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80" r:id="rId3"/>
    <p:sldId id="321" r:id="rId4"/>
    <p:sldId id="322" r:id="rId5"/>
    <p:sldId id="323" r:id="rId6"/>
    <p:sldId id="300" r:id="rId7"/>
    <p:sldId id="353" r:id="rId8"/>
    <p:sldId id="327" r:id="rId9"/>
    <p:sldId id="335" r:id="rId10"/>
    <p:sldId id="305" r:id="rId11"/>
    <p:sldId id="347" r:id="rId12"/>
    <p:sldId id="345" r:id="rId13"/>
    <p:sldId id="346" r:id="rId14"/>
    <p:sldId id="343" r:id="rId15"/>
    <p:sldId id="354" r:id="rId16"/>
    <p:sldId id="334" r:id="rId17"/>
    <p:sldId id="339" r:id="rId18"/>
    <p:sldId id="340" r:id="rId19"/>
    <p:sldId id="355" r:id="rId20"/>
    <p:sldId id="349" r:id="rId21"/>
    <p:sldId id="332" r:id="rId22"/>
    <p:sldId id="333" r:id="rId23"/>
    <p:sldId id="330" r:id="rId24"/>
    <p:sldId id="292" r:id="rId25"/>
    <p:sldId id="328" r:id="rId26"/>
    <p:sldId id="329" r:id="rId27"/>
    <p:sldId id="293" r:id="rId28"/>
    <p:sldId id="297" r:id="rId29"/>
    <p:sldId id="277" r:id="rId30"/>
    <p:sldId id="352" r:id="rId31"/>
    <p:sldId id="356" r:id="rId32"/>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6461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1" autoAdjust="0"/>
    <p:restoredTop sz="89106" autoAdjust="0"/>
  </p:normalViewPr>
  <p:slideViewPr>
    <p:cSldViewPr>
      <p:cViewPr varScale="1">
        <p:scale>
          <a:sx n="69" d="100"/>
          <a:sy n="69" d="100"/>
        </p:scale>
        <p:origin x="-708" y="-96"/>
      </p:cViewPr>
      <p:guideLst>
        <p:guide orient="horz" pos="2160"/>
        <p:guide pos="2880"/>
      </p:guideLst>
    </p:cSldViewPr>
  </p:slideViewPr>
  <p:outlineViewPr>
    <p:cViewPr>
      <p:scale>
        <a:sx n="33" d="100"/>
        <a:sy n="33" d="100"/>
      </p:scale>
      <p:origin x="0" y="20136"/>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E1E4A4F9-A070-414F-BF03-02A213254846}" type="datetimeFigureOut">
              <a:rPr lang="fr-FR"/>
              <a:pPr>
                <a:defRPr/>
              </a:pPr>
              <a:t>15/02/2012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smtClean="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E3898CE-70A6-4B1D-B309-B108AE0FB14F}" type="slidenum">
              <a:rPr lang="fr-FR"/>
              <a:pPr>
                <a:defRPr/>
              </a:pPr>
              <a:t>‹N°›</a:t>
            </a:fld>
            <a:endParaRPr lang="fr-FR"/>
          </a:p>
        </p:txBody>
      </p:sp>
    </p:spTree>
    <p:extLst>
      <p:ext uri="{BB962C8B-B14F-4D97-AF65-F5344CB8AC3E}">
        <p14:creationId xmlns:p14="http://schemas.microsoft.com/office/powerpoint/2010/main" val="2678199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p:cNvSpPr>
          <p:nvPr>
            <p:ph type="body" idx="1"/>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1" hangingPunct="1"/>
            <a:fld id="{9D470842-BA11-4BE5-B115-2D449EF0EB24}" type="slidenum">
              <a:rPr lang="en-US" sz="1200">
                <a:latin typeface="Calibri" charset="0"/>
              </a:rPr>
              <a:pPr eaLnBrk="1" hangingPunct="1"/>
              <a:t>4</a:t>
            </a:fld>
            <a:endParaRPr lang="en-US" sz="1200">
              <a:latin typeface="Calibri" charset="0"/>
            </a:endParaRPr>
          </a:p>
        </p:txBody>
      </p:sp>
      <p:sp>
        <p:nvSpPr>
          <p:cNvPr id="3481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4820" name="Rectangle 3"/>
          <p:cNvSpPr>
            <a:spLocks noGrp="1" noChangeArrowheads="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11"/>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5pPr>
            <a:lvl6pPr marL="25146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6pPr>
            <a:lvl7pPr marL="29718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7pPr>
            <a:lvl8pPr marL="34290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8pPr>
            <a:lvl9pPr marL="38862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9pPr>
          </a:lstStyle>
          <a:p>
            <a:pPr eaLnBrk="1" hangingPunct="1"/>
            <a:fld id="{06EE7916-CEF4-4602-AE4B-D589248AEEF7}" type="slidenum">
              <a:rPr lang="ru-RU" smtClean="0">
                <a:solidFill>
                  <a:srgbClr val="000000"/>
                </a:solidFill>
              </a:rPr>
              <a:pPr eaLnBrk="1" hangingPunct="1"/>
              <a:t>7</a:t>
            </a:fld>
            <a:endParaRPr lang="ru-RU" smtClean="0">
              <a:solidFill>
                <a:srgbClr val="000000"/>
              </a:solidFill>
            </a:endParaRPr>
          </a:p>
        </p:txBody>
      </p:sp>
      <p:sp>
        <p:nvSpPr>
          <p:cNvPr id="39939" name="Text Box 1"/>
          <p:cNvSpPr txBox="1">
            <a:spLocks noChangeArrowheads="1"/>
          </p:cNvSpPr>
          <p:nvPr/>
        </p:nvSpPr>
        <p:spPr bwMode="auto">
          <a:xfrm>
            <a:off x="1143534" y="685065"/>
            <a:ext cx="4574135" cy="3429736"/>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49263" eaLnBrk="0" fontAlgn="base" hangingPunct="0">
              <a:spcBef>
                <a:spcPct val="0"/>
              </a:spcBef>
              <a:spcAft>
                <a:spcPct val="0"/>
              </a:spcAft>
              <a:buClr>
                <a:srgbClr val="FFFFFF"/>
              </a:buClr>
              <a:buSzPct val="100000"/>
              <a:buFont typeface="Arial" charset="0"/>
              <a:defRPr>
                <a:solidFill>
                  <a:schemeClr val="bg1"/>
                </a:solidFill>
                <a:latin typeface="Arial" charset="0"/>
                <a:cs typeface="Arial" charset="0"/>
              </a:defRPr>
            </a:lvl6pPr>
            <a:lvl7pPr marL="2971800" indent="-228600" defTabSz="449263" eaLnBrk="0" fontAlgn="base" hangingPunct="0">
              <a:spcBef>
                <a:spcPct val="0"/>
              </a:spcBef>
              <a:spcAft>
                <a:spcPct val="0"/>
              </a:spcAft>
              <a:buClr>
                <a:srgbClr val="FFFFFF"/>
              </a:buClr>
              <a:buSzPct val="100000"/>
              <a:buFont typeface="Arial" charset="0"/>
              <a:defRPr>
                <a:solidFill>
                  <a:schemeClr val="bg1"/>
                </a:solidFill>
                <a:latin typeface="Arial" charset="0"/>
                <a:cs typeface="Arial" charset="0"/>
              </a:defRPr>
            </a:lvl7pPr>
            <a:lvl8pPr marL="3429000" indent="-228600" defTabSz="449263" eaLnBrk="0" fontAlgn="base" hangingPunct="0">
              <a:spcBef>
                <a:spcPct val="0"/>
              </a:spcBef>
              <a:spcAft>
                <a:spcPct val="0"/>
              </a:spcAft>
              <a:buClr>
                <a:srgbClr val="FFFFFF"/>
              </a:buClr>
              <a:buSzPct val="100000"/>
              <a:buFont typeface="Arial" charset="0"/>
              <a:defRPr>
                <a:solidFill>
                  <a:schemeClr val="bg1"/>
                </a:solidFill>
                <a:latin typeface="Arial" charset="0"/>
                <a:cs typeface="Arial" charset="0"/>
              </a:defRPr>
            </a:lvl8pPr>
            <a:lvl9pPr marL="3886200" indent="-228600" defTabSz="449263" eaLnBrk="0" fontAlgn="base" hangingPunct="0">
              <a:spcBef>
                <a:spcPct val="0"/>
              </a:spcBef>
              <a:spcAft>
                <a:spcPct val="0"/>
              </a:spcAft>
              <a:buClr>
                <a:srgbClr val="FFFFFF"/>
              </a:buClr>
              <a:buSzPct val="100000"/>
              <a:buFont typeface="Arial" charset="0"/>
              <a:defRPr>
                <a:solidFill>
                  <a:schemeClr val="bg1"/>
                </a:solidFill>
                <a:latin typeface="Arial" charset="0"/>
                <a:cs typeface="Arial" charset="0"/>
              </a:defRPr>
            </a:lvl9pPr>
          </a:lstStyle>
          <a:p>
            <a:pPr eaLnBrk="1" hangingPunct="1"/>
            <a:endParaRPr lang="ru-RU"/>
          </a:p>
        </p:txBody>
      </p:sp>
      <p:sp>
        <p:nvSpPr>
          <p:cNvPr id="39940" name="Rectangle 2"/>
          <p:cNvSpPr>
            <a:spLocks noGrp="1" noChangeArrowheads="1"/>
          </p:cNvSpPr>
          <p:nvPr>
            <p:ph type="body"/>
          </p:nvPr>
        </p:nvSpPr>
        <p:spPr>
          <a:xfrm>
            <a:off x="685480" y="4342665"/>
            <a:ext cx="5482236" cy="410892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a:ln/>
        </p:spPr>
      </p:sp>
      <p:sp>
        <p:nvSpPr>
          <p:cNvPr id="5632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smtClean="0"/>
          </a:p>
        </p:txBody>
      </p:sp>
      <p:sp>
        <p:nvSpPr>
          <p:cNvPr id="56324" name="Номер слайда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5pPr>
            <a:lvl6pPr marL="25146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6pPr>
            <a:lvl7pPr marL="29718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7pPr>
            <a:lvl8pPr marL="34290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8pPr>
            <a:lvl9pPr marL="38862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9pPr>
          </a:lstStyle>
          <a:p>
            <a:pPr eaLnBrk="1" hangingPunct="1"/>
            <a:fld id="{3EBAD400-5BC1-484D-9773-CC3BF07CC7B5}" type="slidenum">
              <a:rPr lang="ru-RU" smtClean="0">
                <a:solidFill>
                  <a:srgbClr val="000000"/>
                </a:solidFill>
              </a:rPr>
              <a:pPr eaLnBrk="1" hangingPunct="1"/>
              <a:t>8</a:t>
            </a:fld>
            <a:endParaRPr lang="ru-RU"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p:cNvSpPr>
          <p:nvPr>
            <p:ph type="sldImg"/>
          </p:nvPr>
        </p:nvSpPr>
        <p:spPr>
          <a:ln/>
        </p:spPr>
      </p:sp>
      <p:sp>
        <p:nvSpPr>
          <p:cNvPr id="634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smtClean="0"/>
          </a:p>
        </p:txBody>
      </p:sp>
      <p:sp>
        <p:nvSpPr>
          <p:cNvPr id="63492"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fld id="{F8405A0E-C4F4-44A6-AA62-0FB49E2A9376}" type="slidenum">
              <a:rPr lang="ru-RU">
                <a:latin typeface="Times New Roman" pitchFamily="18" charset="0"/>
              </a:rPr>
              <a:pPr/>
              <a:t>13</a:t>
            </a:fld>
            <a:endParaRPr lang="ru-RU">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1pPr>
            <a:lvl2pPr marL="742950" indent="-28575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2pPr>
            <a:lvl3pPr marL="11430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3pPr>
            <a:lvl4pPr marL="16002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4pPr>
            <a:lvl5pPr marL="20574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5pPr>
            <a:lvl6pPr marL="25146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6pPr>
            <a:lvl7pPr marL="29718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7pPr>
            <a:lvl8pPr marL="34290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8pPr>
            <a:lvl9pPr marL="38862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9pPr>
          </a:lstStyle>
          <a:p>
            <a:pPr eaLnBrk="1" hangingPunct="1"/>
            <a:fld id="{5642643E-B3C0-43FF-985F-787B406A270D}" type="slidenum">
              <a:rPr lang="en-GB" sz="1200" b="0" smtClean="0">
                <a:solidFill>
                  <a:srgbClr val="000000"/>
                </a:solidFill>
                <a:latin typeface="Arial" charset="0"/>
              </a:rPr>
              <a:pPr eaLnBrk="1" hangingPunct="1"/>
              <a:t>20</a:t>
            </a:fld>
            <a:endParaRPr lang="en-GB" sz="1200" b="0" smtClean="0">
              <a:solidFill>
                <a:srgbClr val="000000"/>
              </a:solidFill>
              <a:latin typeface="Arial" charset="0"/>
            </a:endParaRPr>
          </a:p>
        </p:txBody>
      </p:sp>
      <p:sp>
        <p:nvSpPr>
          <p:cNvPr id="76803" name="Rectangle 6"/>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1pPr>
            <a:lvl2pPr marL="742950" indent="-28575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2pPr>
            <a:lvl3pPr marL="11430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3pPr>
            <a:lvl4pPr marL="16002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4pPr>
            <a:lvl5pPr marL="20574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5pPr>
            <a:lvl6pPr marL="25146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6pPr>
            <a:lvl7pPr marL="29718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7pPr>
            <a:lvl8pPr marL="34290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8pPr>
            <a:lvl9pPr marL="38862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9pPr>
          </a:lstStyle>
          <a:p>
            <a:pPr eaLnBrk="1" hangingPunct="1"/>
            <a:r>
              <a:rPr lang="en-US" sz="1200" b="0" smtClean="0">
                <a:solidFill>
                  <a:srgbClr val="000000"/>
                </a:solidFill>
                <a:latin typeface="Arial" charset="0"/>
              </a:rPr>
              <a:t>A.P.Nagaytsev, SPIN-2010, October 1, Juelich </a:t>
            </a:r>
          </a:p>
        </p:txBody>
      </p:sp>
      <p:sp>
        <p:nvSpPr>
          <p:cNvPr id="76804" name="Rectangle 7"/>
          <p:cNvSpPr txBox="1">
            <a:spLocks noGrp="1" noChangeArrowheads="1"/>
          </p:cNvSpPr>
          <p:nvPr/>
        </p:nvSpPr>
        <p:spPr bwMode="auto">
          <a:xfrm>
            <a:off x="3885453" y="8684826"/>
            <a:ext cx="2970946" cy="45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456" tIns="47037" rIns="90456" bIns="47037" anchor="b"/>
          <a:lstStyle>
            <a:lvl1pPr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1pPr>
            <a:lvl2pPr marL="742950" indent="-28575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2pPr>
            <a:lvl3pPr marL="11430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3pPr>
            <a:lvl4pPr marL="16002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4pPr>
            <a:lvl5pPr marL="20574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5pPr>
            <a:lvl6pPr marL="25146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6pPr>
            <a:lvl7pPr marL="29718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7pPr>
            <a:lvl8pPr marL="34290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8pPr>
            <a:lvl9pPr marL="38862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9pPr>
          </a:lstStyle>
          <a:p>
            <a:pPr algn="r" eaLnBrk="1" hangingPunct="1">
              <a:buClr>
                <a:srgbClr val="000000"/>
              </a:buClr>
              <a:buSzPct val="100000"/>
              <a:buFont typeface="Arial" charset="0"/>
              <a:buNone/>
            </a:pPr>
            <a:fld id="{9D149CC5-E8C8-4723-862F-95F3A1B7399E}" type="slidenum">
              <a:rPr lang="en-GB" sz="1200" b="0">
                <a:solidFill>
                  <a:srgbClr val="000000"/>
                </a:solidFill>
                <a:latin typeface="Arial" charset="0"/>
              </a:rPr>
              <a:pPr algn="r" eaLnBrk="1" hangingPunct="1">
                <a:buClr>
                  <a:srgbClr val="000000"/>
                </a:buClr>
                <a:buSzPct val="100000"/>
                <a:buFont typeface="Arial" charset="0"/>
                <a:buNone/>
              </a:pPr>
              <a:t>20</a:t>
            </a:fld>
            <a:endParaRPr lang="en-GB" sz="1200" b="0">
              <a:solidFill>
                <a:srgbClr val="000000"/>
              </a:solidFill>
              <a:latin typeface="Arial" charset="0"/>
            </a:endParaRPr>
          </a:p>
        </p:txBody>
      </p:sp>
      <p:sp>
        <p:nvSpPr>
          <p:cNvPr id="76805" name="Rectangle 7"/>
          <p:cNvSpPr txBox="1">
            <a:spLocks noGrp="1" noChangeArrowheads="1"/>
          </p:cNvSpPr>
          <p:nvPr/>
        </p:nvSpPr>
        <p:spPr bwMode="auto">
          <a:xfrm>
            <a:off x="3885453" y="8684826"/>
            <a:ext cx="2970946" cy="45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456" tIns="47037" rIns="90456" bIns="47037" anchor="b"/>
          <a:lstStyle>
            <a:lvl1pPr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1pPr>
            <a:lvl2pPr marL="742950" indent="-28575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2pPr>
            <a:lvl3pPr marL="11430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3pPr>
            <a:lvl4pPr marL="16002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4pPr>
            <a:lvl5pPr marL="20574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5pPr>
            <a:lvl6pPr marL="25146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6pPr>
            <a:lvl7pPr marL="29718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7pPr>
            <a:lvl8pPr marL="34290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8pPr>
            <a:lvl9pPr marL="38862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9pPr>
          </a:lstStyle>
          <a:p>
            <a:pPr algn="r" eaLnBrk="1" hangingPunct="1">
              <a:buClr>
                <a:srgbClr val="000000"/>
              </a:buClr>
              <a:buSzPct val="100000"/>
              <a:buFont typeface="Arial" charset="0"/>
              <a:buNone/>
            </a:pPr>
            <a:fld id="{810D8B21-32E4-44A0-92B0-82191FDE72AA}" type="slidenum">
              <a:rPr lang="en-GB" sz="1200" b="0">
                <a:solidFill>
                  <a:srgbClr val="000000"/>
                </a:solidFill>
                <a:latin typeface="Arial" charset="0"/>
              </a:rPr>
              <a:pPr algn="r" eaLnBrk="1" hangingPunct="1">
                <a:buClr>
                  <a:srgbClr val="000000"/>
                </a:buClr>
                <a:buSzPct val="100000"/>
                <a:buFont typeface="Arial" charset="0"/>
                <a:buNone/>
              </a:pPr>
              <a:t>20</a:t>
            </a:fld>
            <a:endParaRPr lang="en-GB" sz="1200" b="0">
              <a:solidFill>
                <a:srgbClr val="000000"/>
              </a:solidFill>
              <a:latin typeface="Arial" charset="0"/>
            </a:endParaRPr>
          </a:p>
        </p:txBody>
      </p:sp>
      <p:sp>
        <p:nvSpPr>
          <p:cNvPr id="76806" name="Rectangle 2"/>
          <p:cNvSpPr>
            <a:spLocks noGrp="1" noRot="1" noChangeAspect="1" noChangeArrowheads="1" noTextEdit="1"/>
          </p:cNvSpPr>
          <p:nvPr>
            <p:ph type="sldImg"/>
          </p:nvPr>
        </p:nvSpPr>
        <p:spPr>
          <a:ln/>
        </p:spPr>
      </p:sp>
      <p:sp>
        <p:nvSpPr>
          <p:cNvPr id="76807" name="Rectangle 3"/>
          <p:cNvSpPr>
            <a:spLocks noGrp="1" noChangeArrowheads="1"/>
          </p:cNvSpPr>
          <p:nvPr>
            <p:ph type="body" idx="1"/>
          </p:nvPr>
        </p:nvSpPr>
        <p:spPr>
          <a:solidFill>
            <a:srgbClr val="FFFFFF"/>
          </a:solidFill>
          <a:ln>
            <a:solidFill>
              <a:srgbClr val="000000"/>
            </a:solidFill>
            <a:miter lim="800000"/>
          </a:ln>
        </p:spPr>
        <p:txBody>
          <a:bodyPr/>
          <a:lstStyle/>
          <a:p>
            <a:pPr eaLnBrk="1" hangingPunct="1"/>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181CB3A-B4F9-4E9B-8E0F-DED451796B26}" type="slidenum">
              <a:rPr lang="en-GB"/>
              <a:pPr/>
              <a:t>25</a:t>
            </a:fld>
            <a:endParaRPr lang="en-GB"/>
          </a:p>
        </p:txBody>
      </p:sp>
      <p:sp>
        <p:nvSpPr>
          <p:cNvPr id="5121"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2" name="Rectangle 2"/>
          <p:cNvSpPr txBox="1">
            <a:spLocks noGrp="1" noChangeArrowheads="1"/>
          </p:cNvSpPr>
          <p:nvPr>
            <p:ph type="body" idx="1"/>
          </p:nvPr>
        </p:nvSpPr>
        <p:spPr bwMode="auto">
          <a:xfrm>
            <a:off x="685512" y="4343231"/>
            <a:ext cx="5486976" cy="403775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AAC26C7-CD25-429C-A98B-5D48E9032CFE}" type="slidenum">
              <a:rPr lang="en-GB"/>
              <a:pPr/>
              <a:t>26</a:t>
            </a:fld>
            <a:endParaRPr lang="en-GB"/>
          </a:p>
        </p:txBody>
      </p:sp>
      <p:sp>
        <p:nvSpPr>
          <p:cNvPr id="6145"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6" name="Rectangle 2"/>
          <p:cNvSpPr txBox="1">
            <a:spLocks noGrp="1" noChangeArrowheads="1"/>
          </p:cNvSpPr>
          <p:nvPr>
            <p:ph type="body" idx="1"/>
          </p:nvPr>
        </p:nvSpPr>
        <p:spPr bwMode="auto">
          <a:xfrm>
            <a:off x="685512" y="4343231"/>
            <a:ext cx="5486976" cy="403775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1"/>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5pPr>
            <a:lvl6pPr marL="25146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6pPr>
            <a:lvl7pPr marL="29718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7pPr>
            <a:lvl8pPr marL="34290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8pPr>
            <a:lvl9pPr marL="38862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9pPr>
          </a:lstStyle>
          <a:p>
            <a:pPr eaLnBrk="1" hangingPunct="1"/>
            <a:fld id="{5D6DB355-C612-4FBF-9D64-B0C773FB99BC}" type="slidenum">
              <a:rPr lang="ru-RU" smtClean="0">
                <a:solidFill>
                  <a:srgbClr val="000000"/>
                </a:solidFill>
              </a:rPr>
              <a:pPr eaLnBrk="1" hangingPunct="1"/>
              <a:t>30</a:t>
            </a:fld>
            <a:endParaRPr lang="ru-RU" smtClean="0">
              <a:solidFill>
                <a:srgbClr val="000000"/>
              </a:solidFill>
            </a:endParaRPr>
          </a:p>
        </p:txBody>
      </p:sp>
      <p:sp>
        <p:nvSpPr>
          <p:cNvPr id="55299" name="Text Box 1"/>
          <p:cNvSpPr txBox="1">
            <a:spLocks noChangeArrowheads="1"/>
          </p:cNvSpPr>
          <p:nvPr/>
        </p:nvSpPr>
        <p:spPr bwMode="auto">
          <a:xfrm>
            <a:off x="1146738" y="686535"/>
            <a:ext cx="4572534" cy="3428265"/>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49263" eaLnBrk="0" fontAlgn="base" hangingPunct="0">
              <a:spcBef>
                <a:spcPct val="0"/>
              </a:spcBef>
              <a:spcAft>
                <a:spcPct val="0"/>
              </a:spcAft>
              <a:buClr>
                <a:srgbClr val="FFFFFF"/>
              </a:buClr>
              <a:buSzPct val="100000"/>
              <a:buFont typeface="Arial" charset="0"/>
              <a:defRPr>
                <a:solidFill>
                  <a:schemeClr val="bg1"/>
                </a:solidFill>
                <a:latin typeface="Arial" charset="0"/>
                <a:cs typeface="Arial" charset="0"/>
              </a:defRPr>
            </a:lvl6pPr>
            <a:lvl7pPr marL="2971800" indent="-228600" defTabSz="449263" eaLnBrk="0" fontAlgn="base" hangingPunct="0">
              <a:spcBef>
                <a:spcPct val="0"/>
              </a:spcBef>
              <a:spcAft>
                <a:spcPct val="0"/>
              </a:spcAft>
              <a:buClr>
                <a:srgbClr val="FFFFFF"/>
              </a:buClr>
              <a:buSzPct val="100000"/>
              <a:buFont typeface="Arial" charset="0"/>
              <a:defRPr>
                <a:solidFill>
                  <a:schemeClr val="bg1"/>
                </a:solidFill>
                <a:latin typeface="Arial" charset="0"/>
                <a:cs typeface="Arial" charset="0"/>
              </a:defRPr>
            </a:lvl7pPr>
            <a:lvl8pPr marL="3429000" indent="-228600" defTabSz="449263" eaLnBrk="0" fontAlgn="base" hangingPunct="0">
              <a:spcBef>
                <a:spcPct val="0"/>
              </a:spcBef>
              <a:spcAft>
                <a:spcPct val="0"/>
              </a:spcAft>
              <a:buClr>
                <a:srgbClr val="FFFFFF"/>
              </a:buClr>
              <a:buSzPct val="100000"/>
              <a:buFont typeface="Arial" charset="0"/>
              <a:defRPr>
                <a:solidFill>
                  <a:schemeClr val="bg1"/>
                </a:solidFill>
                <a:latin typeface="Arial" charset="0"/>
                <a:cs typeface="Arial" charset="0"/>
              </a:defRPr>
            </a:lvl8pPr>
            <a:lvl9pPr marL="3886200" indent="-228600" defTabSz="449263" eaLnBrk="0" fontAlgn="base" hangingPunct="0">
              <a:spcBef>
                <a:spcPct val="0"/>
              </a:spcBef>
              <a:spcAft>
                <a:spcPct val="0"/>
              </a:spcAft>
              <a:buClr>
                <a:srgbClr val="FFFFFF"/>
              </a:buClr>
              <a:buSzPct val="100000"/>
              <a:buFont typeface="Arial" charset="0"/>
              <a:defRPr>
                <a:solidFill>
                  <a:schemeClr val="bg1"/>
                </a:solidFill>
                <a:latin typeface="Arial" charset="0"/>
                <a:cs typeface="Arial" charset="0"/>
              </a:defRPr>
            </a:lvl9pPr>
          </a:lstStyle>
          <a:p>
            <a:pPr eaLnBrk="1" hangingPunct="1"/>
            <a:endParaRPr lang="ru-RU"/>
          </a:p>
        </p:txBody>
      </p:sp>
      <p:sp>
        <p:nvSpPr>
          <p:cNvPr id="55300" name="Rectangle 2"/>
          <p:cNvSpPr>
            <a:spLocks noGrp="1" noChangeArrowheads="1"/>
          </p:cNvSpPr>
          <p:nvPr>
            <p:ph type="body"/>
          </p:nvPr>
        </p:nvSpPr>
        <p:spPr>
          <a:xfrm>
            <a:off x="685480" y="4342665"/>
            <a:ext cx="5482236" cy="410892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1pPr>
            <a:lvl2pPr marL="742950" indent="-28575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2pPr>
            <a:lvl3pPr marL="11430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3pPr>
            <a:lvl4pPr marL="16002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4pPr>
            <a:lvl5pPr marL="20574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5pPr>
            <a:lvl6pPr marL="25146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6pPr>
            <a:lvl7pPr marL="29718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7pPr>
            <a:lvl8pPr marL="34290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8pPr>
            <a:lvl9pPr marL="38862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9pPr>
          </a:lstStyle>
          <a:p>
            <a:pPr eaLnBrk="1" hangingPunct="1"/>
            <a:fld id="{1901D4C2-8B90-476C-ABB4-905DB30BE045}" type="slidenum">
              <a:rPr lang="en-GB" sz="1200" b="0" smtClean="0">
                <a:solidFill>
                  <a:srgbClr val="000000"/>
                </a:solidFill>
                <a:latin typeface="Arial" charset="0"/>
              </a:rPr>
              <a:pPr eaLnBrk="1" hangingPunct="1"/>
              <a:t>31</a:t>
            </a:fld>
            <a:endParaRPr lang="en-GB" sz="1200" b="0" smtClean="0">
              <a:solidFill>
                <a:srgbClr val="000000"/>
              </a:solidFill>
              <a:latin typeface="Arial" charset="0"/>
            </a:endParaRPr>
          </a:p>
        </p:txBody>
      </p:sp>
      <p:sp>
        <p:nvSpPr>
          <p:cNvPr id="56323" name="Rectangle 6"/>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1pPr>
            <a:lvl2pPr marL="742950" indent="-28575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2pPr>
            <a:lvl3pPr marL="11430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3pPr>
            <a:lvl4pPr marL="16002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4pPr>
            <a:lvl5pPr marL="20574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5pPr>
            <a:lvl6pPr marL="25146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6pPr>
            <a:lvl7pPr marL="29718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7pPr>
            <a:lvl8pPr marL="34290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8pPr>
            <a:lvl9pPr marL="38862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9pPr>
          </a:lstStyle>
          <a:p>
            <a:pPr eaLnBrk="1" hangingPunct="1"/>
            <a:r>
              <a:rPr lang="en-US" sz="1200" b="0" smtClean="0">
                <a:solidFill>
                  <a:srgbClr val="000000"/>
                </a:solidFill>
                <a:latin typeface="Arial" charset="0"/>
              </a:rPr>
              <a:t>A.P.Nagaytsev, SPIN-2010, October 1, Juelich </a:t>
            </a:r>
          </a:p>
        </p:txBody>
      </p:sp>
      <p:sp>
        <p:nvSpPr>
          <p:cNvPr id="56324" name="Rectangle 7"/>
          <p:cNvSpPr txBox="1">
            <a:spLocks noGrp="1" noChangeArrowheads="1"/>
          </p:cNvSpPr>
          <p:nvPr/>
        </p:nvSpPr>
        <p:spPr bwMode="auto">
          <a:xfrm>
            <a:off x="3885453" y="8684826"/>
            <a:ext cx="2970946" cy="45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456" tIns="47037" rIns="90456" bIns="47037" anchor="b"/>
          <a:lstStyle>
            <a:lvl1pPr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1pPr>
            <a:lvl2pPr marL="742950" indent="-28575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2pPr>
            <a:lvl3pPr marL="11430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3pPr>
            <a:lvl4pPr marL="16002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4pPr>
            <a:lvl5pPr marL="20574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5pPr>
            <a:lvl6pPr marL="25146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6pPr>
            <a:lvl7pPr marL="29718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7pPr>
            <a:lvl8pPr marL="34290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8pPr>
            <a:lvl9pPr marL="38862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9pPr>
          </a:lstStyle>
          <a:p>
            <a:pPr algn="r" eaLnBrk="1" hangingPunct="1">
              <a:buClr>
                <a:srgbClr val="000000"/>
              </a:buClr>
              <a:buSzPct val="100000"/>
              <a:buFont typeface="Arial" charset="0"/>
              <a:buNone/>
            </a:pPr>
            <a:fld id="{5F82F523-DDB1-4AD1-B404-5FA2788CAC92}" type="slidenum">
              <a:rPr lang="en-GB" sz="1200" b="0">
                <a:solidFill>
                  <a:srgbClr val="000000"/>
                </a:solidFill>
                <a:latin typeface="Arial" charset="0"/>
              </a:rPr>
              <a:pPr algn="r" eaLnBrk="1" hangingPunct="1">
                <a:buClr>
                  <a:srgbClr val="000000"/>
                </a:buClr>
                <a:buSzPct val="100000"/>
                <a:buFont typeface="Arial" charset="0"/>
                <a:buNone/>
              </a:pPr>
              <a:t>31</a:t>
            </a:fld>
            <a:endParaRPr lang="en-GB" sz="1200" b="0">
              <a:solidFill>
                <a:srgbClr val="000000"/>
              </a:solidFill>
              <a:latin typeface="Arial" charset="0"/>
            </a:endParaRPr>
          </a:p>
        </p:txBody>
      </p:sp>
      <p:sp>
        <p:nvSpPr>
          <p:cNvPr id="56325" name="Rectangle 7"/>
          <p:cNvSpPr txBox="1">
            <a:spLocks noGrp="1" noChangeArrowheads="1"/>
          </p:cNvSpPr>
          <p:nvPr/>
        </p:nvSpPr>
        <p:spPr bwMode="auto">
          <a:xfrm>
            <a:off x="3885453" y="8684826"/>
            <a:ext cx="2970946" cy="45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456" tIns="47037" rIns="90456" bIns="47037" anchor="b"/>
          <a:lstStyle>
            <a:lvl1pPr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1pPr>
            <a:lvl2pPr marL="742950" indent="-28575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2pPr>
            <a:lvl3pPr marL="11430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3pPr>
            <a:lvl4pPr marL="16002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4pPr>
            <a:lvl5pPr marL="2057400" indent="-228600" defTabSz="450850" eaLnBrk="0" hangingPunct="0">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5pPr>
            <a:lvl6pPr marL="25146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6pPr>
            <a:lvl7pPr marL="29718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7pPr>
            <a:lvl8pPr marL="34290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8pPr>
            <a:lvl9pPr marL="3886200" indent="-228600" defTabSz="450850" eaLnBrk="0" fontAlgn="base" hangingPunct="0">
              <a:spcBef>
                <a:spcPct val="0"/>
              </a:spcBef>
              <a:spcAft>
                <a:spcPct val="0"/>
              </a:spcAft>
              <a:tabLst>
                <a:tab pos="0" algn="l"/>
                <a:tab pos="919163" algn="l"/>
                <a:tab pos="1836738" algn="l"/>
                <a:tab pos="2757488" algn="l"/>
                <a:tab pos="3676650" algn="l"/>
                <a:tab pos="4595813" algn="l"/>
                <a:tab pos="5513388" algn="l"/>
                <a:tab pos="6432550" algn="l"/>
                <a:tab pos="7351713" algn="l"/>
                <a:tab pos="8272463" algn="l"/>
                <a:tab pos="9190038" algn="l"/>
                <a:tab pos="10109200" algn="l"/>
              </a:tabLst>
              <a:defRPr sz="2800" b="1">
                <a:solidFill>
                  <a:srgbClr val="FF0000"/>
                </a:solidFill>
                <a:latin typeface="Comic Sans MS" pitchFamily="66" charset="0"/>
              </a:defRPr>
            </a:lvl9pPr>
          </a:lstStyle>
          <a:p>
            <a:pPr algn="r" eaLnBrk="1" hangingPunct="1">
              <a:buClr>
                <a:srgbClr val="000000"/>
              </a:buClr>
              <a:buSzPct val="100000"/>
              <a:buFont typeface="Arial" charset="0"/>
              <a:buNone/>
            </a:pPr>
            <a:fld id="{E1FF3183-4A7D-4FEE-8CE5-440419644F72}" type="slidenum">
              <a:rPr lang="en-GB" sz="1200" b="0">
                <a:solidFill>
                  <a:srgbClr val="000000"/>
                </a:solidFill>
                <a:latin typeface="Arial" charset="0"/>
              </a:rPr>
              <a:pPr algn="r" eaLnBrk="1" hangingPunct="1">
                <a:buClr>
                  <a:srgbClr val="000000"/>
                </a:buClr>
                <a:buSzPct val="100000"/>
                <a:buFont typeface="Arial" charset="0"/>
                <a:buNone/>
              </a:pPr>
              <a:t>31</a:t>
            </a:fld>
            <a:endParaRPr lang="en-GB" sz="1200" b="0">
              <a:solidFill>
                <a:srgbClr val="000000"/>
              </a:solidFill>
              <a:latin typeface="Arial" charset="0"/>
            </a:endParaRPr>
          </a:p>
        </p:txBody>
      </p:sp>
      <p:sp>
        <p:nvSpPr>
          <p:cNvPr id="56326" name="Rectangle 2"/>
          <p:cNvSpPr>
            <a:spLocks noGrp="1" noRot="1" noChangeAspect="1" noChangeArrowheads="1" noTextEdit="1"/>
          </p:cNvSpPr>
          <p:nvPr>
            <p:ph type="sldImg"/>
          </p:nvPr>
        </p:nvSpPr>
        <p:spPr>
          <a:ln/>
        </p:spPr>
      </p:sp>
      <p:sp>
        <p:nvSpPr>
          <p:cNvPr id="56327" name="Rectangle 3"/>
          <p:cNvSpPr>
            <a:spLocks noGrp="1" noChangeArrowheads="1"/>
          </p:cNvSpPr>
          <p:nvPr>
            <p:ph type="body" idx="1"/>
          </p:nvPr>
        </p:nvSpPr>
        <p:spPr>
          <a:solidFill>
            <a:srgbClr val="FFFFFF"/>
          </a:solidFill>
          <a:ln>
            <a:solidFill>
              <a:srgbClr val="000000"/>
            </a:solidFill>
            <a:miter lim="800000"/>
          </a:ln>
        </p:spPr>
        <p:txBody>
          <a:bodyPr/>
          <a:lstStyle/>
          <a:p>
            <a:pPr eaLnBrk="1" hangingPunct="1"/>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6" name="Espace réservé du numéro de diapositive 5"/>
          <p:cNvSpPr>
            <a:spLocks noGrp="1"/>
          </p:cNvSpPr>
          <p:nvPr>
            <p:ph type="sldNum" sz="quarter" idx="12"/>
          </p:nvPr>
        </p:nvSpPr>
        <p:spPr/>
        <p:txBody>
          <a:bodyPr/>
          <a:lstStyle>
            <a:lvl1pPr>
              <a:defRPr/>
            </a:lvl1pPr>
          </a:lstStyle>
          <a:p>
            <a:pPr>
              <a:defRPr/>
            </a:pPr>
            <a:fld id="{52AA5F94-DAA2-4BB4-9AAA-475D9D2882F0}" type="slidenum">
              <a:rPr lang="fr-FR"/>
              <a:pPr>
                <a:defRPr/>
              </a:pPr>
              <a:t>‹N°›</a:t>
            </a:fld>
            <a:endParaRPr lang="fr-FR"/>
          </a:p>
        </p:txBody>
      </p:sp>
    </p:spTree>
    <p:extLst>
      <p:ext uri="{BB962C8B-B14F-4D97-AF65-F5344CB8AC3E}">
        <p14:creationId xmlns:p14="http://schemas.microsoft.com/office/powerpoint/2010/main" val="1857184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6" name="Espace réservé du numéro de diapositive 5"/>
          <p:cNvSpPr>
            <a:spLocks noGrp="1"/>
          </p:cNvSpPr>
          <p:nvPr>
            <p:ph type="sldNum" sz="quarter" idx="12"/>
          </p:nvPr>
        </p:nvSpPr>
        <p:spPr/>
        <p:txBody>
          <a:bodyPr/>
          <a:lstStyle>
            <a:lvl1pPr>
              <a:defRPr/>
            </a:lvl1pPr>
          </a:lstStyle>
          <a:p>
            <a:pPr>
              <a:defRPr/>
            </a:pPr>
            <a:fld id="{16AAA047-8AEF-4C69-86C3-C9A280890182}" type="slidenum">
              <a:rPr lang="fr-FR"/>
              <a:pPr>
                <a:defRPr/>
              </a:pPr>
              <a:t>‹N°›</a:t>
            </a:fld>
            <a:endParaRPr lang="fr-FR"/>
          </a:p>
        </p:txBody>
      </p:sp>
    </p:spTree>
    <p:extLst>
      <p:ext uri="{BB962C8B-B14F-4D97-AF65-F5344CB8AC3E}">
        <p14:creationId xmlns:p14="http://schemas.microsoft.com/office/powerpoint/2010/main" val="4145808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6" name="Espace réservé du numéro de diapositive 5"/>
          <p:cNvSpPr>
            <a:spLocks noGrp="1"/>
          </p:cNvSpPr>
          <p:nvPr>
            <p:ph type="sldNum" sz="quarter" idx="12"/>
          </p:nvPr>
        </p:nvSpPr>
        <p:spPr/>
        <p:txBody>
          <a:bodyPr/>
          <a:lstStyle>
            <a:lvl1pPr>
              <a:defRPr/>
            </a:lvl1pPr>
          </a:lstStyle>
          <a:p>
            <a:pPr>
              <a:defRPr/>
            </a:pPr>
            <a:fld id="{EF620F82-76D5-4D77-BC21-5A4268D496F6}" type="slidenum">
              <a:rPr lang="fr-FR"/>
              <a:pPr>
                <a:defRPr/>
              </a:pPr>
              <a:t>‹N°›</a:t>
            </a:fld>
            <a:endParaRPr lang="fr-FR"/>
          </a:p>
        </p:txBody>
      </p:sp>
    </p:spTree>
    <p:extLst>
      <p:ext uri="{BB962C8B-B14F-4D97-AF65-F5344CB8AC3E}">
        <p14:creationId xmlns:p14="http://schemas.microsoft.com/office/powerpoint/2010/main" val="424159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r>
              <a:rPr lang="en-US" smtClean="0"/>
              <a:t>16/II/2012</a:t>
            </a: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7" name="Espace réservé du numéro de diapositive 5"/>
          <p:cNvSpPr>
            <a:spLocks noGrp="1"/>
          </p:cNvSpPr>
          <p:nvPr>
            <p:ph type="sldNum" sz="quarter" idx="12"/>
          </p:nvPr>
        </p:nvSpPr>
        <p:spPr/>
        <p:txBody>
          <a:bodyPr/>
          <a:lstStyle>
            <a:lvl1pPr>
              <a:defRPr/>
            </a:lvl1pPr>
          </a:lstStyle>
          <a:p>
            <a:pPr>
              <a:defRPr/>
            </a:pPr>
            <a:fld id="{B9240E01-1DDF-4704-8DDC-978A7A0AD2EC}" type="slidenum">
              <a:rPr lang="fr-FR"/>
              <a:pPr>
                <a:defRPr/>
              </a:pPr>
              <a:t>‹N°›</a:t>
            </a:fld>
            <a:endParaRPr lang="fr-FR"/>
          </a:p>
        </p:txBody>
      </p:sp>
    </p:spTree>
    <p:extLst>
      <p:ext uri="{BB962C8B-B14F-4D97-AF65-F5344CB8AC3E}">
        <p14:creationId xmlns:p14="http://schemas.microsoft.com/office/powerpoint/2010/main" val="2850701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r>
              <a:rPr lang="en-US" smtClean="0"/>
              <a:t>16/II/2012</a:t>
            </a:r>
            <a:endParaRPr lang="fr-FR"/>
          </a:p>
        </p:txBody>
      </p:sp>
      <p:sp>
        <p:nvSpPr>
          <p:cNvPr id="8"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9" name="Espace réservé du numéro de diapositive 5"/>
          <p:cNvSpPr>
            <a:spLocks noGrp="1"/>
          </p:cNvSpPr>
          <p:nvPr>
            <p:ph type="sldNum" sz="quarter" idx="12"/>
          </p:nvPr>
        </p:nvSpPr>
        <p:spPr/>
        <p:txBody>
          <a:bodyPr/>
          <a:lstStyle>
            <a:lvl1pPr>
              <a:defRPr/>
            </a:lvl1pPr>
          </a:lstStyle>
          <a:p>
            <a:pPr>
              <a:defRPr/>
            </a:pPr>
            <a:fld id="{9718A4F5-7B53-4BFD-86F4-1EDCF116CB5F}" type="slidenum">
              <a:rPr lang="fr-FR"/>
              <a:pPr>
                <a:defRPr/>
              </a:pPr>
              <a:t>‹N°›</a:t>
            </a:fld>
            <a:endParaRPr lang="fr-FR"/>
          </a:p>
        </p:txBody>
      </p:sp>
    </p:spTree>
    <p:extLst>
      <p:ext uri="{BB962C8B-B14F-4D97-AF65-F5344CB8AC3E}">
        <p14:creationId xmlns:p14="http://schemas.microsoft.com/office/powerpoint/2010/main" val="3861743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r>
              <a:rPr lang="en-US" smtClean="0"/>
              <a:t>16/II/2012</a:t>
            </a:r>
            <a:endParaRPr lang="fr-FR"/>
          </a:p>
        </p:txBody>
      </p:sp>
      <p:sp>
        <p:nvSpPr>
          <p:cNvPr id="4"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5" name="Espace réservé du numéro de diapositive 5"/>
          <p:cNvSpPr>
            <a:spLocks noGrp="1"/>
          </p:cNvSpPr>
          <p:nvPr>
            <p:ph type="sldNum" sz="quarter" idx="12"/>
          </p:nvPr>
        </p:nvSpPr>
        <p:spPr/>
        <p:txBody>
          <a:bodyPr/>
          <a:lstStyle>
            <a:lvl1pPr>
              <a:defRPr/>
            </a:lvl1pPr>
          </a:lstStyle>
          <a:p>
            <a:pPr>
              <a:defRPr/>
            </a:pPr>
            <a:fld id="{E51AD37E-EE59-41F9-9DC3-0CD03DC07E77}" type="slidenum">
              <a:rPr lang="fr-FR"/>
              <a:pPr>
                <a:defRPr/>
              </a:pPr>
              <a:t>‹N°›</a:t>
            </a:fld>
            <a:endParaRPr lang="fr-FR"/>
          </a:p>
        </p:txBody>
      </p:sp>
    </p:spTree>
    <p:extLst>
      <p:ext uri="{BB962C8B-B14F-4D97-AF65-F5344CB8AC3E}">
        <p14:creationId xmlns:p14="http://schemas.microsoft.com/office/powerpoint/2010/main" val="1964795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r>
              <a:rPr lang="en-US" smtClean="0"/>
              <a:t>16/II/2012</a:t>
            </a:r>
            <a:endParaRPr lang="fr-FR"/>
          </a:p>
        </p:txBody>
      </p:sp>
      <p:sp>
        <p:nvSpPr>
          <p:cNvPr id="3"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4" name="Espace réservé du numéro de diapositive 5"/>
          <p:cNvSpPr>
            <a:spLocks noGrp="1"/>
          </p:cNvSpPr>
          <p:nvPr>
            <p:ph type="sldNum" sz="quarter" idx="12"/>
          </p:nvPr>
        </p:nvSpPr>
        <p:spPr/>
        <p:txBody>
          <a:bodyPr/>
          <a:lstStyle>
            <a:lvl1pPr>
              <a:defRPr/>
            </a:lvl1pPr>
          </a:lstStyle>
          <a:p>
            <a:pPr>
              <a:defRPr/>
            </a:pPr>
            <a:fld id="{2F10942A-3396-4E26-B660-1DA9C9F599E0}" type="slidenum">
              <a:rPr lang="fr-FR"/>
              <a:pPr>
                <a:defRPr/>
              </a:pPr>
              <a:t>‹N°›</a:t>
            </a:fld>
            <a:endParaRPr lang="fr-FR"/>
          </a:p>
        </p:txBody>
      </p:sp>
    </p:spTree>
    <p:extLst>
      <p:ext uri="{BB962C8B-B14F-4D97-AF65-F5344CB8AC3E}">
        <p14:creationId xmlns:p14="http://schemas.microsoft.com/office/powerpoint/2010/main" val="1594335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r>
              <a:rPr lang="en-US" smtClean="0"/>
              <a:t>16/II/2012</a:t>
            </a: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7" name="Espace réservé du numéro de diapositive 5"/>
          <p:cNvSpPr>
            <a:spLocks noGrp="1"/>
          </p:cNvSpPr>
          <p:nvPr>
            <p:ph type="sldNum" sz="quarter" idx="12"/>
          </p:nvPr>
        </p:nvSpPr>
        <p:spPr/>
        <p:txBody>
          <a:bodyPr/>
          <a:lstStyle>
            <a:lvl1pPr>
              <a:defRPr/>
            </a:lvl1pPr>
          </a:lstStyle>
          <a:p>
            <a:pPr>
              <a:defRPr/>
            </a:pPr>
            <a:fld id="{9B9DE9A2-7386-464B-8932-B8D904D0A66D}" type="slidenum">
              <a:rPr lang="fr-FR"/>
              <a:pPr>
                <a:defRPr/>
              </a:pPr>
              <a:t>‹N°›</a:t>
            </a:fld>
            <a:endParaRPr lang="fr-FR"/>
          </a:p>
        </p:txBody>
      </p:sp>
    </p:spTree>
    <p:extLst>
      <p:ext uri="{BB962C8B-B14F-4D97-AF65-F5344CB8AC3E}">
        <p14:creationId xmlns:p14="http://schemas.microsoft.com/office/powerpoint/2010/main" val="2962299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r>
              <a:rPr lang="en-US" smtClean="0"/>
              <a:t>16/II/2012</a:t>
            </a: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7" name="Espace réservé du numéro de diapositive 5"/>
          <p:cNvSpPr>
            <a:spLocks noGrp="1"/>
          </p:cNvSpPr>
          <p:nvPr>
            <p:ph type="sldNum" sz="quarter" idx="12"/>
          </p:nvPr>
        </p:nvSpPr>
        <p:spPr/>
        <p:txBody>
          <a:bodyPr/>
          <a:lstStyle>
            <a:lvl1pPr>
              <a:defRPr/>
            </a:lvl1pPr>
          </a:lstStyle>
          <a:p>
            <a:pPr>
              <a:defRPr/>
            </a:pPr>
            <a:fld id="{DFE13C74-01FF-4C14-995A-2652EA7BD551}" type="slidenum">
              <a:rPr lang="fr-FR"/>
              <a:pPr>
                <a:defRPr/>
              </a:pPr>
              <a:t>‹N°›</a:t>
            </a:fld>
            <a:endParaRPr lang="fr-FR"/>
          </a:p>
        </p:txBody>
      </p:sp>
    </p:spTree>
    <p:extLst>
      <p:ext uri="{BB962C8B-B14F-4D97-AF65-F5344CB8AC3E}">
        <p14:creationId xmlns:p14="http://schemas.microsoft.com/office/powerpoint/2010/main" val="1673191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6" name="Espace réservé du numéro de diapositive 5"/>
          <p:cNvSpPr>
            <a:spLocks noGrp="1"/>
          </p:cNvSpPr>
          <p:nvPr>
            <p:ph type="sldNum" sz="quarter" idx="12"/>
          </p:nvPr>
        </p:nvSpPr>
        <p:spPr/>
        <p:txBody>
          <a:bodyPr/>
          <a:lstStyle>
            <a:lvl1pPr>
              <a:defRPr/>
            </a:lvl1pPr>
          </a:lstStyle>
          <a:p>
            <a:pPr>
              <a:defRPr/>
            </a:pPr>
            <a:fld id="{B198D737-4228-4C38-B33A-4B49E5614A7B}" type="slidenum">
              <a:rPr lang="fr-FR"/>
              <a:pPr>
                <a:defRPr/>
              </a:pPr>
              <a:t>‹N°›</a:t>
            </a:fld>
            <a:endParaRPr lang="fr-FR"/>
          </a:p>
        </p:txBody>
      </p:sp>
    </p:spTree>
    <p:extLst>
      <p:ext uri="{BB962C8B-B14F-4D97-AF65-F5344CB8AC3E}">
        <p14:creationId xmlns:p14="http://schemas.microsoft.com/office/powerpoint/2010/main" val="1355559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6" name="Espace réservé du numéro de diapositive 5"/>
          <p:cNvSpPr>
            <a:spLocks noGrp="1"/>
          </p:cNvSpPr>
          <p:nvPr>
            <p:ph type="sldNum" sz="quarter" idx="12"/>
          </p:nvPr>
        </p:nvSpPr>
        <p:spPr/>
        <p:txBody>
          <a:bodyPr/>
          <a:lstStyle>
            <a:lvl1pPr>
              <a:defRPr/>
            </a:lvl1pPr>
          </a:lstStyle>
          <a:p>
            <a:pPr>
              <a:defRPr/>
            </a:pPr>
            <a:fld id="{16DF4E4E-0493-4C8B-A2F2-AEEF986F6E52}" type="slidenum">
              <a:rPr lang="fr-FR"/>
              <a:pPr>
                <a:defRPr/>
              </a:pPr>
              <a:t>‹N°›</a:t>
            </a:fld>
            <a:endParaRPr lang="fr-FR"/>
          </a:p>
        </p:txBody>
      </p:sp>
    </p:spTree>
    <p:extLst>
      <p:ext uri="{BB962C8B-B14F-4D97-AF65-F5344CB8AC3E}">
        <p14:creationId xmlns:p14="http://schemas.microsoft.com/office/powerpoint/2010/main" val="479163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r>
              <a:rPr lang="en-US" smtClean="0"/>
              <a:t>16/II/2012</a:t>
            </a:r>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fr-FR"/>
              <a:t>Egle Tomasi-Gustafsson</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354CB46-E9BE-4A8A-A36A-EAF21D934587}"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re 1"/>
          <p:cNvSpPr>
            <a:spLocks noGrp="1"/>
          </p:cNvSpPr>
          <p:nvPr>
            <p:ph type="ctrTitle"/>
          </p:nvPr>
        </p:nvSpPr>
        <p:spPr>
          <a:xfrm>
            <a:off x="0" y="476250"/>
            <a:ext cx="9144000" cy="3857625"/>
          </a:xfrm>
        </p:spPr>
        <p:txBody>
          <a:bodyPr rtlCol="0">
            <a:normAutofit fontScale="90000"/>
          </a:bodyPr>
          <a:lstStyle/>
          <a:p>
            <a:pPr eaLnBrk="1" fontAlgn="auto" hangingPunct="1">
              <a:spcAft>
                <a:spcPts val="0"/>
              </a:spcAft>
              <a:defRPr/>
            </a:pPr>
            <a:r>
              <a:rPr lang="fr-FR" i="1" u="sng" dirty="0" smtClean="0">
                <a:solidFill>
                  <a:srgbClr val="FF0000"/>
                </a:solidFill>
              </a:rPr>
              <a:t>PAC on PARTICLE PHYSICS </a:t>
            </a:r>
            <a:r>
              <a:rPr lang="fr-FR" i="1" dirty="0" smtClean="0">
                <a:solidFill>
                  <a:srgbClr val="FF0000"/>
                </a:solidFill>
              </a:rPr>
              <a:t/>
            </a:r>
            <a:br>
              <a:rPr lang="fr-FR" i="1" dirty="0" smtClean="0">
                <a:solidFill>
                  <a:srgbClr val="FF0000"/>
                </a:solidFill>
              </a:rPr>
            </a:br>
            <a:r>
              <a:rPr lang="fr-FR" i="1" dirty="0" smtClean="0">
                <a:solidFill>
                  <a:srgbClr val="FF0000"/>
                </a:solidFill>
              </a:rPr>
              <a:t> 36th meeting, </a:t>
            </a:r>
            <a:r>
              <a:rPr lang="fr-FR" i="1" dirty="0" err="1" smtClean="0">
                <a:solidFill>
                  <a:srgbClr val="FF0000"/>
                </a:solidFill>
              </a:rPr>
              <a:t>January</a:t>
            </a:r>
            <a:r>
              <a:rPr lang="fr-FR" i="1" dirty="0" smtClean="0">
                <a:solidFill>
                  <a:srgbClr val="FF0000"/>
                </a:solidFill>
              </a:rPr>
              <a:t> 23-24, 2012</a:t>
            </a:r>
            <a:r>
              <a:rPr lang="fr-FR" i="1" dirty="0">
                <a:solidFill>
                  <a:srgbClr val="FF0000"/>
                </a:solidFill>
              </a:rPr>
              <a:t/>
            </a:r>
            <a:br>
              <a:rPr lang="fr-FR" i="1" dirty="0">
                <a:solidFill>
                  <a:srgbClr val="FF0000"/>
                </a:solidFill>
              </a:rPr>
            </a:br>
            <a:r>
              <a:rPr lang="fr-FR" i="1" dirty="0" smtClean="0">
                <a:solidFill>
                  <a:srgbClr val="FF0000"/>
                </a:solidFill>
              </a:rPr>
              <a:t> </a:t>
            </a:r>
            <a:br>
              <a:rPr lang="fr-FR" i="1" dirty="0" smtClean="0">
                <a:solidFill>
                  <a:srgbClr val="FF0000"/>
                </a:solidFill>
              </a:rPr>
            </a:br>
            <a:r>
              <a:rPr lang="fr-FR" sz="4900" b="1" i="1" dirty="0" smtClean="0">
                <a:solidFill>
                  <a:srgbClr val="0000FF"/>
                </a:solidFill>
              </a:rPr>
              <a:t>Recommandations and  </a:t>
            </a:r>
            <a:r>
              <a:rPr lang="fr-FR" sz="4900" b="1" i="1" dirty="0" err="1" smtClean="0">
                <a:solidFill>
                  <a:srgbClr val="0000FF"/>
                </a:solidFill>
              </a:rPr>
              <a:t>work</a:t>
            </a:r>
            <a:r>
              <a:rPr lang="fr-FR" sz="4900" b="1" i="1" dirty="0" smtClean="0">
                <a:solidFill>
                  <a:srgbClr val="0000FF"/>
                </a:solidFill>
              </a:rPr>
              <a:t> </a:t>
            </a:r>
            <a:r>
              <a:rPr lang="fr-FR" sz="4900" b="1" i="1" dirty="0" err="1" smtClean="0">
                <a:solidFill>
                  <a:srgbClr val="0000FF"/>
                </a:solidFill>
              </a:rPr>
              <a:t>towards</a:t>
            </a:r>
            <a:r>
              <a:rPr lang="fr-FR" sz="4900" b="1" i="1" dirty="0" smtClean="0">
                <a:solidFill>
                  <a:srgbClr val="0000FF"/>
                </a:solidFill>
              </a:rPr>
              <a:t> the optimisation </a:t>
            </a:r>
            <a:br>
              <a:rPr lang="fr-FR" sz="4900" b="1" i="1" dirty="0" smtClean="0">
                <a:solidFill>
                  <a:srgbClr val="0000FF"/>
                </a:solidFill>
              </a:rPr>
            </a:br>
            <a:r>
              <a:rPr lang="fr-FR" sz="4900" b="1" i="1" dirty="0" smtClean="0">
                <a:solidFill>
                  <a:srgbClr val="0000FF"/>
                </a:solidFill>
              </a:rPr>
              <a:t>of the </a:t>
            </a:r>
            <a:r>
              <a:rPr lang="fr-FR" sz="4900" b="1" i="1" dirty="0" err="1" smtClean="0">
                <a:solidFill>
                  <a:srgbClr val="0000FF"/>
                </a:solidFill>
              </a:rPr>
              <a:t>research</a:t>
            </a:r>
            <a:r>
              <a:rPr lang="fr-FR" sz="4900" b="1" i="1" dirty="0" smtClean="0">
                <a:solidFill>
                  <a:srgbClr val="0000FF"/>
                </a:solidFill>
              </a:rPr>
              <a:t> programme</a:t>
            </a:r>
            <a:r>
              <a:rPr lang="fr-FR" sz="4900" i="1" dirty="0" smtClean="0">
                <a:solidFill>
                  <a:srgbClr val="00B0F0"/>
                </a:solidFill>
              </a:rPr>
              <a:t/>
            </a:r>
            <a:br>
              <a:rPr lang="fr-FR" sz="4900" i="1" dirty="0" smtClean="0">
                <a:solidFill>
                  <a:srgbClr val="00B0F0"/>
                </a:solidFill>
              </a:rPr>
            </a:br>
            <a:endParaRPr lang="fr-FR" sz="5300" i="1" dirty="0" smtClean="0">
              <a:solidFill>
                <a:srgbClr val="00B0F0"/>
              </a:solidFill>
            </a:endParaRPr>
          </a:p>
        </p:txBody>
      </p:sp>
      <p:sp>
        <p:nvSpPr>
          <p:cNvPr id="4" name="Espace réservé de la date 3"/>
          <p:cNvSpPr>
            <a:spLocks noGrp="1"/>
          </p:cNvSpPr>
          <p:nvPr>
            <p:ph type="dt" sz="quarter" idx="10"/>
          </p:nvPr>
        </p:nvSpPr>
        <p:spPr/>
        <p:txBody>
          <a:bodyPr/>
          <a:lstStyle/>
          <a:p>
            <a:pPr>
              <a:defRPr/>
            </a:pPr>
            <a:r>
              <a:rPr lang="en-US" smtClean="0"/>
              <a:t>16/II/2012</a:t>
            </a:r>
            <a:endParaRPr lang="fr-FR"/>
          </a:p>
        </p:txBody>
      </p:sp>
      <p:sp>
        <p:nvSpPr>
          <p:cNvPr id="5" name="Espace réservé du numéro de diapositive 4"/>
          <p:cNvSpPr>
            <a:spLocks noGrp="1"/>
          </p:cNvSpPr>
          <p:nvPr>
            <p:ph type="sldNum" sz="quarter" idx="12"/>
          </p:nvPr>
        </p:nvSpPr>
        <p:spPr/>
        <p:txBody>
          <a:bodyPr/>
          <a:lstStyle/>
          <a:p>
            <a:pPr>
              <a:defRPr/>
            </a:pPr>
            <a:fld id="{BFE588EF-F411-4D47-8DFF-7154A03E5ED3}" type="slidenum">
              <a:rPr lang="fr-FR"/>
              <a:pPr>
                <a:defRPr/>
              </a:pPr>
              <a:t>1</a:t>
            </a:fld>
            <a:endParaRPr lang="fr-FR"/>
          </a:p>
        </p:txBody>
      </p:sp>
      <p:sp>
        <p:nvSpPr>
          <p:cNvPr id="6" name="Espace réservé du pied de page 5"/>
          <p:cNvSpPr>
            <a:spLocks noGrp="1"/>
          </p:cNvSpPr>
          <p:nvPr>
            <p:ph type="ftr" sz="quarter" idx="11"/>
          </p:nvPr>
        </p:nvSpPr>
        <p:spPr/>
        <p:txBody>
          <a:bodyPr/>
          <a:lstStyle/>
          <a:p>
            <a:pPr>
              <a:defRPr/>
            </a:pPr>
            <a:r>
              <a:rPr lang="fr-FR"/>
              <a:t>Egle Tomasi-Gustafsson</a:t>
            </a:r>
          </a:p>
        </p:txBody>
      </p:sp>
      <p:sp>
        <p:nvSpPr>
          <p:cNvPr id="8" name="Titre 1"/>
          <p:cNvSpPr txBox="1">
            <a:spLocks/>
          </p:cNvSpPr>
          <p:nvPr/>
        </p:nvSpPr>
        <p:spPr bwMode="auto">
          <a:xfrm>
            <a:off x="303213" y="4179888"/>
            <a:ext cx="8715375" cy="1784350"/>
          </a:xfrm>
          <a:prstGeom prst="rect">
            <a:avLst/>
          </a:prstGeom>
          <a:noFill/>
          <a:ln w="9525">
            <a:noFill/>
            <a:miter lim="800000"/>
            <a:headEnd/>
            <a:tailEnd/>
          </a:ln>
        </p:spPr>
        <p:txBody>
          <a:bodyPr anchor="ctr">
            <a:normAutofit fontScale="97500"/>
          </a:bodyPr>
          <a:lstStyle/>
          <a:p>
            <a:pPr algn="ctr" fontAlgn="auto">
              <a:spcAft>
                <a:spcPts val="0"/>
              </a:spcAft>
              <a:defRPr/>
            </a:pPr>
            <a:r>
              <a:rPr lang="fr-FR" sz="4400" i="1" dirty="0" err="1">
                <a:solidFill>
                  <a:schemeClr val="bg2"/>
                </a:solidFill>
                <a:latin typeface="+mj-lt"/>
                <a:ea typeface="+mj-ea"/>
                <a:cs typeface="+mj-cs"/>
              </a:rPr>
              <a:t>Egle</a:t>
            </a:r>
            <a:r>
              <a:rPr lang="fr-FR" sz="4400" i="1" dirty="0">
                <a:solidFill>
                  <a:schemeClr val="bg2"/>
                </a:solidFill>
                <a:latin typeface="+mj-lt"/>
                <a:ea typeface="+mj-ea"/>
                <a:cs typeface="+mj-cs"/>
              </a:rPr>
              <a:t> </a:t>
            </a:r>
            <a:r>
              <a:rPr lang="fr-FR" sz="4400" i="1" dirty="0" err="1">
                <a:solidFill>
                  <a:schemeClr val="bg2"/>
                </a:solidFill>
                <a:latin typeface="+mj-lt"/>
                <a:ea typeface="+mj-ea"/>
                <a:cs typeface="+mj-cs"/>
              </a:rPr>
              <a:t>Tomasi-Gustafsson</a:t>
            </a:r>
            <a:endParaRPr lang="fr-FR" sz="4400" i="1" dirty="0">
              <a:solidFill>
                <a:schemeClr val="bg2"/>
              </a:solidFill>
              <a:latin typeface="+mj-lt"/>
              <a:ea typeface="+mj-ea"/>
              <a:cs typeface="+mj-cs"/>
            </a:endParaRPr>
          </a:p>
        </p:txBody>
      </p:sp>
      <p:sp>
        <p:nvSpPr>
          <p:cNvPr id="9" name="Titre 1"/>
          <p:cNvSpPr txBox="1">
            <a:spLocks/>
          </p:cNvSpPr>
          <p:nvPr/>
        </p:nvSpPr>
        <p:spPr bwMode="auto">
          <a:xfrm>
            <a:off x="428625" y="5072063"/>
            <a:ext cx="8715375" cy="1785937"/>
          </a:xfrm>
          <a:prstGeom prst="rect">
            <a:avLst/>
          </a:prstGeom>
          <a:noFill/>
          <a:ln w="9525">
            <a:noFill/>
            <a:miter lim="800000"/>
            <a:headEnd/>
            <a:tailEnd/>
          </a:ln>
        </p:spPr>
        <p:txBody>
          <a:bodyPr anchor="ctr">
            <a:normAutofit fontScale="97500"/>
          </a:bodyPr>
          <a:lstStyle/>
          <a:p>
            <a:pPr algn="ctr" fontAlgn="auto">
              <a:spcAft>
                <a:spcPts val="0"/>
              </a:spcAft>
              <a:defRPr/>
            </a:pPr>
            <a:r>
              <a:rPr lang="fr-FR" sz="4000" i="1" dirty="0">
                <a:latin typeface="+mj-lt"/>
                <a:ea typeface="+mj-ea"/>
                <a:cs typeface="+mj-cs"/>
              </a:rPr>
              <a:t> </a:t>
            </a:r>
            <a:r>
              <a:rPr lang="fr-FR" sz="4100" i="1" dirty="0" err="1">
                <a:solidFill>
                  <a:schemeClr val="bg2"/>
                </a:solidFill>
                <a:latin typeface="+mj-lt"/>
                <a:ea typeface="+mj-ea"/>
                <a:cs typeface="+mj-cs"/>
              </a:rPr>
              <a:t>Scientific</a:t>
            </a:r>
            <a:r>
              <a:rPr lang="fr-FR" sz="4100" i="1" dirty="0">
                <a:solidFill>
                  <a:schemeClr val="bg2"/>
                </a:solidFill>
                <a:latin typeface="+mj-lt"/>
                <a:ea typeface="+mj-ea"/>
                <a:cs typeface="+mj-cs"/>
              </a:rPr>
              <a:t> Council, </a:t>
            </a:r>
            <a:r>
              <a:rPr lang="fr-FR" sz="4100" i="1" dirty="0" err="1">
                <a:solidFill>
                  <a:schemeClr val="bg2"/>
                </a:solidFill>
                <a:latin typeface="+mj-lt"/>
                <a:ea typeface="+mj-ea"/>
                <a:cs typeface="+mj-cs"/>
              </a:rPr>
              <a:t>Dubna</a:t>
            </a:r>
            <a:r>
              <a:rPr lang="fr-FR" sz="4100" i="1" dirty="0">
                <a:solidFill>
                  <a:schemeClr val="bg2"/>
                </a:solidFill>
                <a:latin typeface="+mj-lt"/>
                <a:ea typeface="+mj-ea"/>
                <a:cs typeface="+mj-cs"/>
              </a:rPr>
              <a:t>, </a:t>
            </a:r>
            <a:r>
              <a:rPr lang="fr-FR" sz="4100" i="1" dirty="0" smtClean="0">
                <a:solidFill>
                  <a:schemeClr val="bg2"/>
                </a:solidFill>
                <a:latin typeface="+mj-lt"/>
                <a:ea typeface="+mj-ea"/>
                <a:cs typeface="+mj-cs"/>
              </a:rPr>
              <a:t>16/II/2012</a:t>
            </a:r>
            <a:endParaRPr lang="fr-FR" sz="4000" i="1" dirty="0">
              <a:solidFill>
                <a:schemeClr val="bg2"/>
              </a:solidFill>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Espace réservé du contenu 2"/>
          <p:cNvSpPr>
            <a:spLocks noGrp="1"/>
          </p:cNvSpPr>
          <p:nvPr>
            <p:ph idx="1"/>
          </p:nvPr>
        </p:nvSpPr>
        <p:spPr>
          <a:xfrm>
            <a:off x="219075" y="1327172"/>
            <a:ext cx="8777287" cy="5225927"/>
          </a:xfrm>
        </p:spPr>
        <p:txBody>
          <a:bodyPr/>
          <a:lstStyle/>
          <a:p>
            <a:pPr marL="0" indent="0" algn="just">
              <a:buNone/>
            </a:pPr>
            <a:endParaRPr lang="en-US" sz="2400" dirty="0" smtClean="0"/>
          </a:p>
          <a:p>
            <a:pPr algn="just"/>
            <a:r>
              <a:rPr lang="en-US" sz="2400" dirty="0" smtClean="0"/>
              <a:t>The PAC </a:t>
            </a:r>
            <a:r>
              <a:rPr lang="en-US" sz="2400" dirty="0"/>
              <a:t>congratulates the team for </a:t>
            </a:r>
            <a:r>
              <a:rPr lang="en-US" sz="2400" u="sng" dirty="0">
                <a:solidFill>
                  <a:srgbClr val="0000FF"/>
                </a:solidFill>
              </a:rPr>
              <a:t>the significant progress achieved in modernization of the VBLHEP accelerating complex</a:t>
            </a:r>
            <a:r>
              <a:rPr lang="en-US" sz="2400" dirty="0">
                <a:solidFill>
                  <a:srgbClr val="0000FF"/>
                </a:solidFill>
              </a:rPr>
              <a:t>, </a:t>
            </a:r>
            <a:r>
              <a:rPr lang="en-US" sz="2400" dirty="0"/>
              <a:t>especially the very productive Run 44 (November-December 2011) of the </a:t>
            </a:r>
            <a:r>
              <a:rPr lang="en-US" sz="2400" dirty="0" err="1"/>
              <a:t>Nuclotron</a:t>
            </a:r>
            <a:r>
              <a:rPr lang="en-US" sz="2400" dirty="0"/>
              <a:t>. </a:t>
            </a:r>
            <a:endParaRPr lang="en-US" sz="2400" dirty="0" smtClean="0"/>
          </a:p>
          <a:p>
            <a:pPr algn="just"/>
            <a:endParaRPr lang="en-US" sz="2400" dirty="0" smtClean="0"/>
          </a:p>
          <a:p>
            <a:pPr marL="0" indent="0" algn="just">
              <a:buNone/>
            </a:pPr>
            <a:endParaRPr lang="en-US" sz="2400" i="1" dirty="0" smtClean="0"/>
          </a:p>
        </p:txBody>
      </p:sp>
      <p:sp>
        <p:nvSpPr>
          <p:cNvPr id="4" name="Espace réservé de la date 3"/>
          <p:cNvSpPr>
            <a:spLocks noGrp="1"/>
          </p:cNvSpPr>
          <p:nvPr>
            <p:ph type="dt" sz="quarter" idx="10"/>
          </p:nvPr>
        </p:nvSpPr>
        <p:spPr/>
        <p:txBody>
          <a:bodyPr/>
          <a:lstStyle/>
          <a:p>
            <a:pPr>
              <a:defRPr/>
            </a:pPr>
            <a:r>
              <a:rPr lang="en-US" smtClean="0"/>
              <a:t>16/II/2012</a:t>
            </a:r>
            <a:endParaRPr lang="fr-FR" dirty="0"/>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Tomasi-Gustafsson</a:t>
            </a:r>
            <a:endParaRPr lang="fr-FR" dirty="0"/>
          </a:p>
        </p:txBody>
      </p:sp>
      <p:sp>
        <p:nvSpPr>
          <p:cNvPr id="6" name="Espace réservé du numéro de diapositive 5"/>
          <p:cNvSpPr>
            <a:spLocks noGrp="1"/>
          </p:cNvSpPr>
          <p:nvPr>
            <p:ph type="sldNum" sz="quarter" idx="12"/>
          </p:nvPr>
        </p:nvSpPr>
        <p:spPr/>
        <p:txBody>
          <a:bodyPr/>
          <a:lstStyle/>
          <a:p>
            <a:pPr>
              <a:defRPr/>
            </a:pPr>
            <a:fld id="{DAA4E29E-5981-4A5F-B2B0-A023BBA0D8D8}" type="slidenum">
              <a:rPr lang="fr-FR" smtClean="0"/>
              <a:pPr>
                <a:defRPr/>
              </a:pPr>
              <a:t>2</a:t>
            </a:fld>
            <a:endParaRPr lang="fr-FR"/>
          </a:p>
        </p:txBody>
      </p:sp>
      <p:sp>
        <p:nvSpPr>
          <p:cNvPr id="4102" name="Rectangle 1"/>
          <p:cNvSpPr>
            <a:spLocks noChangeArrowheads="1"/>
          </p:cNvSpPr>
          <p:nvPr/>
        </p:nvSpPr>
        <p:spPr bwMode="auto">
          <a:xfrm>
            <a:off x="179388" y="0"/>
            <a:ext cx="8856662"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3200" b="1" dirty="0" smtClean="0">
                <a:solidFill>
                  <a:srgbClr val="FF0000"/>
                </a:solidFill>
                <a:latin typeface="Comic Sans MS" pitchFamily="66" charset="0"/>
              </a:rPr>
              <a:t>II. Recommendations </a:t>
            </a:r>
            <a:r>
              <a:rPr lang="en-US" sz="3200" b="1" dirty="0">
                <a:solidFill>
                  <a:srgbClr val="FF0000"/>
                </a:solidFill>
                <a:latin typeface="Comic Sans MS" pitchFamily="66" charset="0"/>
              </a:rPr>
              <a:t>on the </a:t>
            </a:r>
            <a:r>
              <a:rPr lang="en-US" sz="3200" b="1" dirty="0" err="1">
                <a:solidFill>
                  <a:srgbClr val="FF0000"/>
                </a:solidFill>
                <a:latin typeface="Comic Sans MS" pitchFamily="66" charset="0"/>
              </a:rPr>
              <a:t>Nuclotron</a:t>
            </a:r>
            <a:r>
              <a:rPr lang="en-US" sz="3200" b="1" dirty="0">
                <a:solidFill>
                  <a:srgbClr val="FF0000"/>
                </a:solidFill>
                <a:latin typeface="Comic Sans MS" pitchFamily="66" charset="0"/>
              </a:rPr>
              <a:t>-NICA projects</a:t>
            </a:r>
            <a:endParaRPr lang="en-US" sz="3200" dirty="0"/>
          </a:p>
        </p:txBody>
      </p:sp>
      <p:sp>
        <p:nvSpPr>
          <p:cNvPr id="4103" name="Rectangle 2"/>
          <p:cNvSpPr>
            <a:spLocks noChangeArrowheads="1"/>
          </p:cNvSpPr>
          <p:nvPr/>
        </p:nvSpPr>
        <p:spPr bwMode="auto">
          <a:xfrm>
            <a:off x="6926667" y="1083016"/>
            <a:ext cx="20812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i="1" dirty="0">
                <a:latin typeface="Comic Sans MS" pitchFamily="66" charset="0"/>
              </a:rPr>
              <a:t>G. </a:t>
            </a:r>
            <a:r>
              <a:rPr lang="en-US" sz="2400" i="1" dirty="0" err="1">
                <a:latin typeface="Comic Sans MS" pitchFamily="66" charset="0"/>
              </a:rPr>
              <a:t>Trubnikov</a:t>
            </a:r>
            <a:r>
              <a:rPr lang="en-US" sz="2400" i="1" dirty="0">
                <a:latin typeface="Comic Sans MS" pitchFamily="66" charset="0"/>
              </a:rPr>
              <a:t> </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1282700" y="6516929"/>
            <a:ext cx="7810500" cy="1588"/>
          </a:xfrm>
          <a:prstGeom prst="line">
            <a:avLst/>
          </a:prstGeom>
          <a:ln cap="flat">
            <a:gradFill flip="none" rotWithShape="1">
              <a:gsLst>
                <a:gs pos="0">
                  <a:srgbClr val="3366FF"/>
                </a:gs>
                <a:gs pos="100000">
                  <a:srgbClr val="FFFFFF"/>
                </a:gs>
              </a:gsLst>
              <a:path path="rect">
                <a:fillToRect l="100000" t="100000"/>
              </a:path>
              <a:tileRect r="-100000" b="-100000"/>
            </a:gradFill>
            <a:prstDash val="solid"/>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pic>
        <p:nvPicPr>
          <p:cNvPr id="29699" name="Picture 3" descr="NICA_header_blue.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7" descr="NICA-Logo_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300" y="6373813"/>
            <a:ext cx="5969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Slide Number Placeholder 13"/>
          <p:cNvSpPr txBox="1">
            <a:spLocks/>
          </p:cNvSpPr>
          <p:nvPr/>
        </p:nvSpPr>
        <p:spPr bwMode="auto">
          <a:xfrm>
            <a:off x="6553200" y="64579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eaLnBrk="0" hangingPunct="0">
              <a:defRPr sz="2400">
                <a:solidFill>
                  <a:schemeClr val="tx1"/>
                </a:solidFill>
                <a:latin typeface="Arial" charset="0"/>
                <a:cs typeface="Arial" charset="0"/>
              </a:defRPr>
            </a:lvl1pPr>
            <a:lvl2pPr marL="742950" indent="-285750" defTabSz="457200" eaLnBrk="0" hangingPunct="0">
              <a:defRPr sz="2400">
                <a:solidFill>
                  <a:schemeClr val="tx1"/>
                </a:solidFill>
                <a:latin typeface="Arial" charset="0"/>
                <a:cs typeface="Arial" charset="0"/>
              </a:defRPr>
            </a:lvl2pPr>
            <a:lvl3pPr marL="1143000" indent="-228600" defTabSz="457200" eaLnBrk="0" hangingPunct="0">
              <a:defRPr sz="2400">
                <a:solidFill>
                  <a:schemeClr val="tx1"/>
                </a:solidFill>
                <a:latin typeface="Arial" charset="0"/>
                <a:cs typeface="Arial" charset="0"/>
              </a:defRPr>
            </a:lvl3pPr>
            <a:lvl4pPr marL="1600200" indent="-228600" defTabSz="457200" eaLnBrk="0" hangingPunct="0">
              <a:defRPr sz="2400">
                <a:solidFill>
                  <a:schemeClr val="tx1"/>
                </a:solidFill>
                <a:latin typeface="Arial" charset="0"/>
                <a:cs typeface="Arial" charset="0"/>
              </a:defRPr>
            </a:lvl4pPr>
            <a:lvl5pPr marL="2057400" indent="-228600" defTabSz="457200" eaLnBrk="0" hangingPunct="0">
              <a:defRPr sz="2400">
                <a:solidFill>
                  <a:schemeClr val="tx1"/>
                </a:solidFill>
                <a:latin typeface="Arial" charset="0"/>
                <a:cs typeface="Arial" charset="0"/>
              </a:defRPr>
            </a:lvl5pPr>
            <a:lvl6pPr marL="2514600" indent="-228600" defTabSz="457200" eaLnBrk="0" fontAlgn="base" hangingPunct="0">
              <a:spcBef>
                <a:spcPct val="0"/>
              </a:spcBef>
              <a:spcAft>
                <a:spcPct val="0"/>
              </a:spcAft>
              <a:defRPr sz="2400">
                <a:solidFill>
                  <a:schemeClr val="tx1"/>
                </a:solidFill>
                <a:latin typeface="Arial" charset="0"/>
                <a:cs typeface="Arial" charset="0"/>
              </a:defRPr>
            </a:lvl6pPr>
            <a:lvl7pPr marL="2971800" indent="-228600" defTabSz="457200" eaLnBrk="0" fontAlgn="base" hangingPunct="0">
              <a:spcBef>
                <a:spcPct val="0"/>
              </a:spcBef>
              <a:spcAft>
                <a:spcPct val="0"/>
              </a:spcAft>
              <a:defRPr sz="2400">
                <a:solidFill>
                  <a:schemeClr val="tx1"/>
                </a:solidFill>
                <a:latin typeface="Arial" charset="0"/>
                <a:cs typeface="Arial" charset="0"/>
              </a:defRPr>
            </a:lvl7pPr>
            <a:lvl8pPr marL="3429000" indent="-228600" defTabSz="457200" eaLnBrk="0" fontAlgn="base" hangingPunct="0">
              <a:spcBef>
                <a:spcPct val="0"/>
              </a:spcBef>
              <a:spcAft>
                <a:spcPct val="0"/>
              </a:spcAft>
              <a:defRPr sz="2400">
                <a:solidFill>
                  <a:schemeClr val="tx1"/>
                </a:solidFill>
                <a:latin typeface="Arial" charset="0"/>
                <a:cs typeface="Arial" charset="0"/>
              </a:defRPr>
            </a:lvl8pPr>
            <a:lvl9pPr marL="3886200" indent="-228600" defTabSz="457200" eaLnBrk="0" fontAlgn="base" hangingPunct="0">
              <a:spcBef>
                <a:spcPct val="0"/>
              </a:spcBef>
              <a:spcAft>
                <a:spcPct val="0"/>
              </a:spcAft>
              <a:defRPr sz="2400">
                <a:solidFill>
                  <a:schemeClr val="tx1"/>
                </a:solidFill>
                <a:latin typeface="Arial" charset="0"/>
                <a:cs typeface="Arial" charset="0"/>
              </a:defRPr>
            </a:lvl9pPr>
          </a:lstStyle>
          <a:p>
            <a:pPr algn="r" eaLnBrk="1" hangingPunct="1"/>
            <a:r>
              <a:rPr lang="en-US" sz="1200">
                <a:solidFill>
                  <a:srgbClr val="17375E"/>
                </a:solidFill>
              </a:rPr>
              <a:t>3</a:t>
            </a:r>
            <a:r>
              <a:rPr lang="ru-RU" sz="1200">
                <a:solidFill>
                  <a:srgbClr val="17375E"/>
                </a:solidFill>
              </a:rPr>
              <a:t>1</a:t>
            </a:r>
            <a:r>
              <a:rPr lang="en-US" sz="1200">
                <a:solidFill>
                  <a:srgbClr val="17375E"/>
                </a:solidFill>
              </a:rPr>
              <a:t>/3</a:t>
            </a:r>
            <a:r>
              <a:rPr lang="ru-RU" sz="1200">
                <a:solidFill>
                  <a:srgbClr val="17375E"/>
                </a:solidFill>
              </a:rPr>
              <a:t>4</a:t>
            </a:r>
            <a:endParaRPr lang="en-US" sz="1200">
              <a:solidFill>
                <a:srgbClr val="17375E"/>
              </a:solidFill>
            </a:endParaRPr>
          </a:p>
        </p:txBody>
      </p:sp>
      <p:pic>
        <p:nvPicPr>
          <p:cNvPr id="29702" name="Picture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6286500"/>
            <a:ext cx="6223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3" name="Rectangle 10"/>
          <p:cNvSpPr>
            <a:spLocks noChangeArrowheads="1"/>
          </p:cNvSpPr>
          <p:nvPr/>
        </p:nvSpPr>
        <p:spPr bwMode="auto">
          <a:xfrm>
            <a:off x="0" y="5808663"/>
            <a:ext cx="9144000" cy="1076325"/>
          </a:xfrm>
          <a:prstGeom prst="rect">
            <a:avLst/>
          </a:prstGeom>
          <a:gradFill rotWithShape="1">
            <a:gsLst>
              <a:gs pos="0">
                <a:srgbClr val="2C5D98"/>
              </a:gs>
              <a:gs pos="80000">
                <a:srgbClr val="3C7BC7"/>
              </a:gs>
              <a:gs pos="100000">
                <a:srgbClr val="3A7CCB"/>
              </a:gs>
            </a:gsLst>
            <a:lin ang="16200000"/>
          </a:gradFill>
          <a:ln w="9525">
            <a:solidFill>
              <a:srgbClr val="4A7EBB"/>
            </a:solidFill>
            <a:miter lim="800000"/>
            <a:headEnd/>
            <a:tailEnd/>
          </a:ln>
          <a:effectLst>
            <a:outerShdw blurRad="63500" dist="23000" dir="5400000" rotWithShape="0">
              <a:srgbClr val="000000">
                <a:alpha val="34998"/>
              </a:srgbClr>
            </a:outerShdw>
          </a:effectLst>
        </p:spPr>
        <p:txBody>
          <a:bodyPr anchor="ctr">
            <a:spAutoFit/>
          </a:bodyPr>
          <a:lstStyle/>
          <a:p>
            <a:pPr algn="ctr" eaLnBrk="0" hangingPunct="0">
              <a:defRPr/>
            </a:pPr>
            <a:r>
              <a:rPr lang="en-US" sz="1600">
                <a:solidFill>
                  <a:srgbClr val="FFFFFF"/>
                </a:solidFill>
              </a:rPr>
              <a:t>ALL geological, geodetical, topography measurements and drillings had been fulfilled and analyzed. Technological part of the TDR (main equipment, engineering systems, etc), radiation and environmental safety, architecture had been fulfilled. Now – the final stage: capital spending sights</a:t>
            </a:r>
            <a:r>
              <a:rPr lang="ru-RU" sz="1600">
                <a:solidFill>
                  <a:srgbClr val="FFFFFF"/>
                </a:solidFill>
              </a:rPr>
              <a:t>.</a:t>
            </a:r>
            <a:r>
              <a:rPr lang="en-US" sz="1600">
                <a:solidFill>
                  <a:srgbClr val="FFFFFF"/>
                </a:solidFill>
              </a:rPr>
              <a:t> Plan – to submit all documents to the State Expertise – February 2012.</a:t>
            </a:r>
            <a:endParaRPr lang="ru-RU" sz="1600">
              <a:solidFill>
                <a:srgbClr val="FFFFFF"/>
              </a:solidFill>
            </a:endParaRPr>
          </a:p>
        </p:txBody>
      </p:sp>
      <p:sp>
        <p:nvSpPr>
          <p:cNvPr id="29704" name="Rectangle 18"/>
          <p:cNvSpPr>
            <a:spLocks noChangeArrowheads="1"/>
          </p:cNvSpPr>
          <p:nvPr/>
        </p:nvSpPr>
        <p:spPr bwMode="auto">
          <a:xfrm>
            <a:off x="539750" y="188913"/>
            <a:ext cx="7823200" cy="522287"/>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chemeClr val="tx2"/>
                </a:solidFill>
                <a:ea typeface="MS PGothic" pitchFamily="34" charset="-128"/>
              </a:rPr>
              <a:t>NICA complex technical design report status</a:t>
            </a:r>
          </a:p>
        </p:txBody>
      </p:sp>
      <p:pic>
        <p:nvPicPr>
          <p:cNvPr id="29705" name="Picture 2"/>
          <p:cNvPicPr>
            <a:picLocks noChangeAspect="1" noChangeArrowheads="1"/>
          </p:cNvPicPr>
          <p:nvPr/>
        </p:nvPicPr>
        <p:blipFill>
          <a:blip r:embed="rId6">
            <a:extLst>
              <a:ext uri="{28A0092B-C50C-407E-A947-70E740481C1C}">
                <a14:useLocalDpi xmlns:a14="http://schemas.microsoft.com/office/drawing/2010/main" val="0"/>
              </a:ext>
            </a:extLst>
          </a:blip>
          <a:srcRect l="24213" t="21078" r="10828" b="10539"/>
          <a:stretch>
            <a:fillRect/>
          </a:stretch>
        </p:blipFill>
        <p:spPr bwMode="auto">
          <a:xfrm>
            <a:off x="395288" y="836613"/>
            <a:ext cx="8424862" cy="480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6" name="Прямоугольник 16"/>
          <p:cNvSpPr>
            <a:spLocks noChangeArrowheads="1"/>
          </p:cNvSpPr>
          <p:nvPr/>
        </p:nvSpPr>
        <p:spPr bwMode="auto">
          <a:xfrm>
            <a:off x="0" y="765175"/>
            <a:ext cx="89646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Composition of buildings, technical systems, main equipment on the technical ground of LHEP – “KOMETA”, GSPI</a:t>
            </a:r>
            <a:endParaRPr lang="ru-RU"/>
          </a:p>
        </p:txBody>
      </p:sp>
      <p:pic>
        <p:nvPicPr>
          <p:cNvPr id="28683" name="Рисунок 11" descr="кран балка в тоннеле_5_aug.JPG"/>
          <p:cNvPicPr>
            <a:picLocks noChangeAspect="1"/>
          </p:cNvPicPr>
          <p:nvPr/>
        </p:nvPicPr>
        <p:blipFill>
          <a:blip r:embed="rId7">
            <a:extLst>
              <a:ext uri="{28A0092B-C50C-407E-A947-70E740481C1C}">
                <a14:useLocalDpi xmlns:a14="http://schemas.microsoft.com/office/drawing/2010/main" val="0"/>
              </a:ext>
            </a:extLst>
          </a:blip>
          <a:srcRect l="19920" r="24496"/>
          <a:stretch>
            <a:fillRect/>
          </a:stretch>
        </p:blipFill>
        <p:spPr bwMode="auto">
          <a:xfrm>
            <a:off x="4967288" y="1484313"/>
            <a:ext cx="4176712"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Рисунок 12" descr="1-1.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1628775"/>
            <a:ext cx="9144000"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
          <p:cNvSpPr>
            <a:spLocks noChangeArrowheads="1"/>
          </p:cNvSpPr>
          <p:nvPr/>
        </p:nvSpPr>
        <p:spPr bwMode="auto">
          <a:xfrm>
            <a:off x="6926667" y="1397794"/>
            <a:ext cx="20812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i="1" dirty="0">
                <a:latin typeface="Comic Sans MS" pitchFamily="66" charset="0"/>
              </a:rPr>
              <a:t>G. </a:t>
            </a:r>
            <a:r>
              <a:rPr lang="en-US" sz="2400" i="1" dirty="0" err="1">
                <a:latin typeface="Comic Sans MS" pitchFamily="66" charset="0"/>
              </a:rPr>
              <a:t>Trubnikov</a:t>
            </a:r>
            <a:r>
              <a:rPr lang="en-US" sz="2400" i="1" dirty="0">
                <a:latin typeface="Comic Sans MS" pitchFamily="66" charset="0"/>
              </a:rPr>
              <a:t> </a:t>
            </a:r>
            <a:endParaRPr lang="en-US" sz="2400" dirty="0"/>
          </a:p>
        </p:txBody>
      </p:sp>
      <p:sp>
        <p:nvSpPr>
          <p:cNvPr id="2" name="Espace réservé de la date 1"/>
          <p:cNvSpPr>
            <a:spLocks noGrp="1"/>
          </p:cNvSpPr>
          <p:nvPr>
            <p:ph type="dt" sz="half" idx="10"/>
          </p:nvPr>
        </p:nvSpPr>
        <p:spPr/>
        <p:txBody>
          <a:bodyPr/>
          <a:lstStyle/>
          <a:p>
            <a:pPr>
              <a:defRPr/>
            </a:pPr>
            <a:r>
              <a:rPr lang="en-US" smtClean="0"/>
              <a:t>16/II/2012</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
        <p:nvSpPr>
          <p:cNvPr id="4" name="Espace réservé du numéro de diapositive 3"/>
          <p:cNvSpPr>
            <a:spLocks noGrp="1"/>
          </p:cNvSpPr>
          <p:nvPr>
            <p:ph type="sldNum" sz="quarter" idx="12"/>
          </p:nvPr>
        </p:nvSpPr>
        <p:spPr/>
        <p:txBody>
          <a:bodyPr/>
          <a:lstStyle/>
          <a:p>
            <a:pPr>
              <a:defRPr/>
            </a:pPr>
            <a:fld id="{2F10942A-3396-4E26-B660-1DA9C9F599E0}" type="slidenum">
              <a:rPr lang="fr-FR" smtClean="0"/>
              <a:pPr>
                <a:defRPr/>
              </a:pPr>
              <a:t>3</a:t>
            </a:fld>
            <a:endParaRPr lang="fr-FR"/>
          </a:p>
        </p:txBody>
      </p:sp>
    </p:spTree>
    <p:extLst>
      <p:ext uri="{BB962C8B-B14F-4D97-AF65-F5344CB8AC3E}">
        <p14:creationId xmlns:p14="http://schemas.microsoft.com/office/powerpoint/2010/main" val="33146908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1282700" y="6516929"/>
            <a:ext cx="7810500" cy="1588"/>
          </a:xfrm>
          <a:prstGeom prst="line">
            <a:avLst/>
          </a:prstGeom>
          <a:ln cap="flat">
            <a:gradFill flip="none" rotWithShape="1">
              <a:gsLst>
                <a:gs pos="0">
                  <a:srgbClr val="3366FF"/>
                </a:gs>
                <a:gs pos="100000">
                  <a:srgbClr val="FFFFFF"/>
                </a:gs>
              </a:gsLst>
              <a:path path="rect">
                <a:fillToRect l="100000" t="100000"/>
              </a:path>
              <a:tileRect r="-100000" b="-100000"/>
            </a:gradFill>
            <a:prstDash val="solid"/>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pic>
        <p:nvPicPr>
          <p:cNvPr id="4099" name="Picture 3" descr="NICA_header_blue.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7" descr="NICA-Logo_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300" y="6373813"/>
            <a:ext cx="5969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6286500"/>
            <a:ext cx="6223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Slide Number Placeholder 13"/>
          <p:cNvSpPr txBox="1">
            <a:spLocks/>
          </p:cNvSpPr>
          <p:nvPr/>
        </p:nvSpPr>
        <p:spPr bwMode="auto">
          <a:xfrm>
            <a:off x="6553200" y="64579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eaLnBrk="0" hangingPunct="0">
              <a:defRPr sz="2400">
                <a:solidFill>
                  <a:schemeClr val="tx1"/>
                </a:solidFill>
                <a:latin typeface="Arial" charset="0"/>
                <a:cs typeface="Arial" charset="0"/>
              </a:defRPr>
            </a:lvl1pPr>
            <a:lvl2pPr marL="742950" indent="-285750" defTabSz="457200" eaLnBrk="0" hangingPunct="0">
              <a:defRPr sz="2400">
                <a:solidFill>
                  <a:schemeClr val="tx1"/>
                </a:solidFill>
                <a:latin typeface="Arial" charset="0"/>
                <a:cs typeface="Arial" charset="0"/>
              </a:defRPr>
            </a:lvl2pPr>
            <a:lvl3pPr marL="1143000" indent="-228600" defTabSz="457200" eaLnBrk="0" hangingPunct="0">
              <a:defRPr sz="2400">
                <a:solidFill>
                  <a:schemeClr val="tx1"/>
                </a:solidFill>
                <a:latin typeface="Arial" charset="0"/>
                <a:cs typeface="Arial" charset="0"/>
              </a:defRPr>
            </a:lvl3pPr>
            <a:lvl4pPr marL="1600200" indent="-228600" defTabSz="457200" eaLnBrk="0" hangingPunct="0">
              <a:defRPr sz="2400">
                <a:solidFill>
                  <a:schemeClr val="tx1"/>
                </a:solidFill>
                <a:latin typeface="Arial" charset="0"/>
                <a:cs typeface="Arial" charset="0"/>
              </a:defRPr>
            </a:lvl4pPr>
            <a:lvl5pPr marL="2057400" indent="-228600" defTabSz="457200" eaLnBrk="0" hangingPunct="0">
              <a:defRPr sz="2400">
                <a:solidFill>
                  <a:schemeClr val="tx1"/>
                </a:solidFill>
                <a:latin typeface="Arial" charset="0"/>
                <a:cs typeface="Arial" charset="0"/>
              </a:defRPr>
            </a:lvl5pPr>
            <a:lvl6pPr marL="2514600" indent="-228600" defTabSz="457200" eaLnBrk="0" fontAlgn="base" hangingPunct="0">
              <a:spcBef>
                <a:spcPct val="0"/>
              </a:spcBef>
              <a:spcAft>
                <a:spcPct val="0"/>
              </a:spcAft>
              <a:defRPr sz="2400">
                <a:solidFill>
                  <a:schemeClr val="tx1"/>
                </a:solidFill>
                <a:latin typeface="Arial" charset="0"/>
                <a:cs typeface="Arial" charset="0"/>
              </a:defRPr>
            </a:lvl6pPr>
            <a:lvl7pPr marL="2971800" indent="-228600" defTabSz="457200" eaLnBrk="0" fontAlgn="base" hangingPunct="0">
              <a:spcBef>
                <a:spcPct val="0"/>
              </a:spcBef>
              <a:spcAft>
                <a:spcPct val="0"/>
              </a:spcAft>
              <a:defRPr sz="2400">
                <a:solidFill>
                  <a:schemeClr val="tx1"/>
                </a:solidFill>
                <a:latin typeface="Arial" charset="0"/>
                <a:cs typeface="Arial" charset="0"/>
              </a:defRPr>
            </a:lvl7pPr>
            <a:lvl8pPr marL="3429000" indent="-228600" defTabSz="457200" eaLnBrk="0" fontAlgn="base" hangingPunct="0">
              <a:spcBef>
                <a:spcPct val="0"/>
              </a:spcBef>
              <a:spcAft>
                <a:spcPct val="0"/>
              </a:spcAft>
              <a:defRPr sz="2400">
                <a:solidFill>
                  <a:schemeClr val="tx1"/>
                </a:solidFill>
                <a:latin typeface="Arial" charset="0"/>
                <a:cs typeface="Arial" charset="0"/>
              </a:defRPr>
            </a:lvl8pPr>
            <a:lvl9pPr marL="3886200" indent="-228600" defTabSz="457200" eaLnBrk="0" fontAlgn="base" hangingPunct="0">
              <a:spcBef>
                <a:spcPct val="0"/>
              </a:spcBef>
              <a:spcAft>
                <a:spcPct val="0"/>
              </a:spcAft>
              <a:defRPr sz="2400">
                <a:solidFill>
                  <a:schemeClr val="tx1"/>
                </a:solidFill>
                <a:latin typeface="Arial" charset="0"/>
                <a:cs typeface="Arial" charset="0"/>
              </a:defRPr>
            </a:lvl9pPr>
          </a:lstStyle>
          <a:p>
            <a:pPr algn="r" eaLnBrk="1" hangingPunct="1"/>
            <a:r>
              <a:rPr lang="en-US" sz="1200">
                <a:solidFill>
                  <a:srgbClr val="17375E"/>
                </a:solidFill>
              </a:rPr>
              <a:t>3/28</a:t>
            </a:r>
          </a:p>
        </p:txBody>
      </p:sp>
      <p:sp>
        <p:nvSpPr>
          <p:cNvPr id="4103" name="TextBox 2"/>
          <p:cNvSpPr txBox="1">
            <a:spLocks noChangeArrowheads="1"/>
          </p:cNvSpPr>
          <p:nvPr/>
        </p:nvSpPr>
        <p:spPr bwMode="auto">
          <a:xfrm>
            <a:off x="0" y="185738"/>
            <a:ext cx="91440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ru-RU" sz="3200" b="1">
                <a:solidFill>
                  <a:schemeClr val="tx2"/>
                </a:solidFill>
              </a:rPr>
              <a:t>Nuclotron</a:t>
            </a:r>
            <a:r>
              <a:rPr lang="en-US" sz="3200" b="1">
                <a:solidFill>
                  <a:schemeClr val="tx2"/>
                </a:solidFill>
              </a:rPr>
              <a:t> run #44</a:t>
            </a:r>
            <a:r>
              <a:rPr lang="ru-RU" sz="3200" b="1">
                <a:solidFill>
                  <a:schemeClr val="tx2"/>
                </a:solidFill>
              </a:rPr>
              <a:t> </a:t>
            </a:r>
            <a:r>
              <a:rPr lang="en-US" sz="3200" b="1">
                <a:solidFill>
                  <a:schemeClr val="tx2"/>
                </a:solidFill>
              </a:rPr>
              <a:t>r</a:t>
            </a:r>
            <a:r>
              <a:rPr lang="ru-RU" sz="3200" b="1">
                <a:solidFill>
                  <a:schemeClr val="tx2"/>
                </a:solidFill>
              </a:rPr>
              <a:t>esults</a:t>
            </a:r>
            <a:endParaRPr lang="en-US" sz="3200" b="1">
              <a:solidFill>
                <a:schemeClr val="tx2"/>
              </a:solidFill>
            </a:endParaRPr>
          </a:p>
        </p:txBody>
      </p:sp>
      <p:sp>
        <p:nvSpPr>
          <p:cNvPr id="6152" name="TextBox 30"/>
          <p:cNvSpPr txBox="1">
            <a:spLocks noChangeArrowheads="1"/>
          </p:cNvSpPr>
          <p:nvPr/>
        </p:nvSpPr>
        <p:spPr bwMode="auto">
          <a:xfrm>
            <a:off x="171635" y="2566988"/>
            <a:ext cx="8353425" cy="1292662"/>
          </a:xfrm>
          <a:prstGeom prst="rect">
            <a:avLst/>
          </a:prstGeom>
          <a:gradFill rotWithShape="1">
            <a:gsLst>
              <a:gs pos="0">
                <a:srgbClr val="9EEAFF"/>
              </a:gs>
              <a:gs pos="35001">
                <a:srgbClr val="BBEFFF"/>
              </a:gs>
              <a:gs pos="100000">
                <a:srgbClr val="E4F9FF"/>
              </a:gs>
            </a:gsLst>
            <a:lin ang="16200000" scaled="1"/>
          </a:gradFill>
          <a:ln w="9525">
            <a:solidFill>
              <a:srgbClr val="46AAC5"/>
            </a:solidFill>
            <a:miter lim="800000"/>
            <a:headEnd/>
            <a:tailEnd/>
          </a:ln>
          <a:effectLst>
            <a:outerShdw blurRad="63500" dist="20000" dir="5400000" rotWithShape="0">
              <a:srgbClr val="000000">
                <a:alpha val="37999"/>
              </a:srgbClr>
            </a:outerShdw>
          </a:effec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lnSpc>
                <a:spcPct val="130000"/>
              </a:lnSpc>
              <a:defRPr/>
            </a:pPr>
            <a:r>
              <a:rPr lang="ru-RU" sz="2000" b="1" i="1" dirty="0" smtClean="0">
                <a:solidFill>
                  <a:srgbClr val="000000"/>
                </a:solidFill>
              </a:rPr>
              <a:t>For the first time at Nuclotron had been performed</a:t>
            </a:r>
            <a:r>
              <a:rPr lang="en-US" sz="2000" b="1" i="1" dirty="0" smtClean="0">
                <a:solidFill>
                  <a:srgbClr val="000000"/>
                </a:solidFill>
              </a:rPr>
              <a:t>: </a:t>
            </a:r>
            <a:r>
              <a:rPr lang="en-US" sz="2000" b="1" i="1" dirty="0" smtClean="0">
                <a:solidFill>
                  <a:srgbClr val="FF0000"/>
                </a:solidFill>
              </a:rPr>
              <a:t>deuterons and carbon (C6+) had been accelerated up to 4 and 3.5 </a:t>
            </a:r>
            <a:r>
              <a:rPr lang="en-US" sz="2000" b="1" i="1" dirty="0" err="1" smtClean="0">
                <a:solidFill>
                  <a:srgbClr val="FF0000"/>
                </a:solidFill>
              </a:rPr>
              <a:t>GeV</a:t>
            </a:r>
            <a:r>
              <a:rPr lang="en-US" sz="2000" b="1" i="1" dirty="0" smtClean="0">
                <a:solidFill>
                  <a:srgbClr val="FF0000"/>
                </a:solidFill>
              </a:rPr>
              <a:t>/u and slow beam extraction had been provided for physicists</a:t>
            </a:r>
            <a:endParaRPr lang="ru-RU" sz="2000" b="1" i="1" dirty="0" smtClean="0">
              <a:solidFill>
                <a:srgbClr val="FF0000"/>
              </a:solidFill>
            </a:endParaRPr>
          </a:p>
        </p:txBody>
      </p:sp>
      <p:sp>
        <p:nvSpPr>
          <p:cNvPr id="4105" name="Прямоугольник 16"/>
          <p:cNvSpPr>
            <a:spLocks noChangeArrowheads="1"/>
          </p:cNvSpPr>
          <p:nvPr/>
        </p:nvSpPr>
        <p:spPr bwMode="auto">
          <a:xfrm>
            <a:off x="179388" y="915988"/>
            <a:ext cx="8856662"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sz="2000" b="1" dirty="0"/>
              <a:t>Run # 44 – is for now the longest run in </a:t>
            </a:r>
            <a:r>
              <a:rPr lang="en-US" sz="2000" b="1" dirty="0" err="1"/>
              <a:t>Nuclotron</a:t>
            </a:r>
            <a:r>
              <a:rPr lang="en-US" sz="2000" b="1" dirty="0"/>
              <a:t> history: 1230 hours.</a:t>
            </a:r>
          </a:p>
          <a:p>
            <a:pPr>
              <a:lnSpc>
                <a:spcPct val="130000"/>
              </a:lnSpc>
              <a:buFontTx/>
              <a:buChar char="-"/>
            </a:pPr>
            <a:r>
              <a:rPr lang="en-US" sz="2000" b="1" dirty="0"/>
              <a:t> for the first time we had room-temperature half-ring + </a:t>
            </a:r>
            <a:r>
              <a:rPr lang="en-US" sz="2000" b="1" dirty="0" err="1"/>
              <a:t>LHe</a:t>
            </a:r>
            <a:r>
              <a:rPr lang="en-US" sz="2000" b="1" dirty="0"/>
              <a:t> half-ring</a:t>
            </a:r>
          </a:p>
          <a:p>
            <a:pPr>
              <a:lnSpc>
                <a:spcPct val="130000"/>
              </a:lnSpc>
              <a:buFontTx/>
              <a:buChar char="-"/>
            </a:pPr>
            <a:r>
              <a:rPr lang="en-US" sz="2000" b="1" dirty="0"/>
              <a:t> for the first time we </a:t>
            </a:r>
            <a:r>
              <a:rPr lang="en-US" sz="2000" b="1" dirty="0" smtClean="0"/>
              <a:t> </a:t>
            </a:r>
            <a:r>
              <a:rPr lang="en-US" sz="2000" b="1" dirty="0"/>
              <a:t>tested mode with half warming-up the machine up to LN (77K) temperature and after cooled (36 h)</a:t>
            </a:r>
            <a:endParaRPr lang="ru-RU" sz="2000" b="1" dirty="0"/>
          </a:p>
        </p:txBody>
      </p:sp>
      <p:sp>
        <p:nvSpPr>
          <p:cNvPr id="2" name="Rectangle 1"/>
          <p:cNvSpPr/>
          <p:nvPr/>
        </p:nvSpPr>
        <p:spPr>
          <a:xfrm>
            <a:off x="1273247" y="3954357"/>
            <a:ext cx="7847734" cy="2662267"/>
          </a:xfrm>
          <a:prstGeom prst="rect">
            <a:avLst/>
          </a:prstGeom>
        </p:spPr>
        <p:txBody>
          <a:bodyPr wrap="square">
            <a:spAutoFit/>
          </a:bodyPr>
          <a:lstStyle/>
          <a:p>
            <a:pPr algn="ctr" eaLnBrk="1" hangingPunct="1">
              <a:spcBef>
                <a:spcPts val="600"/>
              </a:spcBef>
              <a:defRPr/>
            </a:pPr>
            <a:r>
              <a:rPr lang="en-US" b="1" dirty="0" smtClean="0">
                <a:solidFill>
                  <a:srgbClr val="FF0000"/>
                </a:solidFill>
              </a:rPr>
              <a:t> </a:t>
            </a:r>
            <a:r>
              <a:rPr lang="en-US" b="1" dirty="0">
                <a:solidFill>
                  <a:srgbClr val="FF0000"/>
                </a:solidFill>
              </a:rPr>
              <a:t>400 hours for </a:t>
            </a:r>
            <a:r>
              <a:rPr lang="en-US" b="1" dirty="0" smtClean="0">
                <a:solidFill>
                  <a:srgbClr val="FF0000"/>
                </a:solidFill>
              </a:rPr>
              <a:t>physicists</a:t>
            </a:r>
            <a:r>
              <a:rPr lang="en-US" b="1" dirty="0">
                <a:solidFill>
                  <a:srgbClr val="FF0000"/>
                </a:solidFill>
              </a:rPr>
              <a:t> </a:t>
            </a:r>
            <a:r>
              <a:rPr lang="en-US" b="1" dirty="0" smtClean="0">
                <a:solidFill>
                  <a:srgbClr val="FF0000"/>
                </a:solidFill>
              </a:rPr>
              <a:t>~ </a:t>
            </a:r>
            <a:r>
              <a:rPr lang="en-US" b="1" dirty="0">
                <a:solidFill>
                  <a:srgbClr val="FF0000"/>
                </a:solidFill>
              </a:rPr>
              <a:t>75% from planned hours</a:t>
            </a:r>
          </a:p>
          <a:p>
            <a:pPr eaLnBrk="1" hangingPunct="1">
              <a:spcBef>
                <a:spcPts val="600"/>
              </a:spcBef>
              <a:defRPr/>
            </a:pPr>
            <a:r>
              <a:rPr lang="ru-RU" b="1" dirty="0" smtClean="0">
                <a:solidFill>
                  <a:srgbClr val="000000"/>
                </a:solidFill>
              </a:rPr>
              <a:t>KVINTA </a:t>
            </a:r>
            <a:r>
              <a:rPr lang="en-US" b="1" dirty="0">
                <a:solidFill>
                  <a:srgbClr val="000000"/>
                </a:solidFill>
              </a:rPr>
              <a:t>: 85 </a:t>
            </a:r>
            <a:r>
              <a:rPr lang="ru-RU" b="1" dirty="0">
                <a:solidFill>
                  <a:srgbClr val="000000"/>
                </a:solidFill>
              </a:rPr>
              <a:t>hours</a:t>
            </a:r>
            <a:r>
              <a:rPr lang="en-US" b="1" dirty="0">
                <a:solidFill>
                  <a:srgbClr val="000000"/>
                </a:solidFill>
              </a:rPr>
              <a:t> + </a:t>
            </a:r>
            <a:r>
              <a:rPr lang="ru-RU" b="1" dirty="0">
                <a:solidFill>
                  <a:srgbClr val="000000"/>
                </a:solidFill>
              </a:rPr>
              <a:t>Gamma-3: </a:t>
            </a:r>
            <a:r>
              <a:rPr lang="en-US" b="1" dirty="0">
                <a:solidFill>
                  <a:srgbClr val="000000"/>
                </a:solidFill>
              </a:rPr>
              <a:t>30</a:t>
            </a:r>
            <a:r>
              <a:rPr lang="ru-RU" b="1" dirty="0">
                <a:solidFill>
                  <a:srgbClr val="000000"/>
                </a:solidFill>
              </a:rPr>
              <a:t> hours</a:t>
            </a:r>
          </a:p>
          <a:p>
            <a:pPr eaLnBrk="1" hangingPunct="1">
              <a:defRPr/>
            </a:pPr>
            <a:r>
              <a:rPr lang="ru-RU" b="1" dirty="0">
                <a:solidFill>
                  <a:srgbClr val="0000CC"/>
                </a:solidFill>
              </a:rPr>
              <a:t>(Belarus, Poland, Czech, Greece, Germany, Bolgaria) </a:t>
            </a:r>
            <a:r>
              <a:rPr lang="en-US" b="1" dirty="0">
                <a:solidFill>
                  <a:srgbClr val="0000CC"/>
                </a:solidFill>
              </a:rPr>
              <a:t> </a:t>
            </a:r>
            <a:endParaRPr lang="en-US" b="1" dirty="0" smtClean="0">
              <a:solidFill>
                <a:srgbClr val="0000CC"/>
              </a:solidFill>
            </a:endParaRPr>
          </a:p>
          <a:p>
            <a:pPr>
              <a:defRPr/>
            </a:pPr>
            <a:r>
              <a:rPr lang="en-US" b="1" dirty="0" smtClean="0">
                <a:solidFill>
                  <a:srgbClr val="000000"/>
                </a:solidFill>
              </a:rPr>
              <a:t>MPD-STRELA </a:t>
            </a:r>
            <a:r>
              <a:rPr lang="en-US" b="1" dirty="0">
                <a:solidFill>
                  <a:srgbClr val="000000"/>
                </a:solidFill>
              </a:rPr>
              <a:t>(MRPC for MPD</a:t>
            </a:r>
            <a:r>
              <a:rPr lang="en-US" b="1" dirty="0" smtClean="0">
                <a:solidFill>
                  <a:srgbClr val="000000"/>
                </a:solidFill>
              </a:rPr>
              <a:t>)</a:t>
            </a:r>
            <a:r>
              <a:rPr lang="ru-RU" b="1" dirty="0">
                <a:solidFill>
                  <a:srgbClr val="0000CC"/>
                </a:solidFill>
              </a:rPr>
              <a:t> (Russia, China, Germany</a:t>
            </a:r>
            <a:r>
              <a:rPr lang="ru-RU" b="1" dirty="0" smtClean="0">
                <a:solidFill>
                  <a:srgbClr val="0000CC"/>
                </a:solidFill>
              </a:rPr>
              <a:t>)</a:t>
            </a:r>
            <a:r>
              <a:rPr lang="en-US" b="1" dirty="0" smtClean="0">
                <a:solidFill>
                  <a:srgbClr val="000000"/>
                </a:solidFill>
              </a:rPr>
              <a:t>: </a:t>
            </a:r>
            <a:r>
              <a:rPr lang="en-US" b="1" dirty="0">
                <a:solidFill>
                  <a:srgbClr val="000000"/>
                </a:solidFill>
              </a:rPr>
              <a:t>70 </a:t>
            </a:r>
            <a:r>
              <a:rPr lang="ru-RU" b="1" dirty="0" smtClean="0">
                <a:solidFill>
                  <a:srgbClr val="000000"/>
                </a:solidFill>
              </a:rPr>
              <a:t>hours</a:t>
            </a:r>
            <a:r>
              <a:rPr lang="en-US" b="1" dirty="0" smtClean="0">
                <a:solidFill>
                  <a:srgbClr val="000000"/>
                </a:solidFill>
              </a:rPr>
              <a:t>  </a:t>
            </a:r>
          </a:p>
          <a:p>
            <a:pPr eaLnBrk="1" hangingPunct="1">
              <a:defRPr/>
            </a:pPr>
            <a:r>
              <a:rPr lang="en-US" b="1" dirty="0" smtClean="0">
                <a:solidFill>
                  <a:srgbClr val="000000"/>
                </a:solidFill>
              </a:rPr>
              <a:t>Delta </a:t>
            </a:r>
            <a:r>
              <a:rPr lang="en-US" b="1" dirty="0">
                <a:solidFill>
                  <a:srgbClr val="000000"/>
                </a:solidFill>
              </a:rPr>
              <a:t>+ DSS </a:t>
            </a:r>
            <a:r>
              <a:rPr lang="ru-RU" b="1" dirty="0">
                <a:solidFill>
                  <a:srgbClr val="0000CC"/>
                </a:solidFill>
              </a:rPr>
              <a:t>(Russia)</a:t>
            </a:r>
            <a:r>
              <a:rPr lang="en-US" b="1" dirty="0">
                <a:solidFill>
                  <a:srgbClr val="000000"/>
                </a:solidFill>
              </a:rPr>
              <a:t>: 100 </a:t>
            </a:r>
            <a:r>
              <a:rPr lang="ru-RU" b="1" dirty="0" smtClean="0">
                <a:solidFill>
                  <a:srgbClr val="000000"/>
                </a:solidFill>
              </a:rPr>
              <a:t>hours</a:t>
            </a:r>
            <a:endParaRPr lang="en-US" b="1" dirty="0" smtClean="0">
              <a:solidFill>
                <a:srgbClr val="000000"/>
              </a:solidFill>
            </a:endParaRPr>
          </a:p>
          <a:p>
            <a:pPr eaLnBrk="1" hangingPunct="1">
              <a:defRPr/>
            </a:pPr>
            <a:r>
              <a:rPr lang="ru-RU" b="1" dirty="0" smtClean="0">
                <a:solidFill>
                  <a:srgbClr val="000000"/>
                </a:solidFill>
              </a:rPr>
              <a:t>NIS-GIBS</a:t>
            </a:r>
            <a:r>
              <a:rPr lang="ru-RU" b="1" dirty="0" smtClean="0">
                <a:solidFill>
                  <a:srgbClr val="0000CC"/>
                </a:solidFill>
              </a:rPr>
              <a:t> </a:t>
            </a:r>
            <a:r>
              <a:rPr lang="ru-RU" b="1" dirty="0">
                <a:solidFill>
                  <a:srgbClr val="0000CC"/>
                </a:solidFill>
              </a:rPr>
              <a:t>(JINR)</a:t>
            </a:r>
            <a:r>
              <a:rPr lang="en-US" b="1" dirty="0">
                <a:solidFill>
                  <a:srgbClr val="000000"/>
                </a:solidFill>
              </a:rPr>
              <a:t>: 48 </a:t>
            </a:r>
            <a:r>
              <a:rPr lang="ru-RU" b="1" dirty="0">
                <a:solidFill>
                  <a:srgbClr val="000000"/>
                </a:solidFill>
              </a:rPr>
              <a:t>hours</a:t>
            </a:r>
          </a:p>
          <a:p>
            <a:pPr eaLnBrk="1" hangingPunct="1">
              <a:defRPr/>
            </a:pPr>
            <a:r>
              <a:rPr lang="en-US" b="1" dirty="0" smtClean="0">
                <a:solidFill>
                  <a:srgbClr val="000000"/>
                </a:solidFill>
              </a:rPr>
              <a:t>SCAN</a:t>
            </a:r>
            <a:r>
              <a:rPr lang="en-US" b="1" dirty="0" smtClean="0">
                <a:solidFill>
                  <a:srgbClr val="0000CC"/>
                </a:solidFill>
              </a:rPr>
              <a:t> </a:t>
            </a:r>
            <a:r>
              <a:rPr lang="en-US" b="1" dirty="0">
                <a:solidFill>
                  <a:srgbClr val="0000CC"/>
                </a:solidFill>
              </a:rPr>
              <a:t>(JINR, Germany)</a:t>
            </a:r>
            <a:r>
              <a:rPr lang="en-US" b="1" dirty="0">
                <a:solidFill>
                  <a:srgbClr val="000000"/>
                </a:solidFill>
              </a:rPr>
              <a:t>: 100 hours (in parallel)</a:t>
            </a:r>
          </a:p>
          <a:p>
            <a:pPr eaLnBrk="1" hangingPunct="1">
              <a:defRPr/>
            </a:pPr>
            <a:r>
              <a:rPr lang="en-US" b="1" dirty="0" smtClean="0">
                <a:solidFill>
                  <a:srgbClr val="000000"/>
                </a:solidFill>
              </a:rPr>
              <a:t>Radiobiology</a:t>
            </a:r>
            <a:r>
              <a:rPr lang="ru-RU" b="1" dirty="0">
                <a:solidFill>
                  <a:srgbClr val="0000CC"/>
                </a:solidFill>
              </a:rPr>
              <a:t>(JINR</a:t>
            </a:r>
            <a:r>
              <a:rPr lang="en-US" b="1" dirty="0">
                <a:solidFill>
                  <a:srgbClr val="0000CC"/>
                </a:solidFill>
              </a:rPr>
              <a:t>, IMBP</a:t>
            </a:r>
            <a:r>
              <a:rPr lang="ru-RU" b="1" dirty="0">
                <a:solidFill>
                  <a:srgbClr val="0000CC"/>
                </a:solidFill>
              </a:rPr>
              <a:t>)</a:t>
            </a:r>
            <a:r>
              <a:rPr lang="en-US" b="1" dirty="0">
                <a:solidFill>
                  <a:srgbClr val="0000CC"/>
                </a:solidFill>
              </a:rPr>
              <a:t> </a:t>
            </a:r>
            <a:r>
              <a:rPr lang="en-US" b="1" dirty="0">
                <a:solidFill>
                  <a:srgbClr val="000000"/>
                </a:solidFill>
              </a:rPr>
              <a:t>:  33 hours</a:t>
            </a:r>
          </a:p>
          <a:p>
            <a:pPr eaLnBrk="1" hangingPunct="1">
              <a:defRPr/>
            </a:pPr>
            <a:r>
              <a:rPr lang="en-US" b="1" dirty="0" smtClean="0">
                <a:solidFill>
                  <a:srgbClr val="000000"/>
                </a:solidFill>
              </a:rPr>
              <a:t>BM@N </a:t>
            </a:r>
            <a:r>
              <a:rPr lang="en-US" b="1" dirty="0">
                <a:solidFill>
                  <a:srgbClr val="0000CC"/>
                </a:solidFill>
              </a:rPr>
              <a:t>(JINR, Germany)</a:t>
            </a:r>
            <a:r>
              <a:rPr lang="en-US" b="1" dirty="0">
                <a:solidFill>
                  <a:srgbClr val="000000"/>
                </a:solidFill>
              </a:rPr>
              <a:t>: 15 hours</a:t>
            </a:r>
          </a:p>
        </p:txBody>
      </p:sp>
      <p:sp>
        <p:nvSpPr>
          <p:cNvPr id="3" name="Espace réservé de la date 2"/>
          <p:cNvSpPr>
            <a:spLocks noGrp="1"/>
          </p:cNvSpPr>
          <p:nvPr>
            <p:ph type="dt" sz="half" idx="10"/>
          </p:nvPr>
        </p:nvSpPr>
        <p:spPr/>
        <p:txBody>
          <a:bodyPr/>
          <a:lstStyle/>
          <a:p>
            <a:pPr>
              <a:defRPr/>
            </a:pPr>
            <a:r>
              <a:rPr lang="en-US" smtClean="0"/>
              <a:t>16/II/2012</a:t>
            </a:r>
            <a:endParaRPr lang="fr-FR"/>
          </a:p>
        </p:txBody>
      </p:sp>
      <p:sp>
        <p:nvSpPr>
          <p:cNvPr id="4" name="Espace réservé du pied de page 3"/>
          <p:cNvSpPr>
            <a:spLocks noGrp="1"/>
          </p:cNvSpPr>
          <p:nvPr>
            <p:ph type="ftr" sz="quarter" idx="11"/>
          </p:nvPr>
        </p:nvSpPr>
        <p:spPr/>
        <p:txBody>
          <a:bodyPr/>
          <a:lstStyle/>
          <a:p>
            <a:pPr>
              <a:defRPr/>
            </a:pPr>
            <a:r>
              <a:rPr lang="fr-FR" smtClean="0"/>
              <a:t>Egle Tomasi-Gustafsson</a:t>
            </a:r>
            <a:endParaRPr lang="fr-FR"/>
          </a:p>
        </p:txBody>
      </p:sp>
      <p:sp>
        <p:nvSpPr>
          <p:cNvPr id="5" name="Espace réservé du numéro de diapositive 4"/>
          <p:cNvSpPr>
            <a:spLocks noGrp="1"/>
          </p:cNvSpPr>
          <p:nvPr>
            <p:ph type="sldNum" sz="quarter" idx="12"/>
          </p:nvPr>
        </p:nvSpPr>
        <p:spPr/>
        <p:txBody>
          <a:bodyPr/>
          <a:lstStyle/>
          <a:p>
            <a:pPr>
              <a:defRPr/>
            </a:pPr>
            <a:fld id="{2F10942A-3396-4E26-B660-1DA9C9F599E0}" type="slidenum">
              <a:rPr lang="fr-FR" smtClean="0"/>
              <a:pPr>
                <a:defRPr/>
              </a:pPr>
              <a:t>4</a:t>
            </a:fld>
            <a:endParaRPr lang="fr-FR"/>
          </a:p>
        </p:txBody>
      </p:sp>
    </p:spTree>
    <p:extLst>
      <p:ext uri="{BB962C8B-B14F-4D97-AF65-F5344CB8AC3E}">
        <p14:creationId xmlns:p14="http://schemas.microsoft.com/office/powerpoint/2010/main" val="2860590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Espace réservé du contenu 2"/>
          <p:cNvSpPr>
            <a:spLocks noGrp="1"/>
          </p:cNvSpPr>
          <p:nvPr>
            <p:ph idx="1"/>
          </p:nvPr>
        </p:nvSpPr>
        <p:spPr>
          <a:xfrm>
            <a:off x="219075" y="1327172"/>
            <a:ext cx="8777287" cy="5225927"/>
          </a:xfrm>
        </p:spPr>
        <p:txBody>
          <a:bodyPr/>
          <a:lstStyle/>
          <a:p>
            <a:pPr marL="0" indent="0" algn="just">
              <a:buNone/>
            </a:pPr>
            <a:endParaRPr lang="en-US" sz="2400" dirty="0" smtClean="0"/>
          </a:p>
          <a:p>
            <a:pPr algn="just"/>
            <a:r>
              <a:rPr lang="en-US" sz="2400" dirty="0" smtClean="0"/>
              <a:t>The PAC </a:t>
            </a:r>
            <a:r>
              <a:rPr lang="en-US" sz="2400" dirty="0"/>
              <a:t>congratulates the team for </a:t>
            </a:r>
            <a:r>
              <a:rPr lang="en-US" sz="2400" u="sng" dirty="0">
                <a:solidFill>
                  <a:srgbClr val="0000FF"/>
                </a:solidFill>
              </a:rPr>
              <a:t>the significant progress achieved in modernization of the VBLHEP accelerating complex</a:t>
            </a:r>
            <a:r>
              <a:rPr lang="en-US" sz="2400" dirty="0">
                <a:solidFill>
                  <a:srgbClr val="0000FF"/>
                </a:solidFill>
              </a:rPr>
              <a:t>, </a:t>
            </a:r>
            <a:r>
              <a:rPr lang="en-US" sz="2400" dirty="0"/>
              <a:t>especially the very productive Run 44 (November-December 2011) of the </a:t>
            </a:r>
            <a:r>
              <a:rPr lang="en-US" sz="2400" dirty="0" err="1"/>
              <a:t>Nuclotron</a:t>
            </a:r>
            <a:r>
              <a:rPr lang="en-US" sz="2400" dirty="0"/>
              <a:t>. </a:t>
            </a:r>
            <a:endParaRPr lang="en-US" sz="2400" dirty="0" smtClean="0"/>
          </a:p>
          <a:p>
            <a:pPr algn="just"/>
            <a:endParaRPr lang="en-US" sz="2400" dirty="0" smtClean="0"/>
          </a:p>
          <a:p>
            <a:pPr algn="just"/>
            <a:r>
              <a:rPr lang="en-US" sz="2400" dirty="0" smtClean="0"/>
              <a:t>The </a:t>
            </a:r>
            <a:r>
              <a:rPr lang="en-US" sz="2400" dirty="0"/>
              <a:t>PAC looks </a:t>
            </a:r>
            <a:r>
              <a:rPr lang="en-US" sz="2400" i="1" dirty="0">
                <a:solidFill>
                  <a:srgbClr val="0000FF"/>
                </a:solidFill>
              </a:rPr>
              <a:t>forward to a report from the Run Coordinator </a:t>
            </a:r>
            <a:r>
              <a:rPr lang="en-US" sz="2400" dirty="0"/>
              <a:t>on the actual share of the beam delivered to the physics groups. </a:t>
            </a:r>
            <a:endParaRPr lang="en-US" sz="2400" dirty="0" smtClean="0"/>
          </a:p>
          <a:p>
            <a:pPr algn="just"/>
            <a:endParaRPr lang="en-US" sz="2400" dirty="0"/>
          </a:p>
          <a:p>
            <a:pPr algn="just"/>
            <a:r>
              <a:rPr lang="en-US" sz="2400" dirty="0" smtClean="0"/>
              <a:t>In </a:t>
            </a:r>
            <a:r>
              <a:rPr lang="en-US" sz="2400" dirty="0"/>
              <a:t>the future the PAC wishes to be informed about </a:t>
            </a:r>
            <a:r>
              <a:rPr lang="en-US" sz="2400" u="sng" dirty="0">
                <a:solidFill>
                  <a:srgbClr val="0000FF"/>
                </a:solidFill>
              </a:rPr>
              <a:t>a more detailed schedule</a:t>
            </a:r>
            <a:r>
              <a:rPr lang="en-US" sz="2400" dirty="0"/>
              <a:t> of the project realization (with milestones) until the first NICA collision by 2017.</a:t>
            </a:r>
          </a:p>
          <a:p>
            <a:pPr marL="0" indent="0" algn="just">
              <a:buNone/>
            </a:pPr>
            <a:endParaRPr lang="en-US" sz="2400" i="1" dirty="0" smtClean="0"/>
          </a:p>
        </p:txBody>
      </p:sp>
      <p:sp>
        <p:nvSpPr>
          <p:cNvPr id="4" name="Espace réservé de la date 3"/>
          <p:cNvSpPr>
            <a:spLocks noGrp="1"/>
          </p:cNvSpPr>
          <p:nvPr>
            <p:ph type="dt" sz="quarter" idx="10"/>
          </p:nvPr>
        </p:nvSpPr>
        <p:spPr/>
        <p:txBody>
          <a:bodyPr/>
          <a:lstStyle/>
          <a:p>
            <a:pPr>
              <a:defRPr/>
            </a:pPr>
            <a:r>
              <a:rPr lang="en-US" smtClean="0"/>
              <a:t>16/II/2012</a:t>
            </a:r>
            <a:endParaRPr lang="fr-FR" dirty="0"/>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Tomasi-Gustafsson</a:t>
            </a:r>
            <a:endParaRPr lang="fr-FR" dirty="0"/>
          </a:p>
        </p:txBody>
      </p:sp>
      <p:sp>
        <p:nvSpPr>
          <p:cNvPr id="6" name="Espace réservé du numéro de diapositive 5"/>
          <p:cNvSpPr>
            <a:spLocks noGrp="1"/>
          </p:cNvSpPr>
          <p:nvPr>
            <p:ph type="sldNum" sz="quarter" idx="12"/>
          </p:nvPr>
        </p:nvSpPr>
        <p:spPr/>
        <p:txBody>
          <a:bodyPr/>
          <a:lstStyle/>
          <a:p>
            <a:pPr>
              <a:defRPr/>
            </a:pPr>
            <a:fld id="{DAA4E29E-5981-4A5F-B2B0-A023BBA0D8D8}" type="slidenum">
              <a:rPr lang="fr-FR" smtClean="0"/>
              <a:pPr>
                <a:defRPr/>
              </a:pPr>
              <a:t>5</a:t>
            </a:fld>
            <a:endParaRPr lang="fr-FR"/>
          </a:p>
        </p:txBody>
      </p:sp>
      <p:sp>
        <p:nvSpPr>
          <p:cNvPr id="4102" name="Rectangle 1"/>
          <p:cNvSpPr>
            <a:spLocks noChangeArrowheads="1"/>
          </p:cNvSpPr>
          <p:nvPr/>
        </p:nvSpPr>
        <p:spPr bwMode="auto">
          <a:xfrm>
            <a:off x="179388" y="0"/>
            <a:ext cx="8856662"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3200" b="1" dirty="0" smtClean="0">
                <a:solidFill>
                  <a:srgbClr val="FF0000"/>
                </a:solidFill>
                <a:latin typeface="Comic Sans MS" pitchFamily="66" charset="0"/>
              </a:rPr>
              <a:t>II. Recommendations </a:t>
            </a:r>
            <a:r>
              <a:rPr lang="en-US" sz="3200" b="1" dirty="0">
                <a:solidFill>
                  <a:srgbClr val="FF0000"/>
                </a:solidFill>
                <a:latin typeface="Comic Sans MS" pitchFamily="66" charset="0"/>
              </a:rPr>
              <a:t>on the </a:t>
            </a:r>
            <a:r>
              <a:rPr lang="en-US" sz="3200" b="1" dirty="0" err="1">
                <a:solidFill>
                  <a:srgbClr val="FF0000"/>
                </a:solidFill>
                <a:latin typeface="Comic Sans MS" pitchFamily="66" charset="0"/>
              </a:rPr>
              <a:t>Nuclotron</a:t>
            </a:r>
            <a:r>
              <a:rPr lang="en-US" sz="3200" b="1" dirty="0">
                <a:solidFill>
                  <a:srgbClr val="FF0000"/>
                </a:solidFill>
                <a:latin typeface="Comic Sans MS" pitchFamily="66" charset="0"/>
              </a:rPr>
              <a:t>-NICA projects</a:t>
            </a:r>
            <a:endParaRPr lang="en-US" sz="3200" dirty="0"/>
          </a:p>
        </p:txBody>
      </p:sp>
      <p:sp>
        <p:nvSpPr>
          <p:cNvPr id="4103" name="Rectangle 2"/>
          <p:cNvSpPr>
            <a:spLocks noChangeArrowheads="1"/>
          </p:cNvSpPr>
          <p:nvPr/>
        </p:nvSpPr>
        <p:spPr bwMode="auto">
          <a:xfrm>
            <a:off x="6926667" y="1083016"/>
            <a:ext cx="20812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i="1" dirty="0">
                <a:latin typeface="Comic Sans MS" pitchFamily="66" charset="0"/>
              </a:rPr>
              <a:t>G. </a:t>
            </a:r>
            <a:r>
              <a:rPr lang="en-US" sz="2400" i="1" dirty="0" err="1">
                <a:latin typeface="Comic Sans MS" pitchFamily="66" charset="0"/>
              </a:rPr>
              <a:t>Trubnikov</a:t>
            </a:r>
            <a:r>
              <a:rPr lang="en-US" sz="2400" i="1" dirty="0">
                <a:latin typeface="Comic Sans MS" pitchFamily="66" charset="0"/>
              </a:rPr>
              <a:t> </a:t>
            </a:r>
            <a:endParaRPr lang="en-US" sz="2400" dirty="0"/>
          </a:p>
        </p:txBody>
      </p:sp>
    </p:spTree>
    <p:extLst>
      <p:ext uri="{BB962C8B-B14F-4D97-AF65-F5344CB8AC3E}">
        <p14:creationId xmlns:p14="http://schemas.microsoft.com/office/powerpoint/2010/main" val="472787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179512" y="0"/>
            <a:ext cx="8786812" cy="6381328"/>
          </a:xfrm>
        </p:spPr>
        <p:txBody>
          <a:bodyPr/>
          <a:lstStyle/>
          <a:p>
            <a:pPr marL="457200" indent="-457200">
              <a:buFont typeface="Arial" pitchFamily="34" charset="0"/>
              <a:buNone/>
              <a:defRPr/>
            </a:pPr>
            <a:r>
              <a:rPr lang="en-US" sz="2800" b="1" dirty="0" smtClean="0">
                <a:solidFill>
                  <a:srgbClr val="FF0000"/>
                </a:solidFill>
                <a:latin typeface="Comic Sans MS" pitchFamily="66" charset="0"/>
              </a:rPr>
              <a:t>  </a:t>
            </a:r>
            <a:r>
              <a:rPr lang="en-US" b="1" dirty="0" smtClean="0">
                <a:solidFill>
                  <a:srgbClr val="FF0000"/>
                </a:solidFill>
                <a:latin typeface="Comic Sans MS" pitchFamily="66" charset="0"/>
              </a:rPr>
              <a:t> III. Recommendations on the progress towards the NICA White Paper </a:t>
            </a:r>
          </a:p>
          <a:p>
            <a:pPr marL="457200" indent="-457200" algn="r">
              <a:buFont typeface="Arial" pitchFamily="34" charset="0"/>
              <a:buNone/>
              <a:defRPr/>
            </a:pPr>
            <a:r>
              <a:rPr lang="en-US" i="1" dirty="0" smtClean="0">
                <a:latin typeface="Comic Sans MS" pitchFamily="66" charset="0"/>
              </a:rPr>
              <a:t>A. </a:t>
            </a:r>
            <a:r>
              <a:rPr lang="en-US" i="1" dirty="0" err="1" smtClean="0">
                <a:latin typeface="Comic Sans MS" pitchFamily="66" charset="0"/>
              </a:rPr>
              <a:t>Sorin</a:t>
            </a:r>
            <a:endParaRPr lang="fr-FR" i="1" dirty="0" smtClean="0">
              <a:solidFill>
                <a:srgbClr val="FF0000"/>
              </a:solidFill>
              <a:latin typeface="Comic Sans MS" pitchFamily="66" charset="0"/>
            </a:endParaRPr>
          </a:p>
          <a:p>
            <a:pPr algn="just"/>
            <a:r>
              <a:rPr lang="en-US" sz="2400" dirty="0" smtClean="0"/>
              <a:t>The </a:t>
            </a:r>
            <a:r>
              <a:rPr lang="en-US" sz="2400" dirty="0"/>
              <a:t>PAC appreciates </a:t>
            </a:r>
            <a:r>
              <a:rPr lang="en-US" sz="2400" dirty="0">
                <a:solidFill>
                  <a:srgbClr val="0000FF"/>
                </a:solidFill>
              </a:rPr>
              <a:t>the significant amount of work </a:t>
            </a:r>
            <a:r>
              <a:rPr lang="en-US" sz="2400" dirty="0"/>
              <a:t>accomplished in this direction. </a:t>
            </a:r>
            <a:endParaRPr lang="en-US" sz="2400" dirty="0" smtClean="0"/>
          </a:p>
          <a:p>
            <a:pPr marL="0" indent="0">
              <a:buNone/>
            </a:pPr>
            <a:endParaRPr lang="en-US" sz="2400" dirty="0"/>
          </a:p>
        </p:txBody>
      </p:sp>
      <p:sp>
        <p:nvSpPr>
          <p:cNvPr id="4" name="Espace réservé de la date 3"/>
          <p:cNvSpPr>
            <a:spLocks noGrp="1"/>
          </p:cNvSpPr>
          <p:nvPr>
            <p:ph type="dt" sz="quarter" idx="10"/>
          </p:nvPr>
        </p:nvSpPr>
        <p:spPr/>
        <p:txBody>
          <a:body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p>
            <a:pPr>
              <a:defRPr/>
            </a:pPr>
            <a:r>
              <a:rPr lang="fr-FR" smtClean="0"/>
              <a:t>Egle Tomasi-Gustafsson</a:t>
            </a:r>
            <a:endParaRPr lang="fr-FR"/>
          </a:p>
        </p:txBody>
      </p:sp>
      <p:sp>
        <p:nvSpPr>
          <p:cNvPr id="6" name="Espace réservé du numéro de diapositive 5"/>
          <p:cNvSpPr>
            <a:spLocks noGrp="1"/>
          </p:cNvSpPr>
          <p:nvPr>
            <p:ph type="sldNum" sz="quarter" idx="12"/>
          </p:nvPr>
        </p:nvSpPr>
        <p:spPr/>
        <p:txBody>
          <a:bodyPr/>
          <a:lstStyle/>
          <a:p>
            <a:pPr>
              <a:defRPr/>
            </a:pPr>
            <a:fld id="{8C8A3796-C34C-4511-B1EB-98FBD6D002D8}" type="slidenum">
              <a:rPr lang="fr-FR" smtClean="0"/>
              <a:pPr>
                <a:defRPr/>
              </a:pPr>
              <a:t>6</a:t>
            </a:fld>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0" y="-26988"/>
            <a:ext cx="9144000" cy="1201738"/>
          </a:xfrm>
          <a:prstGeom prst="rect">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5pPr>
            <a:lvl6pPr marL="25146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6pPr>
            <a:lvl7pPr marL="29718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7pPr>
            <a:lvl8pPr marL="34290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8pPr>
            <a:lvl9pPr marL="38862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9pPr>
          </a:lstStyle>
          <a:p>
            <a:pPr algn="ctr" eaLnBrk="1" hangingPunct="1">
              <a:buClr>
                <a:srgbClr val="FF0000"/>
              </a:buClr>
            </a:pPr>
            <a:r>
              <a:rPr lang="ru-RU" sz="2400" b="1">
                <a:solidFill>
                  <a:srgbClr val="FF0000"/>
                </a:solidFill>
                <a:latin typeface="Times New Roman" pitchFamily="16" charset="0"/>
              </a:rPr>
              <a:t>New</a:t>
            </a:r>
            <a:r>
              <a:rPr lang="en-US" sz="2400" b="1">
                <a:solidFill>
                  <a:srgbClr val="FF0000"/>
                </a:solidFill>
                <a:latin typeface="Times New Roman" pitchFamily="16" charset="0"/>
              </a:rPr>
              <a:t> </a:t>
            </a:r>
            <a:r>
              <a:rPr lang="ru-RU" sz="2400" b="1">
                <a:solidFill>
                  <a:srgbClr val="FF0000"/>
                </a:solidFill>
                <a:latin typeface="Times New Roman" pitchFamily="16" charset="0"/>
              </a:rPr>
              <a:t>Contributions </a:t>
            </a:r>
            <a:r>
              <a:rPr lang="en-US" sz="2400" b="1">
                <a:solidFill>
                  <a:srgbClr val="FF0000"/>
                </a:solidFill>
                <a:latin typeface="Times New Roman" pitchFamily="16" charset="0"/>
              </a:rPr>
              <a:t>to </a:t>
            </a:r>
            <a:r>
              <a:rPr lang="ru-RU" sz="2400" b="1">
                <a:solidFill>
                  <a:srgbClr val="FF0000"/>
                </a:solidFill>
                <a:latin typeface="Times New Roman" pitchFamily="16" charset="0"/>
              </a:rPr>
              <a:t>the </a:t>
            </a:r>
            <a:r>
              <a:rPr lang="en-US" sz="2400" b="1">
                <a:solidFill>
                  <a:srgbClr val="FF0000"/>
                </a:solidFill>
                <a:latin typeface="Times New Roman" pitchFamily="16" charset="0"/>
              </a:rPr>
              <a:t>NICA </a:t>
            </a:r>
            <a:r>
              <a:rPr lang="ru-RU" sz="2400" b="1">
                <a:solidFill>
                  <a:srgbClr val="FF0000"/>
                </a:solidFill>
                <a:latin typeface="Times New Roman" pitchFamily="16" charset="0"/>
              </a:rPr>
              <a:t>White Paper</a:t>
            </a:r>
            <a:r>
              <a:rPr lang="en-US" sz="2400" b="1">
                <a:solidFill>
                  <a:srgbClr val="FF0000"/>
                </a:solidFill>
                <a:latin typeface="Times New Roman" pitchFamily="16" charset="0"/>
              </a:rPr>
              <a:t>,</a:t>
            </a:r>
            <a:r>
              <a:rPr lang="ru-RU" sz="2400" b="1">
                <a:solidFill>
                  <a:srgbClr val="FF0000"/>
                </a:solidFill>
                <a:latin typeface="Times New Roman" pitchFamily="16" charset="0"/>
              </a:rPr>
              <a:t> Draft v </a:t>
            </a:r>
            <a:r>
              <a:rPr lang="en-US" sz="2400" b="1">
                <a:solidFill>
                  <a:srgbClr val="FF0000"/>
                </a:solidFill>
                <a:latin typeface="Times New Roman" pitchFamily="16" charset="0"/>
              </a:rPr>
              <a:t>6</a:t>
            </a:r>
            <a:r>
              <a:rPr lang="ru-RU" sz="2400" b="1">
                <a:solidFill>
                  <a:srgbClr val="FF0000"/>
                </a:solidFill>
                <a:latin typeface="Times New Roman" pitchFamily="16" charset="0"/>
              </a:rPr>
              <a:t>.0</a:t>
            </a:r>
            <a:r>
              <a:rPr lang="en-US" sz="2400" b="1">
                <a:solidFill>
                  <a:srgbClr val="FF0000"/>
                </a:solidFill>
                <a:latin typeface="Times New Roman" pitchFamily="16" charset="0"/>
              </a:rPr>
              <a:t>2 </a:t>
            </a:r>
          </a:p>
          <a:p>
            <a:pPr algn="ctr" eaLnBrk="1" hangingPunct="1">
              <a:buClr>
                <a:srgbClr val="FF0000"/>
              </a:buClr>
            </a:pPr>
            <a:r>
              <a:rPr lang="en-US" sz="2400" b="1">
                <a:solidFill>
                  <a:srgbClr val="FF0000"/>
                </a:solidFill>
                <a:latin typeface="Times New Roman" pitchFamily="16" charset="0"/>
              </a:rPr>
              <a:t>(l</a:t>
            </a:r>
            <a:r>
              <a:rPr lang="ru-RU" sz="2400" b="1">
                <a:solidFill>
                  <a:srgbClr val="FF0000"/>
                </a:solidFill>
                <a:latin typeface="Times New Roman" pitchFamily="16" charset="0"/>
              </a:rPr>
              <a:t>ast update: </a:t>
            </a:r>
            <a:r>
              <a:rPr lang="en-US" sz="2400" b="1">
                <a:solidFill>
                  <a:srgbClr val="FF0000"/>
                </a:solidFill>
                <a:latin typeface="Times New Roman" pitchFamily="16" charset="0"/>
              </a:rPr>
              <a:t>20.01.12)</a:t>
            </a:r>
            <a:r>
              <a:rPr lang="ar-SA" sz="2400" b="1">
                <a:solidFill>
                  <a:srgbClr val="FF0000"/>
                </a:solidFill>
                <a:latin typeface="Times New Roman" pitchFamily="16" charset="0"/>
              </a:rPr>
              <a:t>‏</a:t>
            </a:r>
            <a:endParaRPr lang="en-US" sz="2400" b="1">
              <a:solidFill>
                <a:srgbClr val="FF0000"/>
              </a:solidFill>
              <a:latin typeface="Times New Roman" pitchFamily="16" charset="0"/>
            </a:endParaRPr>
          </a:p>
          <a:p>
            <a:pPr algn="ctr" eaLnBrk="1" hangingPunct="1">
              <a:buClr>
                <a:srgbClr val="FF0000"/>
              </a:buClr>
            </a:pPr>
            <a:r>
              <a:rPr lang="ru-RU" sz="2400" b="1">
                <a:solidFill>
                  <a:srgbClr val="FF0000"/>
                </a:solidFill>
              </a:rPr>
              <a:t>http://theor.jinr.ru/twiki-cgi/view/NICA/WebHome</a:t>
            </a:r>
            <a:r>
              <a:rPr lang="ru-RU" sz="2400" b="1">
                <a:solidFill>
                  <a:srgbClr val="FF0000"/>
                </a:solidFill>
                <a:latin typeface="Times New Roman" pitchFamily="16" charset="0"/>
              </a:rPr>
              <a:t> </a:t>
            </a:r>
          </a:p>
        </p:txBody>
      </p:sp>
      <p:sp>
        <p:nvSpPr>
          <p:cNvPr id="12291" name="Text Box 2"/>
          <p:cNvSpPr txBox="1">
            <a:spLocks noChangeArrowheads="1"/>
          </p:cNvSpPr>
          <p:nvPr/>
        </p:nvSpPr>
        <p:spPr bwMode="auto">
          <a:xfrm>
            <a:off x="50800" y="3841750"/>
            <a:ext cx="91297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49263" eaLnBrk="0" fontAlgn="base" hangingPunct="0">
              <a:spcBef>
                <a:spcPct val="0"/>
              </a:spcBef>
              <a:spcAft>
                <a:spcPct val="0"/>
              </a:spcAft>
              <a:buClr>
                <a:srgbClr val="FFFFFF"/>
              </a:buClr>
              <a:buSzPct val="100000"/>
              <a:buFont typeface="Arial" charset="0"/>
              <a:defRPr>
                <a:solidFill>
                  <a:schemeClr val="bg1"/>
                </a:solidFill>
                <a:latin typeface="Arial" charset="0"/>
                <a:cs typeface="Arial" charset="0"/>
              </a:defRPr>
            </a:lvl6pPr>
            <a:lvl7pPr marL="2971800" indent="-228600" defTabSz="449263" eaLnBrk="0" fontAlgn="base" hangingPunct="0">
              <a:spcBef>
                <a:spcPct val="0"/>
              </a:spcBef>
              <a:spcAft>
                <a:spcPct val="0"/>
              </a:spcAft>
              <a:buClr>
                <a:srgbClr val="FFFFFF"/>
              </a:buClr>
              <a:buSzPct val="100000"/>
              <a:buFont typeface="Arial" charset="0"/>
              <a:defRPr>
                <a:solidFill>
                  <a:schemeClr val="bg1"/>
                </a:solidFill>
                <a:latin typeface="Arial" charset="0"/>
                <a:cs typeface="Arial" charset="0"/>
              </a:defRPr>
            </a:lvl7pPr>
            <a:lvl8pPr marL="3429000" indent="-228600" defTabSz="449263" eaLnBrk="0" fontAlgn="base" hangingPunct="0">
              <a:spcBef>
                <a:spcPct val="0"/>
              </a:spcBef>
              <a:spcAft>
                <a:spcPct val="0"/>
              </a:spcAft>
              <a:buClr>
                <a:srgbClr val="FFFFFF"/>
              </a:buClr>
              <a:buSzPct val="100000"/>
              <a:buFont typeface="Arial" charset="0"/>
              <a:defRPr>
                <a:solidFill>
                  <a:schemeClr val="bg1"/>
                </a:solidFill>
                <a:latin typeface="Arial" charset="0"/>
                <a:cs typeface="Arial" charset="0"/>
              </a:defRPr>
            </a:lvl8pPr>
            <a:lvl9pPr marL="3886200" indent="-228600" defTabSz="449263" eaLnBrk="0" fontAlgn="base" hangingPunct="0">
              <a:spcBef>
                <a:spcPct val="0"/>
              </a:spcBef>
              <a:spcAft>
                <a:spcPct val="0"/>
              </a:spcAft>
              <a:buClr>
                <a:srgbClr val="FFFFFF"/>
              </a:buClr>
              <a:buSzPct val="100000"/>
              <a:buFont typeface="Arial" charset="0"/>
              <a:defRPr>
                <a:solidFill>
                  <a:schemeClr val="bg1"/>
                </a:solidFill>
                <a:latin typeface="Arial" charset="0"/>
                <a:cs typeface="Arial" charset="0"/>
              </a:defRPr>
            </a:lvl9pPr>
          </a:lstStyle>
          <a:p>
            <a:pPr eaLnBrk="1" hangingPunct="1"/>
            <a:endParaRPr lang="ru-RU"/>
          </a:p>
        </p:txBody>
      </p:sp>
      <p:sp>
        <p:nvSpPr>
          <p:cNvPr id="15364" name="Text Box 4"/>
          <p:cNvSpPr txBox="1">
            <a:spLocks noChangeArrowheads="1"/>
          </p:cNvSpPr>
          <p:nvPr/>
        </p:nvSpPr>
        <p:spPr bwMode="auto">
          <a:xfrm>
            <a:off x="0" y="1285875"/>
            <a:ext cx="9144000" cy="5572125"/>
          </a:xfrm>
          <a:prstGeom prst="rect">
            <a:avLst/>
          </a:prstGeom>
          <a:noFill/>
          <a:ln w="9525">
            <a:noFill/>
            <a:round/>
            <a:headEnd/>
            <a:tailEnd/>
          </a:ln>
          <a:effectLst/>
        </p:spPr>
        <p:txBody>
          <a:bodyPr lIns="90000" tIns="45000" rIns="90000" bIns="45000"/>
          <a:lstStyle/>
          <a:p>
            <a:pPr marL="338138" indent="-338138">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pPr>
            <a:r>
              <a:rPr lang="en-US" sz="1600" b="1" dirty="0">
                <a:solidFill>
                  <a:srgbClr val="FF0000"/>
                </a:solidFill>
                <a:latin typeface="+mj-lt"/>
                <a:cs typeface="Times New Roman" pitchFamily="16" charset="0"/>
              </a:rPr>
              <a:t>Section 4: </a:t>
            </a:r>
            <a:r>
              <a:rPr lang="ru-RU" sz="1600" b="1" dirty="0" err="1">
                <a:solidFill>
                  <a:srgbClr val="FF0000"/>
                </a:solidFill>
                <a:latin typeface="+mj-lt"/>
              </a:rPr>
              <a:t>Hydrodynamics</a:t>
            </a:r>
            <a:r>
              <a:rPr lang="ru-RU" sz="1600" b="1" dirty="0">
                <a:solidFill>
                  <a:srgbClr val="FF0000"/>
                </a:solidFill>
                <a:latin typeface="+mj-lt"/>
              </a:rPr>
              <a:t> </a:t>
            </a:r>
            <a:r>
              <a:rPr lang="ru-RU" sz="1600" b="1" dirty="0" err="1">
                <a:solidFill>
                  <a:srgbClr val="FF0000"/>
                </a:solidFill>
                <a:latin typeface="+mj-lt"/>
              </a:rPr>
              <a:t>and</a:t>
            </a:r>
            <a:r>
              <a:rPr lang="ru-RU" sz="1600" b="1" dirty="0">
                <a:solidFill>
                  <a:srgbClr val="FF0000"/>
                </a:solidFill>
                <a:latin typeface="+mj-lt"/>
              </a:rPr>
              <a:t> </a:t>
            </a:r>
            <a:r>
              <a:rPr lang="ru-RU" sz="1600" b="1" dirty="0" err="1">
                <a:solidFill>
                  <a:srgbClr val="FF0000"/>
                </a:solidFill>
                <a:latin typeface="+mj-lt"/>
              </a:rPr>
              <a:t>hadronic</a:t>
            </a:r>
            <a:r>
              <a:rPr lang="ru-RU" sz="1600" b="1" dirty="0">
                <a:solidFill>
                  <a:srgbClr val="FF0000"/>
                </a:solidFill>
                <a:latin typeface="+mj-lt"/>
              </a:rPr>
              <a:t> </a:t>
            </a:r>
            <a:r>
              <a:rPr lang="ru-RU" sz="1600" b="1" dirty="0" err="1">
                <a:solidFill>
                  <a:srgbClr val="FF0000"/>
                </a:solidFill>
                <a:latin typeface="+mj-lt"/>
              </a:rPr>
              <a:t>observables</a:t>
            </a:r>
            <a:r>
              <a:rPr lang="en-US" sz="1600" b="1" dirty="0">
                <a:solidFill>
                  <a:srgbClr val="FF0000"/>
                </a:solidFill>
                <a:latin typeface="+mj-lt"/>
              </a:rPr>
              <a:t> </a:t>
            </a:r>
            <a:endParaRPr lang="en-US" sz="1600" b="1" dirty="0">
              <a:solidFill>
                <a:srgbClr val="FF0000"/>
              </a:solidFill>
              <a:latin typeface="+mj-lt"/>
              <a:cs typeface="Times New Roman" pitchFamily="16" charset="0"/>
            </a:endParaRPr>
          </a:p>
          <a:p>
            <a:pPr marL="338138" indent="-338138">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pPr>
            <a:r>
              <a:rPr lang="en-US" sz="1600" b="1" dirty="0">
                <a:latin typeface="+mj-lt"/>
              </a:rPr>
              <a:t>4.13 Understanding the properties of chemical freeze-out</a:t>
            </a:r>
          </a:p>
          <a:p>
            <a:pPr marL="338138" indent="-338138">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pPr>
            <a:r>
              <a:rPr lang="en-US" sz="1600" b="1" dirty="0">
                <a:latin typeface="+mj-lt"/>
              </a:rPr>
              <a:t>        C. </a:t>
            </a:r>
            <a:r>
              <a:rPr lang="en-US" sz="1600" b="1" dirty="0" err="1">
                <a:latin typeface="+mj-lt"/>
              </a:rPr>
              <a:t>Blume</a:t>
            </a:r>
            <a:r>
              <a:rPr lang="en-US" sz="1600" b="1" dirty="0">
                <a:latin typeface="+mj-lt"/>
              </a:rPr>
              <a:t> </a:t>
            </a:r>
          </a:p>
          <a:p>
            <a:pPr marL="338138" indent="-338138">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pPr>
            <a:r>
              <a:rPr lang="en-US" sz="1600" b="1" dirty="0">
                <a:latin typeface="+mj-lt"/>
              </a:rPr>
              <a:t>4.14 Dynamical development of statistical parameters in phase transition</a:t>
            </a:r>
          </a:p>
          <a:p>
            <a:pPr marL="338138" indent="-338138">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pPr>
            <a:r>
              <a:rPr lang="en-US" sz="1600" b="1" dirty="0">
                <a:latin typeface="+mj-lt"/>
              </a:rPr>
              <a:t>        L.P. </a:t>
            </a:r>
            <a:r>
              <a:rPr lang="en-US" sz="1600" b="1" dirty="0" err="1">
                <a:latin typeface="+mj-lt"/>
              </a:rPr>
              <a:t>Csernai</a:t>
            </a:r>
            <a:r>
              <a:rPr lang="en-US" sz="1600" b="1" dirty="0">
                <a:latin typeface="+mj-lt"/>
              </a:rPr>
              <a:t>, D.J. Wang, C. </a:t>
            </a:r>
            <a:r>
              <a:rPr lang="en-US" sz="1600" b="1" dirty="0" err="1">
                <a:latin typeface="+mj-lt"/>
              </a:rPr>
              <a:t>Anderlik</a:t>
            </a:r>
            <a:r>
              <a:rPr lang="en-US" sz="1600" b="1" dirty="0">
                <a:latin typeface="+mj-lt"/>
              </a:rPr>
              <a:t>, X. </a:t>
            </a:r>
            <a:r>
              <a:rPr lang="en-US" sz="1600" b="1" dirty="0" err="1">
                <a:latin typeface="+mj-lt"/>
              </a:rPr>
              <a:t>Cai</a:t>
            </a:r>
            <a:r>
              <a:rPr lang="en-US" sz="1600" b="1" dirty="0">
                <a:latin typeface="+mj-lt"/>
              </a:rPr>
              <a:t>, Y. Cheng, D.M. Zhou </a:t>
            </a:r>
          </a:p>
          <a:p>
            <a:pPr marL="338138" indent="-338138">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pPr>
            <a:r>
              <a:rPr lang="en-US" sz="1600" b="1" dirty="0">
                <a:latin typeface="+mj-lt"/>
                <a:cs typeface="Times New Roman" pitchFamily="16" charset="0"/>
              </a:rPr>
              <a:t>4.15 Challenges to hydrodynamics at NICA</a:t>
            </a:r>
          </a:p>
          <a:p>
            <a:pPr marL="338138" indent="-338138">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pPr>
            <a:r>
              <a:rPr lang="en-US" sz="1600" b="1" dirty="0">
                <a:latin typeface="+mj-lt"/>
                <a:cs typeface="Times New Roman" pitchFamily="16" charset="0"/>
              </a:rPr>
              <a:t>        P. </a:t>
            </a:r>
            <a:r>
              <a:rPr lang="en-US" sz="1600" b="1" dirty="0" err="1">
                <a:latin typeface="+mj-lt"/>
                <a:cs typeface="Times New Roman" pitchFamily="16" charset="0"/>
              </a:rPr>
              <a:t>Huovinen</a:t>
            </a:r>
            <a:r>
              <a:rPr lang="en-US" sz="1600" b="1" dirty="0">
                <a:latin typeface="+mj-lt"/>
                <a:cs typeface="Times New Roman" pitchFamily="16" charset="0"/>
              </a:rPr>
              <a:t> </a:t>
            </a:r>
          </a:p>
          <a:p>
            <a:pPr marL="338138" indent="-338138">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pPr>
            <a:endParaRPr lang="en-US" sz="1600" b="1" dirty="0">
              <a:solidFill>
                <a:srgbClr val="FF0000"/>
              </a:solidFill>
              <a:latin typeface="+mj-lt"/>
              <a:cs typeface="Times New Roman" pitchFamily="16" charset="0"/>
            </a:endParaRPr>
          </a:p>
          <a:p>
            <a:pPr marL="338138" indent="-338138">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pPr>
            <a:r>
              <a:rPr lang="en-US" sz="1600" b="1" dirty="0">
                <a:solidFill>
                  <a:srgbClr val="FF0000"/>
                </a:solidFill>
                <a:latin typeface="+mj-lt"/>
                <a:cs typeface="Times New Roman" pitchFamily="16" charset="0"/>
              </a:rPr>
              <a:t>Section 6: </a:t>
            </a:r>
            <a:r>
              <a:rPr lang="en-US" sz="1600" b="1" dirty="0">
                <a:solidFill>
                  <a:srgbClr val="FFFFFF"/>
                </a:solidFill>
                <a:latin typeface="+mj-lt"/>
                <a:cs typeface="Times New Roman" pitchFamily="16" charset="0"/>
              </a:rPr>
              <a:t> </a:t>
            </a:r>
            <a:r>
              <a:rPr lang="ru-RU" sz="1600" b="1" dirty="0" err="1">
                <a:solidFill>
                  <a:srgbClr val="FF0000"/>
                </a:solidFill>
                <a:latin typeface="+mj-lt"/>
                <a:cs typeface="Times New Roman" pitchFamily="16" charset="0"/>
              </a:rPr>
              <a:t>Mechanisms</a:t>
            </a:r>
            <a:r>
              <a:rPr lang="ru-RU" sz="1600" b="1" dirty="0">
                <a:solidFill>
                  <a:srgbClr val="FF0000"/>
                </a:solidFill>
                <a:latin typeface="+mj-lt"/>
                <a:cs typeface="Times New Roman" pitchFamily="16" charset="0"/>
              </a:rPr>
              <a:t> </a:t>
            </a:r>
            <a:r>
              <a:rPr lang="ru-RU" sz="1600" b="1" dirty="0" err="1">
                <a:solidFill>
                  <a:srgbClr val="FF0000"/>
                </a:solidFill>
                <a:latin typeface="+mj-lt"/>
                <a:cs typeface="Times New Roman" pitchFamily="16" charset="0"/>
              </a:rPr>
              <a:t>of</a:t>
            </a:r>
            <a:r>
              <a:rPr lang="ru-RU" sz="1600" b="1" dirty="0">
                <a:solidFill>
                  <a:srgbClr val="FF0000"/>
                </a:solidFill>
                <a:latin typeface="+mj-lt"/>
                <a:cs typeface="Times New Roman" pitchFamily="16" charset="0"/>
              </a:rPr>
              <a:t> </a:t>
            </a:r>
            <a:r>
              <a:rPr lang="ru-RU" sz="1600" b="1" dirty="0" err="1">
                <a:solidFill>
                  <a:srgbClr val="FF0000"/>
                </a:solidFill>
                <a:latin typeface="+mj-lt"/>
                <a:cs typeface="Times New Roman" pitchFamily="16" charset="0"/>
              </a:rPr>
              <a:t>multi-particle</a:t>
            </a:r>
            <a:r>
              <a:rPr lang="ru-RU" sz="1600" b="1" dirty="0">
                <a:solidFill>
                  <a:srgbClr val="FF0000"/>
                </a:solidFill>
                <a:latin typeface="+mj-lt"/>
                <a:cs typeface="Times New Roman" pitchFamily="16" charset="0"/>
              </a:rPr>
              <a:t> </a:t>
            </a:r>
            <a:r>
              <a:rPr lang="ru-RU" sz="1600" b="1" dirty="0" err="1">
                <a:solidFill>
                  <a:srgbClr val="FF0000"/>
                </a:solidFill>
                <a:latin typeface="+mj-lt"/>
                <a:cs typeface="Times New Roman" pitchFamily="16" charset="0"/>
              </a:rPr>
              <a:t>production</a:t>
            </a:r>
            <a:endParaRPr lang="en-US" sz="1600" b="1" dirty="0">
              <a:solidFill>
                <a:srgbClr val="FF0000"/>
              </a:solidFill>
              <a:latin typeface="+mj-lt"/>
              <a:cs typeface="Times New Roman" pitchFamily="16" charset="0"/>
            </a:endParaRPr>
          </a:p>
          <a:p>
            <a:pPr>
              <a:defRPr/>
            </a:pPr>
            <a:r>
              <a:rPr lang="en-US" sz="1600" b="1" dirty="0">
                <a:latin typeface="+mj-lt"/>
                <a:cs typeface="+mn-cs"/>
              </a:rPr>
              <a:t>6.7 Statistical production of </a:t>
            </a:r>
            <a:r>
              <a:rPr lang="en-US" sz="1600" b="1" dirty="0" err="1">
                <a:latin typeface="+mj-lt"/>
                <a:cs typeface="+mn-cs"/>
              </a:rPr>
              <a:t>antikaon</a:t>
            </a:r>
            <a:r>
              <a:rPr lang="en-US" sz="1600" b="1" dirty="0">
                <a:latin typeface="+mj-lt"/>
                <a:cs typeface="+mn-cs"/>
              </a:rPr>
              <a:t> nuclear bound states at NICA</a:t>
            </a:r>
          </a:p>
          <a:p>
            <a:pPr>
              <a:defRPr/>
            </a:pPr>
            <a:r>
              <a:rPr lang="en-US" sz="1600" b="1" dirty="0">
                <a:latin typeface="+mj-lt"/>
                <a:cs typeface="+mn-cs"/>
              </a:rPr>
              <a:t>      A. </a:t>
            </a:r>
            <a:r>
              <a:rPr lang="en-US" sz="1600" b="1" dirty="0" err="1">
                <a:latin typeface="+mj-lt"/>
                <a:cs typeface="+mn-cs"/>
              </a:rPr>
              <a:t>Andronic</a:t>
            </a:r>
            <a:r>
              <a:rPr lang="en-US" sz="1600" b="1" dirty="0">
                <a:latin typeface="+mj-lt"/>
                <a:cs typeface="+mn-cs"/>
              </a:rPr>
              <a:t>, P. Braun-</a:t>
            </a:r>
            <a:r>
              <a:rPr lang="en-US" sz="1600" b="1" dirty="0" err="1">
                <a:latin typeface="+mj-lt"/>
                <a:cs typeface="+mn-cs"/>
              </a:rPr>
              <a:t>Munzinger</a:t>
            </a:r>
            <a:r>
              <a:rPr lang="en-US" sz="1600" b="1" dirty="0">
                <a:latin typeface="+mj-lt"/>
                <a:cs typeface="+mn-cs"/>
              </a:rPr>
              <a:t>, K. </a:t>
            </a:r>
            <a:r>
              <a:rPr lang="en-US" sz="1600" b="1" dirty="0" err="1">
                <a:latin typeface="+mj-lt"/>
                <a:cs typeface="+mn-cs"/>
              </a:rPr>
              <a:t>Redlich</a:t>
            </a:r>
            <a:endParaRPr lang="en-US" sz="1600" b="1" dirty="0">
              <a:latin typeface="+mj-lt"/>
              <a:cs typeface="+mn-cs"/>
            </a:endParaRPr>
          </a:p>
          <a:p>
            <a:pPr>
              <a:defRPr/>
            </a:pPr>
            <a:endParaRPr lang="en-US" sz="1600" b="1" dirty="0">
              <a:solidFill>
                <a:srgbClr val="FF0000"/>
              </a:solidFill>
              <a:latin typeface="+mj-lt"/>
              <a:ea typeface="DejaVu Sans" charset="0"/>
              <a:cs typeface="DejaVu Sans" charset="0"/>
            </a:endParaRPr>
          </a:p>
          <a:p>
            <a:pPr>
              <a:defRPr/>
            </a:pPr>
            <a:r>
              <a:rPr lang="en-US" sz="1600" b="1" dirty="0">
                <a:solidFill>
                  <a:srgbClr val="FF0000"/>
                </a:solidFill>
                <a:latin typeface="+mj-lt"/>
                <a:ea typeface="DejaVu Sans" charset="0"/>
                <a:cs typeface="DejaVu Sans" charset="0"/>
              </a:rPr>
              <a:t>Section 8:</a:t>
            </a:r>
            <a:r>
              <a:rPr lang="en-US" sz="1600" b="1" dirty="0">
                <a:solidFill>
                  <a:srgbClr val="FF0000"/>
                </a:solidFill>
                <a:latin typeface="+mj-lt"/>
                <a:cs typeface="+mn-cs"/>
              </a:rPr>
              <a:t> </a:t>
            </a:r>
            <a:r>
              <a:rPr lang="ru-RU" sz="1600" b="1" dirty="0" err="1">
                <a:solidFill>
                  <a:srgbClr val="FF0000"/>
                </a:solidFill>
                <a:latin typeface="+mj-lt"/>
                <a:cs typeface="Times New Roman" pitchFamily="16" charset="0"/>
              </a:rPr>
              <a:t>Local</a:t>
            </a:r>
            <a:r>
              <a:rPr lang="ru-RU" sz="1600" b="1" dirty="0">
                <a:solidFill>
                  <a:srgbClr val="FF0000"/>
                </a:solidFill>
                <a:latin typeface="+mj-lt"/>
                <a:cs typeface="Times New Roman" pitchFamily="16" charset="0"/>
              </a:rPr>
              <a:t> P </a:t>
            </a:r>
            <a:r>
              <a:rPr lang="ru-RU" sz="1600" b="1" dirty="0" err="1">
                <a:solidFill>
                  <a:srgbClr val="FF0000"/>
                </a:solidFill>
                <a:latin typeface="+mj-lt"/>
                <a:cs typeface="Times New Roman" pitchFamily="16" charset="0"/>
              </a:rPr>
              <a:t>and</a:t>
            </a:r>
            <a:r>
              <a:rPr lang="ru-RU" sz="1600" b="1" dirty="0">
                <a:solidFill>
                  <a:srgbClr val="FF0000"/>
                </a:solidFill>
                <a:latin typeface="+mj-lt"/>
                <a:cs typeface="Times New Roman" pitchFamily="16" charset="0"/>
              </a:rPr>
              <a:t> CP </a:t>
            </a:r>
            <a:r>
              <a:rPr lang="ru-RU" sz="1600" b="1" dirty="0" err="1">
                <a:solidFill>
                  <a:srgbClr val="FF0000"/>
                </a:solidFill>
                <a:latin typeface="+mj-lt"/>
                <a:cs typeface="Times New Roman" pitchFamily="16" charset="0"/>
              </a:rPr>
              <a:t>violation</a:t>
            </a:r>
            <a:r>
              <a:rPr lang="ru-RU" sz="1600" b="1" dirty="0">
                <a:solidFill>
                  <a:srgbClr val="FF0000"/>
                </a:solidFill>
                <a:latin typeface="+mj-lt"/>
                <a:cs typeface="Times New Roman" pitchFamily="16" charset="0"/>
              </a:rPr>
              <a:t> </a:t>
            </a:r>
            <a:r>
              <a:rPr lang="ru-RU" sz="1600" b="1" dirty="0" err="1">
                <a:solidFill>
                  <a:srgbClr val="FF0000"/>
                </a:solidFill>
                <a:latin typeface="+mj-lt"/>
                <a:cs typeface="Times New Roman" pitchFamily="16" charset="0"/>
              </a:rPr>
              <a:t>in</a:t>
            </a:r>
            <a:r>
              <a:rPr lang="ru-RU" sz="1600" b="1" dirty="0">
                <a:solidFill>
                  <a:srgbClr val="FF0000"/>
                </a:solidFill>
                <a:latin typeface="+mj-lt"/>
                <a:cs typeface="Times New Roman" pitchFamily="16" charset="0"/>
              </a:rPr>
              <a:t> </a:t>
            </a:r>
            <a:r>
              <a:rPr lang="ru-RU" sz="1600" b="1" dirty="0" err="1">
                <a:solidFill>
                  <a:srgbClr val="FF0000"/>
                </a:solidFill>
                <a:latin typeface="+mj-lt"/>
                <a:cs typeface="Times New Roman" pitchFamily="16" charset="0"/>
              </a:rPr>
              <a:t>hot</a:t>
            </a:r>
            <a:r>
              <a:rPr lang="ru-RU" sz="1600" b="1" dirty="0">
                <a:solidFill>
                  <a:srgbClr val="FF0000"/>
                </a:solidFill>
                <a:latin typeface="+mj-lt"/>
                <a:cs typeface="Times New Roman" pitchFamily="16" charset="0"/>
              </a:rPr>
              <a:t> QCD </a:t>
            </a:r>
            <a:r>
              <a:rPr lang="ru-RU" sz="1600" b="1" dirty="0" err="1">
                <a:solidFill>
                  <a:srgbClr val="FF0000"/>
                </a:solidFill>
                <a:latin typeface="+mj-lt"/>
                <a:cs typeface="Times New Roman" pitchFamily="16" charset="0"/>
              </a:rPr>
              <a:t>matter</a:t>
            </a:r>
            <a:r>
              <a:rPr lang="ar-SA" sz="1600" b="1" dirty="0">
                <a:solidFill>
                  <a:srgbClr val="FF0000"/>
                </a:solidFill>
                <a:latin typeface="+mj-lt"/>
                <a:cs typeface="Times New Roman" pitchFamily="16" charset="0"/>
              </a:rPr>
              <a:t>‏</a:t>
            </a:r>
            <a:endParaRPr lang="en-US" sz="1600" b="1" dirty="0">
              <a:solidFill>
                <a:srgbClr val="FF0000"/>
              </a:solidFill>
              <a:latin typeface="+mj-lt"/>
              <a:cs typeface="+mn-cs"/>
            </a:endParaRPr>
          </a:p>
          <a:p>
            <a:pPr>
              <a:defRPr/>
            </a:pPr>
            <a:r>
              <a:rPr lang="en-US" sz="1600" b="1" dirty="0">
                <a:latin typeface="+mj-lt"/>
                <a:cs typeface="+mn-cs"/>
              </a:rPr>
              <a:t>8.7 Particle correlations and local P-violation in heavy-ion collisions</a:t>
            </a:r>
          </a:p>
          <a:p>
            <a:pPr>
              <a:defRPr/>
            </a:pPr>
            <a:r>
              <a:rPr lang="en-US" sz="1600" b="1" dirty="0">
                <a:latin typeface="+mj-lt"/>
                <a:cs typeface="+mn-cs"/>
              </a:rPr>
              <a:t>      V. Koch, A. </a:t>
            </a:r>
            <a:r>
              <a:rPr lang="en-US" sz="1600" b="1" dirty="0" err="1">
                <a:latin typeface="+mj-lt"/>
                <a:cs typeface="+mn-cs"/>
              </a:rPr>
              <a:t>Bzdak</a:t>
            </a:r>
            <a:r>
              <a:rPr lang="en-US" sz="1600" b="1" dirty="0">
                <a:latin typeface="+mj-lt"/>
                <a:cs typeface="+mn-cs"/>
              </a:rPr>
              <a:t>, J. Liao</a:t>
            </a:r>
          </a:p>
          <a:p>
            <a:pPr>
              <a:defRPr/>
            </a:pPr>
            <a:endParaRPr lang="en-US" sz="1600" b="1" dirty="0">
              <a:solidFill>
                <a:srgbClr val="FF0000"/>
              </a:solidFill>
              <a:latin typeface="+mj-lt"/>
              <a:ea typeface="DejaVu Sans" charset="0"/>
              <a:cs typeface="DejaVu Sans" charset="0"/>
            </a:endParaRPr>
          </a:p>
          <a:p>
            <a:pPr>
              <a:defRPr/>
            </a:pPr>
            <a:r>
              <a:rPr lang="en-US" sz="1600" b="1" dirty="0">
                <a:solidFill>
                  <a:srgbClr val="FF0000"/>
                </a:solidFill>
                <a:latin typeface="+mj-lt"/>
                <a:ea typeface="DejaVu Sans" charset="0"/>
                <a:cs typeface="DejaVu Sans" charset="0"/>
              </a:rPr>
              <a:t>Section 12: Fixed target experiments</a:t>
            </a:r>
            <a:r>
              <a:rPr lang="en-US" sz="1600" b="1" dirty="0">
                <a:solidFill>
                  <a:srgbClr val="FF0000"/>
                </a:solidFill>
                <a:latin typeface="+mj-lt"/>
                <a:cs typeface="+mn-cs"/>
              </a:rPr>
              <a:t> </a:t>
            </a:r>
          </a:p>
          <a:p>
            <a:pPr>
              <a:defRPr/>
            </a:pPr>
            <a:r>
              <a:rPr lang="en-US" sz="1600" b="1" dirty="0">
                <a:latin typeface="+mj-lt"/>
                <a:cs typeface="+mn-cs"/>
              </a:rPr>
              <a:t>12.5 Nuclear and strange matter physics with a </a:t>
            </a:r>
            <a:r>
              <a:rPr lang="en-US" sz="1600" b="1" dirty="0" err="1">
                <a:latin typeface="+mj-lt"/>
                <a:cs typeface="+mn-cs"/>
              </a:rPr>
              <a:t>ﬁxed</a:t>
            </a:r>
            <a:r>
              <a:rPr lang="en-US" sz="1600" b="1" dirty="0">
                <a:latin typeface="+mj-lt"/>
                <a:cs typeface="+mn-cs"/>
              </a:rPr>
              <a:t>-target experiment at </a:t>
            </a:r>
          </a:p>
          <a:p>
            <a:pPr>
              <a:defRPr/>
            </a:pPr>
            <a:r>
              <a:rPr lang="en-US" sz="1600" b="1" dirty="0">
                <a:latin typeface="+mj-lt"/>
                <a:cs typeface="+mn-cs"/>
              </a:rPr>
              <a:t>        the JINR-</a:t>
            </a:r>
            <a:r>
              <a:rPr lang="en-US" sz="1600" b="1" dirty="0" err="1">
                <a:latin typeface="+mj-lt"/>
                <a:cs typeface="+mn-cs"/>
              </a:rPr>
              <a:t>Nuclotron</a:t>
            </a:r>
            <a:endParaRPr lang="en-US" sz="1600" b="1" dirty="0">
              <a:latin typeface="+mj-lt"/>
              <a:cs typeface="+mn-cs"/>
            </a:endParaRPr>
          </a:p>
          <a:p>
            <a:pPr>
              <a:defRPr/>
            </a:pPr>
            <a:r>
              <a:rPr lang="en-US" sz="1600" b="1" dirty="0">
                <a:latin typeface="+mj-lt"/>
                <a:cs typeface="+mn-cs"/>
              </a:rPr>
              <a:t>        P. </a:t>
            </a:r>
            <a:r>
              <a:rPr lang="en-US" sz="1600" b="1" dirty="0" err="1">
                <a:latin typeface="+mj-lt"/>
                <a:cs typeface="+mn-cs"/>
              </a:rPr>
              <a:t>Senger</a:t>
            </a:r>
            <a:endParaRPr lang="en-US" sz="1600" b="1" dirty="0">
              <a:latin typeface="+mj-lt"/>
              <a:cs typeface="+mn-cs"/>
            </a:endParaRPr>
          </a:p>
          <a:p>
            <a:pPr>
              <a:defRPr/>
            </a:pPr>
            <a:r>
              <a:rPr lang="en-US" sz="1600" b="1" dirty="0">
                <a:latin typeface="+mj-lt"/>
                <a:cs typeface="+mn-cs"/>
              </a:rPr>
              <a:t>12.6 Deeply </a:t>
            </a:r>
            <a:r>
              <a:rPr lang="en-US" sz="1600" b="1" dirty="0" err="1">
                <a:latin typeface="+mj-lt"/>
                <a:cs typeface="+mn-cs"/>
              </a:rPr>
              <a:t>Subthreshold</a:t>
            </a:r>
            <a:r>
              <a:rPr lang="en-US" sz="1600" b="1" dirty="0">
                <a:latin typeface="+mj-lt"/>
                <a:cs typeface="+mn-cs"/>
              </a:rPr>
              <a:t> Particle Production in Nucleus-Nucleus Collisions</a:t>
            </a:r>
          </a:p>
          <a:p>
            <a:pPr>
              <a:defRPr/>
            </a:pPr>
            <a:r>
              <a:rPr lang="en-US" sz="1600" b="1" dirty="0">
                <a:latin typeface="+mj-lt"/>
                <a:cs typeface="+mn-cs"/>
              </a:rPr>
              <a:t>        S. </a:t>
            </a:r>
            <a:r>
              <a:rPr lang="en-US" sz="1600" b="1" dirty="0" err="1">
                <a:latin typeface="+mj-lt"/>
              </a:rPr>
              <a:t>Mrowczynski</a:t>
            </a:r>
            <a:endParaRPr lang="en-US" sz="1600" b="1" dirty="0">
              <a:latin typeface="+mj-lt"/>
              <a:ea typeface="DejaVu Sans" charset="0"/>
              <a:cs typeface="DejaVu Sans" charset="0"/>
            </a:endParaRPr>
          </a:p>
        </p:txBody>
      </p:sp>
      <p:sp>
        <p:nvSpPr>
          <p:cNvPr id="2" name="Espace réservé de la date 1"/>
          <p:cNvSpPr>
            <a:spLocks noGrp="1"/>
          </p:cNvSpPr>
          <p:nvPr>
            <p:ph type="dt" sz="half" idx="10"/>
          </p:nvPr>
        </p:nvSpPr>
        <p:spPr/>
        <p:txBody>
          <a:bodyPr/>
          <a:lstStyle/>
          <a:p>
            <a:pPr>
              <a:defRPr/>
            </a:pPr>
            <a:r>
              <a:rPr lang="en-US" smtClean="0"/>
              <a:t>16/II/2012</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
        <p:nvSpPr>
          <p:cNvPr id="4" name="Espace réservé du numéro de diapositive 3"/>
          <p:cNvSpPr>
            <a:spLocks noGrp="1"/>
          </p:cNvSpPr>
          <p:nvPr>
            <p:ph type="sldNum" sz="quarter" idx="12"/>
          </p:nvPr>
        </p:nvSpPr>
        <p:spPr/>
        <p:txBody>
          <a:bodyPr/>
          <a:lstStyle/>
          <a:p>
            <a:pPr>
              <a:defRPr/>
            </a:pPr>
            <a:fld id="{2F10942A-3396-4E26-B660-1DA9C9F599E0}" type="slidenum">
              <a:rPr lang="fr-FR" smtClean="0"/>
              <a:pPr>
                <a:defRPr/>
              </a:pPr>
              <a:t>7</a:t>
            </a:fld>
            <a:endParaRPr lang="fr-FR"/>
          </a:p>
        </p:txBody>
      </p:sp>
    </p:spTree>
    <p:extLst>
      <p:ext uri="{BB962C8B-B14F-4D97-AF65-F5344CB8AC3E}">
        <p14:creationId xmlns:p14="http://schemas.microsoft.com/office/powerpoint/2010/main" val="334662666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42875"/>
            <a:ext cx="9144000" cy="6708775"/>
          </a:xfrm>
          <a:prstGeom prst="rect">
            <a:avLst/>
          </a:prstGeom>
          <a:gradFill flip="none" rotWithShape="1">
            <a:gsLst>
              <a:gs pos="0">
                <a:srgbClr val="0000FF">
                  <a:tint val="66000"/>
                  <a:satMod val="160000"/>
                </a:srgbClr>
              </a:gs>
              <a:gs pos="50000">
                <a:srgbClr val="0000FF">
                  <a:tint val="44500"/>
                  <a:satMod val="160000"/>
                </a:srgbClr>
              </a:gs>
              <a:gs pos="100000">
                <a:srgbClr val="0000FF">
                  <a:tint val="23500"/>
                  <a:satMod val="160000"/>
                </a:srgbClr>
              </a:gs>
            </a:gsLst>
            <a:lin ang="13500000" scaled="1"/>
            <a:tileRect/>
          </a:gradFill>
        </p:spPr>
        <p:txBody>
          <a:bodyPr>
            <a:spAutoFit/>
          </a:bodyPr>
          <a:lstStyle/>
          <a:p>
            <a:pPr>
              <a:defRPr/>
            </a:pPr>
            <a:r>
              <a:rPr lang="en-US" b="1" dirty="0">
                <a:solidFill>
                  <a:srgbClr val="FFFF00"/>
                </a:solidFill>
              </a:rPr>
              <a:t>Planned bilateral NICA-FAIR Workshop*  (Frankfurt, April 2012)</a:t>
            </a:r>
          </a:p>
          <a:p>
            <a:pPr>
              <a:defRPr/>
            </a:pPr>
            <a:endParaRPr lang="en-US" sz="800" b="1" dirty="0">
              <a:solidFill>
                <a:srgbClr val="FFFF00"/>
              </a:solidFill>
            </a:endParaRPr>
          </a:p>
          <a:p>
            <a:pPr>
              <a:defRPr/>
            </a:pPr>
            <a:r>
              <a:rPr lang="en-US" sz="2800" b="1" dirty="0">
                <a:solidFill>
                  <a:srgbClr val="FF0000"/>
                </a:solidFill>
              </a:rPr>
              <a:t>Structure of Matter at Highest Baryon Densities in Laboratory and Space (NICA, FAIR, SPS, BES RHIC)</a:t>
            </a:r>
          </a:p>
          <a:p>
            <a:pPr>
              <a:defRPr/>
            </a:pPr>
            <a:endParaRPr lang="en-US" sz="800" b="1" dirty="0">
              <a:solidFill>
                <a:srgbClr val="FFFF00"/>
              </a:solidFill>
            </a:endParaRPr>
          </a:p>
          <a:p>
            <a:pPr>
              <a:defRPr/>
            </a:pPr>
            <a:r>
              <a:rPr lang="en-US" b="1" dirty="0">
                <a:solidFill>
                  <a:srgbClr val="FFFF00"/>
                </a:solidFill>
              </a:rPr>
              <a:t>Topics to be covered:</a:t>
            </a:r>
          </a:p>
          <a:p>
            <a:pPr>
              <a:defRPr/>
            </a:pPr>
            <a:r>
              <a:rPr lang="en-US" b="1" dirty="0"/>
              <a:t> -  Phases of QCD at high baryon densities</a:t>
            </a:r>
          </a:p>
          <a:p>
            <a:pPr>
              <a:defRPr/>
            </a:pPr>
            <a:r>
              <a:rPr lang="en-US" b="1" dirty="0"/>
              <a:t> -  Effects </a:t>
            </a:r>
            <a:r>
              <a:rPr lang="en-US" b="1" dirty="0" err="1"/>
              <a:t>signalling</a:t>
            </a:r>
            <a:r>
              <a:rPr lang="en-US" b="1" dirty="0"/>
              <a:t> phase transitions</a:t>
            </a:r>
          </a:p>
          <a:p>
            <a:pPr>
              <a:defRPr/>
            </a:pPr>
            <a:r>
              <a:rPr lang="en-US" b="1" dirty="0"/>
              <a:t> -  Observables in heavy-ion collisions and in astrophysics</a:t>
            </a:r>
          </a:p>
          <a:p>
            <a:pPr>
              <a:defRPr/>
            </a:pPr>
            <a:r>
              <a:rPr lang="en-US" b="1" dirty="0"/>
              <a:t> -  Simulations of ion collisions and supernovae</a:t>
            </a:r>
          </a:p>
          <a:p>
            <a:pPr>
              <a:defRPr/>
            </a:pPr>
            <a:endParaRPr lang="en-US" sz="800" b="1" dirty="0">
              <a:solidFill>
                <a:srgbClr val="FFFF00"/>
              </a:solidFill>
            </a:endParaRPr>
          </a:p>
          <a:p>
            <a:pPr>
              <a:defRPr/>
            </a:pPr>
            <a:r>
              <a:rPr lang="en-US" b="1" dirty="0">
                <a:solidFill>
                  <a:srgbClr val="FFFF00"/>
                </a:solidFill>
              </a:rPr>
              <a:t>Aims:</a:t>
            </a:r>
          </a:p>
          <a:p>
            <a:pPr>
              <a:defRPr/>
            </a:pPr>
            <a:r>
              <a:rPr lang="en-US" b="1" dirty="0"/>
              <a:t> - identify discovery potential of </a:t>
            </a:r>
            <a:r>
              <a:rPr lang="en-US" b="1" dirty="0" err="1"/>
              <a:t>Nuclotron</a:t>
            </a:r>
            <a:r>
              <a:rPr lang="en-US" b="1" dirty="0"/>
              <a:t>-NICA and FAIR in the canon of </a:t>
            </a:r>
          </a:p>
          <a:p>
            <a:pPr>
              <a:defRPr/>
            </a:pPr>
            <a:r>
              <a:rPr lang="en-US" b="1" dirty="0"/>
              <a:t>   current and future HIC experiments</a:t>
            </a:r>
          </a:p>
          <a:p>
            <a:pPr marL="342900" indent="-342900">
              <a:defRPr/>
            </a:pPr>
            <a:r>
              <a:rPr lang="en-US" b="1" dirty="0"/>
              <a:t> - </a:t>
            </a:r>
            <a:r>
              <a:rPr lang="en-US" b="1" dirty="0" err="1"/>
              <a:t>chiral</a:t>
            </a:r>
            <a:r>
              <a:rPr lang="en-US" b="1" dirty="0"/>
              <a:t> symmetry restoration</a:t>
            </a:r>
          </a:p>
          <a:p>
            <a:pPr marL="342900" indent="-342900">
              <a:defRPr/>
            </a:pPr>
            <a:r>
              <a:rPr lang="en-US" b="1" dirty="0"/>
              <a:t> - onset of </a:t>
            </a:r>
            <a:r>
              <a:rPr lang="en-US" b="1" dirty="0" err="1"/>
              <a:t>deconfinement</a:t>
            </a:r>
            <a:endParaRPr lang="en-US" b="1" dirty="0"/>
          </a:p>
          <a:p>
            <a:pPr marL="342900" indent="-342900">
              <a:defRPr/>
            </a:pPr>
            <a:r>
              <a:rPr lang="en-US" b="1" dirty="0"/>
              <a:t> - in-medium modification of </a:t>
            </a:r>
            <a:r>
              <a:rPr lang="en-US" b="1" dirty="0" err="1"/>
              <a:t>hadron</a:t>
            </a:r>
            <a:r>
              <a:rPr lang="en-US" b="1" dirty="0"/>
              <a:t> properties</a:t>
            </a:r>
          </a:p>
          <a:p>
            <a:pPr marL="342900" indent="-342900">
              <a:defRPr/>
            </a:pPr>
            <a:r>
              <a:rPr lang="en-US" b="1" dirty="0"/>
              <a:t> - color superconductivity, </a:t>
            </a:r>
            <a:r>
              <a:rPr lang="en-US" b="1" dirty="0" err="1"/>
              <a:t>multiquark</a:t>
            </a:r>
            <a:r>
              <a:rPr lang="en-US" b="1" dirty="0"/>
              <a:t> states, etc.</a:t>
            </a:r>
          </a:p>
          <a:p>
            <a:pPr marL="342900" indent="-342900">
              <a:defRPr/>
            </a:pPr>
            <a:endParaRPr lang="en-US" sz="800" b="1" dirty="0"/>
          </a:p>
          <a:p>
            <a:pPr marL="342900" indent="-342900">
              <a:defRPr/>
            </a:pPr>
            <a:r>
              <a:rPr lang="en-US" b="1" dirty="0">
                <a:solidFill>
                  <a:srgbClr val="FFFF00"/>
                </a:solidFill>
              </a:rPr>
              <a:t>Expected results:  </a:t>
            </a:r>
          </a:p>
          <a:p>
            <a:pPr>
              <a:defRPr/>
            </a:pPr>
            <a:r>
              <a:rPr lang="en-US" b="1" dirty="0"/>
              <a:t>- To select most promising and feasible suggestions for experiments at   </a:t>
            </a:r>
          </a:p>
          <a:p>
            <a:pPr>
              <a:defRPr/>
            </a:pPr>
            <a:r>
              <a:rPr lang="en-US" b="1" dirty="0"/>
              <a:t>  </a:t>
            </a:r>
            <a:r>
              <a:rPr lang="en-US" b="1" dirty="0" err="1"/>
              <a:t>Nuclotron</a:t>
            </a:r>
            <a:r>
              <a:rPr lang="en-US" b="1" dirty="0"/>
              <a:t>-NICA </a:t>
            </a:r>
          </a:p>
          <a:p>
            <a:pPr>
              <a:buFontTx/>
              <a:buChar char="-"/>
              <a:defRPr/>
            </a:pPr>
            <a:r>
              <a:rPr lang="en-US" b="1" dirty="0"/>
              <a:t>To fix priorities for detectors and formation of international collaborations</a:t>
            </a:r>
          </a:p>
          <a:p>
            <a:pPr>
              <a:buFontTx/>
              <a:buChar char="-"/>
              <a:defRPr/>
            </a:pPr>
            <a:endParaRPr lang="en-US" b="1" dirty="0"/>
          </a:p>
          <a:p>
            <a:pPr>
              <a:defRPr/>
            </a:pPr>
            <a:r>
              <a:rPr lang="en-US" b="1" dirty="0">
                <a:solidFill>
                  <a:srgbClr val="FFFF00"/>
                </a:solidFill>
              </a:rPr>
              <a:t>* </a:t>
            </a:r>
            <a:r>
              <a:rPr lang="en-US" dirty="0">
                <a:solidFill>
                  <a:srgbClr val="FFFF00"/>
                </a:solidFill>
              </a:rPr>
              <a:t>German-Russian Year of Science 2011/2012</a:t>
            </a:r>
            <a:endParaRPr lang="ru-RU" b="1" dirty="0">
              <a:solidFill>
                <a:srgbClr val="FFFF00"/>
              </a:solidFill>
            </a:endParaRPr>
          </a:p>
        </p:txBody>
      </p:sp>
      <p:sp>
        <p:nvSpPr>
          <p:cNvPr id="3" name="Espace réservé de la date 2"/>
          <p:cNvSpPr>
            <a:spLocks noGrp="1"/>
          </p:cNvSpPr>
          <p:nvPr>
            <p:ph type="dt" sz="half" idx="10"/>
          </p:nvPr>
        </p:nvSpPr>
        <p:spPr/>
        <p:txBody>
          <a:bodyPr/>
          <a:lstStyle/>
          <a:p>
            <a:pPr>
              <a:defRPr/>
            </a:pPr>
            <a:r>
              <a:rPr lang="en-US" smtClean="0"/>
              <a:t>16/II/2012</a:t>
            </a:r>
            <a:endParaRPr lang="fr-FR"/>
          </a:p>
        </p:txBody>
      </p:sp>
      <p:sp>
        <p:nvSpPr>
          <p:cNvPr id="4" name="Espace réservé du pied de page 3"/>
          <p:cNvSpPr>
            <a:spLocks noGrp="1"/>
          </p:cNvSpPr>
          <p:nvPr>
            <p:ph type="ftr" sz="quarter" idx="11"/>
          </p:nvPr>
        </p:nvSpPr>
        <p:spPr/>
        <p:txBody>
          <a:bodyPr/>
          <a:lstStyle/>
          <a:p>
            <a:pPr>
              <a:defRPr/>
            </a:pPr>
            <a:r>
              <a:rPr lang="fr-FR" smtClean="0"/>
              <a:t>Egle Tomasi-Gustafsson</a:t>
            </a:r>
            <a:endParaRPr lang="fr-FR"/>
          </a:p>
        </p:txBody>
      </p:sp>
      <p:sp>
        <p:nvSpPr>
          <p:cNvPr id="5" name="Espace réservé du numéro de diapositive 4"/>
          <p:cNvSpPr>
            <a:spLocks noGrp="1"/>
          </p:cNvSpPr>
          <p:nvPr>
            <p:ph type="sldNum" sz="quarter" idx="12"/>
          </p:nvPr>
        </p:nvSpPr>
        <p:spPr/>
        <p:txBody>
          <a:bodyPr/>
          <a:lstStyle/>
          <a:p>
            <a:pPr>
              <a:defRPr/>
            </a:pPr>
            <a:fld id="{2F10942A-3396-4E26-B660-1DA9C9F599E0}" type="slidenum">
              <a:rPr lang="fr-FR" smtClean="0"/>
              <a:pPr>
                <a:defRPr/>
              </a:pPr>
              <a:t>8</a:t>
            </a:fld>
            <a:endParaRPr lang="fr-FR"/>
          </a:p>
        </p:txBody>
      </p:sp>
    </p:spTree>
    <p:extLst>
      <p:ext uri="{BB962C8B-B14F-4D97-AF65-F5344CB8AC3E}">
        <p14:creationId xmlns:p14="http://schemas.microsoft.com/office/powerpoint/2010/main" val="191388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179512" y="0"/>
            <a:ext cx="8786812" cy="6381328"/>
          </a:xfrm>
        </p:spPr>
        <p:txBody>
          <a:bodyPr/>
          <a:lstStyle/>
          <a:p>
            <a:pPr marL="457200" indent="-457200">
              <a:buFont typeface="Arial" pitchFamily="34" charset="0"/>
              <a:buNone/>
              <a:defRPr/>
            </a:pPr>
            <a:r>
              <a:rPr lang="en-US" sz="2800" b="1" dirty="0" smtClean="0">
                <a:solidFill>
                  <a:srgbClr val="FF0000"/>
                </a:solidFill>
                <a:latin typeface="Comic Sans MS" pitchFamily="66" charset="0"/>
              </a:rPr>
              <a:t>  </a:t>
            </a:r>
            <a:r>
              <a:rPr lang="en-US" b="1" dirty="0" smtClean="0">
                <a:solidFill>
                  <a:srgbClr val="FF0000"/>
                </a:solidFill>
                <a:latin typeface="Comic Sans MS" pitchFamily="66" charset="0"/>
              </a:rPr>
              <a:t> III. Recommendations on the progress towards the NICA White Paper </a:t>
            </a:r>
          </a:p>
          <a:p>
            <a:pPr marL="457200" indent="-457200" algn="r">
              <a:buFont typeface="Arial" pitchFamily="34" charset="0"/>
              <a:buNone/>
              <a:defRPr/>
            </a:pPr>
            <a:r>
              <a:rPr lang="en-US" i="1" dirty="0" smtClean="0">
                <a:latin typeface="Comic Sans MS" pitchFamily="66" charset="0"/>
              </a:rPr>
              <a:t>A. </a:t>
            </a:r>
            <a:r>
              <a:rPr lang="en-US" i="1" dirty="0" err="1" smtClean="0">
                <a:latin typeface="Comic Sans MS" pitchFamily="66" charset="0"/>
              </a:rPr>
              <a:t>Sorin</a:t>
            </a:r>
            <a:endParaRPr lang="fr-FR" i="1" dirty="0" smtClean="0">
              <a:solidFill>
                <a:srgbClr val="FF0000"/>
              </a:solidFill>
              <a:latin typeface="Comic Sans MS" pitchFamily="66" charset="0"/>
            </a:endParaRPr>
          </a:p>
          <a:p>
            <a:pPr algn="just"/>
            <a:r>
              <a:rPr lang="en-US" sz="2400" dirty="0" smtClean="0"/>
              <a:t>The </a:t>
            </a:r>
            <a:r>
              <a:rPr lang="en-US" sz="2400" dirty="0"/>
              <a:t>PAC appreciates </a:t>
            </a:r>
            <a:r>
              <a:rPr lang="en-US" sz="2400" dirty="0">
                <a:solidFill>
                  <a:srgbClr val="0000FF"/>
                </a:solidFill>
              </a:rPr>
              <a:t>the significant amount of work </a:t>
            </a:r>
            <a:r>
              <a:rPr lang="en-US" sz="2400" dirty="0"/>
              <a:t>accomplished in this direction. </a:t>
            </a:r>
            <a:endParaRPr lang="en-US" sz="2400" dirty="0" smtClean="0"/>
          </a:p>
          <a:p>
            <a:pPr algn="just"/>
            <a:r>
              <a:rPr lang="en-US" sz="2400" dirty="0"/>
              <a:t>M</a:t>
            </a:r>
            <a:r>
              <a:rPr lang="en-US" sz="2400" dirty="0" smtClean="0"/>
              <a:t>ost </a:t>
            </a:r>
            <a:r>
              <a:rPr lang="en-US" sz="2400" dirty="0"/>
              <a:t>of the new contributions </a:t>
            </a:r>
            <a:r>
              <a:rPr lang="en-US" sz="2400" i="1" u="sng" dirty="0"/>
              <a:t>make use of the parameters of the NICA facility for both the collider (MPD) and the fixed target (BM@N)</a:t>
            </a:r>
            <a:r>
              <a:rPr lang="en-US" sz="2400" dirty="0"/>
              <a:t> </a:t>
            </a:r>
            <a:r>
              <a:rPr lang="en-US" sz="2400" dirty="0" smtClean="0"/>
              <a:t>experiments….specific </a:t>
            </a:r>
            <a:r>
              <a:rPr lang="en-US" sz="2400" dirty="0"/>
              <a:t>predictions for the possible outcome for experiment </a:t>
            </a:r>
            <a:endParaRPr lang="en-US" sz="2400" dirty="0" smtClean="0"/>
          </a:p>
          <a:p>
            <a:pPr algn="just"/>
            <a:r>
              <a:rPr lang="en-US" sz="2400" dirty="0" smtClean="0"/>
              <a:t>The </a:t>
            </a:r>
            <a:r>
              <a:rPr lang="en-US" sz="2400" dirty="0"/>
              <a:t>PAC is pleased to note the </a:t>
            </a:r>
            <a:r>
              <a:rPr lang="en-US" sz="2400" dirty="0">
                <a:solidFill>
                  <a:srgbClr val="0000FF"/>
                </a:solidFill>
              </a:rPr>
              <a:t>broad international involvement</a:t>
            </a:r>
            <a:r>
              <a:rPr lang="en-US" sz="2400" dirty="0"/>
              <a:t> in the preparation of this document, which points to the visibility of this activity in the world view. </a:t>
            </a:r>
            <a:endParaRPr lang="en-US" sz="2400" dirty="0" smtClean="0"/>
          </a:p>
          <a:p>
            <a:pPr algn="just"/>
            <a:r>
              <a:rPr lang="en-US" sz="2400" dirty="0" smtClean="0"/>
              <a:t>The </a:t>
            </a:r>
            <a:r>
              <a:rPr lang="en-US" sz="2400" dirty="0"/>
              <a:t>PAC recommends </a:t>
            </a:r>
            <a:r>
              <a:rPr lang="en-US" sz="2400" i="1" dirty="0"/>
              <a:t>continuation of this important work for shaping the research </a:t>
            </a:r>
            <a:r>
              <a:rPr lang="en-US" sz="2400" i="1" dirty="0" err="1"/>
              <a:t>programmes</a:t>
            </a:r>
            <a:r>
              <a:rPr lang="en-US" sz="2400" i="1" dirty="0"/>
              <a:t> </a:t>
            </a:r>
            <a:r>
              <a:rPr lang="en-US" sz="2400" dirty="0"/>
              <a:t>at NICA/MPD and </a:t>
            </a:r>
            <a:r>
              <a:rPr lang="en-US" sz="2400" dirty="0" err="1"/>
              <a:t>Nuclotron</a:t>
            </a:r>
            <a:r>
              <a:rPr lang="en-US" sz="2400" dirty="0"/>
              <a:t>-NICA.</a:t>
            </a:r>
          </a:p>
          <a:p>
            <a:pPr marL="0" indent="0">
              <a:buNone/>
            </a:pPr>
            <a:endParaRPr lang="en-US" sz="2400" dirty="0"/>
          </a:p>
        </p:txBody>
      </p:sp>
      <p:sp>
        <p:nvSpPr>
          <p:cNvPr id="4" name="Espace réservé de la date 3"/>
          <p:cNvSpPr>
            <a:spLocks noGrp="1"/>
          </p:cNvSpPr>
          <p:nvPr>
            <p:ph type="dt" sz="quarter" idx="10"/>
          </p:nvPr>
        </p:nvSpPr>
        <p:spPr/>
        <p:txBody>
          <a:body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p>
            <a:pPr>
              <a:defRPr/>
            </a:pPr>
            <a:r>
              <a:rPr lang="fr-FR" smtClean="0"/>
              <a:t>Egle Tomasi-Gustafsson</a:t>
            </a:r>
            <a:endParaRPr lang="fr-FR"/>
          </a:p>
        </p:txBody>
      </p:sp>
      <p:sp>
        <p:nvSpPr>
          <p:cNvPr id="6" name="Espace réservé du numéro de diapositive 5"/>
          <p:cNvSpPr>
            <a:spLocks noGrp="1"/>
          </p:cNvSpPr>
          <p:nvPr>
            <p:ph type="sldNum" sz="quarter" idx="12"/>
          </p:nvPr>
        </p:nvSpPr>
        <p:spPr/>
        <p:txBody>
          <a:bodyPr/>
          <a:lstStyle/>
          <a:p>
            <a:pPr>
              <a:defRPr/>
            </a:pPr>
            <a:fld id="{8C8A3796-C34C-4511-B1EB-98FBD6D002D8}" type="slidenum">
              <a:rPr lang="fr-FR" smtClean="0"/>
              <a:pPr>
                <a:defRPr/>
              </a:pPr>
              <a:t>9</a:t>
            </a:fld>
            <a:endParaRPr lang="fr-FR"/>
          </a:p>
        </p:txBody>
      </p:sp>
    </p:spTree>
    <p:extLst>
      <p:ext uri="{BB962C8B-B14F-4D97-AF65-F5344CB8AC3E}">
        <p14:creationId xmlns:p14="http://schemas.microsoft.com/office/powerpoint/2010/main" val="19042605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r>
              <a:rPr lang="en-US" smtClean="0"/>
              <a:t>16/II/2012</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
        <p:nvSpPr>
          <p:cNvPr id="4" name="Espace réservé du numéro de diapositive 3"/>
          <p:cNvSpPr>
            <a:spLocks noGrp="1"/>
          </p:cNvSpPr>
          <p:nvPr>
            <p:ph type="sldNum" sz="quarter" idx="12"/>
          </p:nvPr>
        </p:nvSpPr>
        <p:spPr/>
        <p:txBody>
          <a:bodyPr/>
          <a:lstStyle/>
          <a:p>
            <a:pPr>
              <a:defRPr/>
            </a:pPr>
            <a:fld id="{2F10942A-3396-4E26-B660-1DA9C9F599E0}" type="slidenum">
              <a:rPr lang="fr-FR" smtClean="0"/>
              <a:pPr>
                <a:defRPr/>
              </a:pPr>
              <a:t>10</a:t>
            </a:fld>
            <a:endParaRPr lang="fr-FR"/>
          </a:p>
        </p:txBody>
      </p:sp>
      <p:sp>
        <p:nvSpPr>
          <p:cNvPr id="6" name="Rectangle 5"/>
          <p:cNvSpPr/>
          <p:nvPr/>
        </p:nvSpPr>
        <p:spPr>
          <a:xfrm>
            <a:off x="179512" y="372005"/>
            <a:ext cx="8784976" cy="584775"/>
          </a:xfrm>
          <a:prstGeom prst="rect">
            <a:avLst/>
          </a:prstGeom>
        </p:spPr>
        <p:txBody>
          <a:bodyPr wrap="square">
            <a:spAutoFit/>
          </a:bodyPr>
          <a:lstStyle/>
          <a:p>
            <a:r>
              <a:rPr lang="en-US" sz="3200" b="1" dirty="0" smtClean="0">
                <a:solidFill>
                  <a:srgbClr val="FF0000"/>
                </a:solidFill>
                <a:latin typeface="Comic Sans MS" pitchFamily="66" charset="0"/>
              </a:rPr>
              <a:t>IV. Recommendations </a:t>
            </a:r>
            <a:r>
              <a:rPr lang="en-US" sz="3200" b="1" dirty="0">
                <a:solidFill>
                  <a:srgbClr val="FF0000"/>
                </a:solidFill>
                <a:latin typeface="Comic Sans MS" pitchFamily="66" charset="0"/>
              </a:rPr>
              <a:t>on the MPD project</a:t>
            </a:r>
            <a:endParaRPr lang="en-US" sz="3200" dirty="0">
              <a:solidFill>
                <a:srgbClr val="FF0000"/>
              </a:solidFill>
              <a:latin typeface="Comic Sans MS" pitchFamily="66" charset="0"/>
            </a:endParaRPr>
          </a:p>
        </p:txBody>
      </p:sp>
      <p:sp>
        <p:nvSpPr>
          <p:cNvPr id="8" name="Rectangle 7"/>
          <p:cNvSpPr/>
          <p:nvPr/>
        </p:nvSpPr>
        <p:spPr>
          <a:xfrm>
            <a:off x="6156176" y="1013674"/>
            <a:ext cx="2808312" cy="584775"/>
          </a:xfrm>
          <a:prstGeom prst="rect">
            <a:avLst/>
          </a:prstGeom>
        </p:spPr>
        <p:txBody>
          <a:bodyPr wrap="square">
            <a:spAutoFit/>
          </a:bodyPr>
          <a:lstStyle/>
          <a:p>
            <a:r>
              <a:rPr lang="en-US" sz="3200" i="1" dirty="0"/>
              <a:t>V. </a:t>
            </a:r>
            <a:r>
              <a:rPr lang="en-US" sz="3200" i="1" dirty="0" err="1"/>
              <a:t>Kekelidze</a:t>
            </a:r>
            <a:endParaRPr lang="en-US" sz="3200" i="1" dirty="0"/>
          </a:p>
        </p:txBody>
      </p:sp>
      <p:sp>
        <p:nvSpPr>
          <p:cNvPr id="9" name="Rectangle 8"/>
          <p:cNvSpPr/>
          <p:nvPr/>
        </p:nvSpPr>
        <p:spPr>
          <a:xfrm>
            <a:off x="33536" y="1700808"/>
            <a:ext cx="8714928" cy="4524315"/>
          </a:xfrm>
          <a:prstGeom prst="rect">
            <a:avLst/>
          </a:prstGeom>
        </p:spPr>
        <p:txBody>
          <a:bodyPr wrap="square">
            <a:spAutoFit/>
          </a:bodyPr>
          <a:lstStyle/>
          <a:p>
            <a:pPr marL="342900" indent="-342900" algn="just">
              <a:buFont typeface="Arial" pitchFamily="34" charset="0"/>
              <a:buChar char="•"/>
            </a:pPr>
            <a:r>
              <a:rPr lang="en-US" sz="2400" dirty="0" smtClean="0"/>
              <a:t>The PAC </a:t>
            </a:r>
            <a:r>
              <a:rPr lang="en-US" sz="2400" dirty="0"/>
              <a:t>appreciates </a:t>
            </a:r>
            <a:r>
              <a:rPr lang="en-US" sz="2400" i="1" u="sng" dirty="0"/>
              <a:t>the significant progress achieved in the preparation of the project,</a:t>
            </a:r>
            <a:r>
              <a:rPr lang="en-US" sz="2400" dirty="0"/>
              <a:t> noting with satisfaction that the </a:t>
            </a:r>
            <a:r>
              <a:rPr lang="en-US" sz="2400" dirty="0">
                <a:solidFill>
                  <a:srgbClr val="0000FF"/>
                </a:solidFill>
              </a:rPr>
              <a:t>MPD team and Detector Advisory Committee </a:t>
            </a:r>
            <a:r>
              <a:rPr lang="en-US" sz="2400" dirty="0"/>
              <a:t>have begun their fruitful collaboration, and looks forward to the </a:t>
            </a:r>
            <a:r>
              <a:rPr lang="en-US" sz="2400" i="1" u="sng" dirty="0"/>
              <a:t>preparation of a TDR. </a:t>
            </a:r>
            <a:endParaRPr lang="en-US" sz="2400" i="1" u="sng" dirty="0" smtClean="0"/>
          </a:p>
          <a:p>
            <a:pPr marL="342900" indent="-342900" algn="just">
              <a:buFont typeface="Arial" pitchFamily="34" charset="0"/>
              <a:buChar char="•"/>
            </a:pPr>
            <a:endParaRPr lang="en-US" sz="2400" dirty="0"/>
          </a:p>
          <a:p>
            <a:pPr marL="342900" indent="-342900" algn="just">
              <a:buFont typeface="Arial" pitchFamily="34" charset="0"/>
              <a:buChar char="•"/>
            </a:pPr>
            <a:r>
              <a:rPr lang="en-US" sz="2400" dirty="0" smtClean="0"/>
              <a:t>The </a:t>
            </a:r>
            <a:r>
              <a:rPr lang="en-US" sz="2400" dirty="0"/>
              <a:t>PAC notes a possible overlap of the schedule for the NICA-MPD and FAIR-CBM experiments, both planned to start in 2017–2018. As JINR physicists are involved in the realization of the heavy-ion </a:t>
            </a:r>
            <a:r>
              <a:rPr lang="en-US" sz="2400" dirty="0" err="1"/>
              <a:t>programme</a:t>
            </a:r>
            <a:r>
              <a:rPr lang="en-US" sz="2400" dirty="0"/>
              <a:t> at FAIR, the PAC considers that this project should be realized within a mutually beneficial collaboration.</a:t>
            </a:r>
          </a:p>
        </p:txBody>
      </p:sp>
    </p:spTree>
    <p:extLst>
      <p:ext uri="{BB962C8B-B14F-4D97-AF65-F5344CB8AC3E}">
        <p14:creationId xmlns:p14="http://schemas.microsoft.com/office/powerpoint/2010/main" val="6100523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ата 1"/>
          <p:cNvSpPr>
            <a:spLocks noGrp="1"/>
          </p:cNvSpPr>
          <p:nvPr>
            <p:ph type="dt" sz="quarter" idx="10"/>
          </p:nvPr>
        </p:nvSpPr>
        <p:spPr/>
        <p:txBody>
          <a:bodyPr/>
          <a:lstStyle>
            <a:lvl1pPr eaLnBrk="0" hangingPunct="0">
              <a:defRPr sz="1200">
                <a:solidFill>
                  <a:schemeClr val="tx1"/>
                </a:solidFill>
                <a:latin typeface="Tahoma" charset="0"/>
                <a:ea typeface="ＭＳ Ｐゴシック" charset="0"/>
                <a:cs typeface="Arial" charset="0"/>
              </a:defRPr>
            </a:lvl1pPr>
            <a:lvl2pPr marL="742950" indent="-285750" eaLnBrk="0" hangingPunct="0">
              <a:defRPr sz="1200">
                <a:solidFill>
                  <a:schemeClr val="tx1"/>
                </a:solidFill>
                <a:latin typeface="Tahoma" charset="0"/>
                <a:ea typeface="Arial" charset="0"/>
                <a:cs typeface="Arial" charset="0"/>
              </a:defRPr>
            </a:lvl2pPr>
            <a:lvl3pPr marL="1143000" indent="-228600" eaLnBrk="0" hangingPunct="0">
              <a:defRPr sz="1200">
                <a:solidFill>
                  <a:schemeClr val="tx1"/>
                </a:solidFill>
                <a:latin typeface="Tahoma" charset="0"/>
                <a:ea typeface="Arial" charset="0"/>
                <a:cs typeface="Arial" charset="0"/>
              </a:defRPr>
            </a:lvl3pPr>
            <a:lvl4pPr marL="1600200" indent="-228600" eaLnBrk="0" hangingPunct="0">
              <a:defRPr sz="1200">
                <a:solidFill>
                  <a:schemeClr val="tx1"/>
                </a:solidFill>
                <a:latin typeface="Tahoma" charset="0"/>
                <a:ea typeface="Arial" charset="0"/>
                <a:cs typeface="Arial" charset="0"/>
              </a:defRPr>
            </a:lvl4pPr>
            <a:lvl5pPr marL="2057400" indent="-228600" eaLnBrk="0" hangingPunct="0">
              <a:defRPr sz="1200">
                <a:solidFill>
                  <a:schemeClr val="tx1"/>
                </a:solidFill>
                <a:latin typeface="Tahoma" charset="0"/>
                <a:ea typeface="Arial" charset="0"/>
                <a:cs typeface="Arial" charset="0"/>
              </a:defRPr>
            </a:lvl5pPr>
            <a:lvl6pPr marL="2514600" indent="-228600"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eaLnBrk="0" fontAlgn="base" hangingPunct="0">
              <a:spcBef>
                <a:spcPct val="0"/>
              </a:spcBef>
              <a:spcAft>
                <a:spcPct val="0"/>
              </a:spcAft>
              <a:defRPr sz="1200">
                <a:solidFill>
                  <a:schemeClr val="tx1"/>
                </a:solidFill>
                <a:latin typeface="Tahoma" charset="0"/>
                <a:ea typeface="Arial" charset="0"/>
                <a:cs typeface="Arial" charset="0"/>
              </a:defRPr>
            </a:lvl9pPr>
          </a:lstStyle>
          <a:p>
            <a:pPr eaLnBrk="1" hangingPunct="1"/>
            <a:r>
              <a:rPr lang="en-US" sz="1400" smtClean="0">
                <a:latin typeface="Arial" charset="0"/>
              </a:rPr>
              <a:t>16/II/2012</a:t>
            </a:r>
            <a:endParaRPr lang="ru-RU" sz="1400">
              <a:latin typeface="Arial" charset="0"/>
            </a:endParaRPr>
          </a:p>
        </p:txBody>
      </p:sp>
      <p:sp>
        <p:nvSpPr>
          <p:cNvPr id="3" name="Номер слайда 2"/>
          <p:cNvSpPr>
            <a:spLocks noGrp="1"/>
          </p:cNvSpPr>
          <p:nvPr>
            <p:ph type="sldNum" sz="quarter" idx="12"/>
          </p:nvPr>
        </p:nvSpPr>
        <p:spPr/>
        <p:txBody>
          <a:bodyPr/>
          <a:lstStyle>
            <a:lvl1pPr eaLnBrk="0" hangingPunct="0">
              <a:defRPr sz="1200">
                <a:solidFill>
                  <a:schemeClr val="tx1"/>
                </a:solidFill>
                <a:latin typeface="Tahoma" charset="0"/>
                <a:ea typeface="ＭＳ Ｐゴシック" charset="0"/>
                <a:cs typeface="Arial" charset="0"/>
              </a:defRPr>
            </a:lvl1pPr>
            <a:lvl2pPr marL="742950" indent="-285750" eaLnBrk="0" hangingPunct="0">
              <a:defRPr sz="1200">
                <a:solidFill>
                  <a:schemeClr val="tx1"/>
                </a:solidFill>
                <a:latin typeface="Tahoma" charset="0"/>
                <a:ea typeface="Arial" charset="0"/>
                <a:cs typeface="Arial" charset="0"/>
              </a:defRPr>
            </a:lvl2pPr>
            <a:lvl3pPr marL="1143000" indent="-228600" eaLnBrk="0" hangingPunct="0">
              <a:defRPr sz="1200">
                <a:solidFill>
                  <a:schemeClr val="tx1"/>
                </a:solidFill>
                <a:latin typeface="Tahoma" charset="0"/>
                <a:ea typeface="Arial" charset="0"/>
                <a:cs typeface="Arial" charset="0"/>
              </a:defRPr>
            </a:lvl3pPr>
            <a:lvl4pPr marL="1600200" indent="-228600" eaLnBrk="0" hangingPunct="0">
              <a:defRPr sz="1200">
                <a:solidFill>
                  <a:schemeClr val="tx1"/>
                </a:solidFill>
                <a:latin typeface="Tahoma" charset="0"/>
                <a:ea typeface="Arial" charset="0"/>
                <a:cs typeface="Arial" charset="0"/>
              </a:defRPr>
            </a:lvl4pPr>
            <a:lvl5pPr marL="2057400" indent="-228600" eaLnBrk="0" hangingPunct="0">
              <a:defRPr sz="1200">
                <a:solidFill>
                  <a:schemeClr val="tx1"/>
                </a:solidFill>
                <a:latin typeface="Tahoma" charset="0"/>
                <a:ea typeface="Arial" charset="0"/>
                <a:cs typeface="Arial" charset="0"/>
              </a:defRPr>
            </a:lvl5pPr>
            <a:lvl6pPr marL="2514600" indent="-228600"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eaLnBrk="0" fontAlgn="base" hangingPunct="0">
              <a:spcBef>
                <a:spcPct val="0"/>
              </a:spcBef>
              <a:spcAft>
                <a:spcPct val="0"/>
              </a:spcAft>
              <a:defRPr sz="1200">
                <a:solidFill>
                  <a:schemeClr val="tx1"/>
                </a:solidFill>
                <a:latin typeface="Tahoma" charset="0"/>
                <a:ea typeface="Arial" charset="0"/>
                <a:cs typeface="Arial" charset="0"/>
              </a:defRPr>
            </a:lvl9pPr>
          </a:lstStyle>
          <a:p>
            <a:pPr eaLnBrk="1" hangingPunct="1"/>
            <a:fld id="{7E6BCDC4-6725-6145-A4AD-3E607DA17DC4}" type="slidenum">
              <a:rPr lang="ru-RU" sz="1400">
                <a:latin typeface="Arial" charset="0"/>
              </a:rPr>
              <a:pPr eaLnBrk="1" hangingPunct="1"/>
              <a:t>11</a:t>
            </a:fld>
            <a:endParaRPr lang="ru-RU" sz="1400">
              <a:latin typeface="Arial" charset="0"/>
            </a:endParaRPr>
          </a:p>
        </p:txBody>
      </p:sp>
      <p:grpSp>
        <p:nvGrpSpPr>
          <p:cNvPr id="6148" name="Группа 14"/>
          <p:cNvGrpSpPr>
            <a:grpSpLocks/>
          </p:cNvGrpSpPr>
          <p:nvPr/>
        </p:nvGrpSpPr>
        <p:grpSpPr bwMode="auto">
          <a:xfrm>
            <a:off x="0" y="67735"/>
            <a:ext cx="9144000" cy="6790265"/>
            <a:chOff x="0" y="67735"/>
            <a:chExt cx="9144000" cy="6790265"/>
          </a:xfrm>
        </p:grpSpPr>
        <p:sp>
          <p:nvSpPr>
            <p:cNvPr id="5" name="Прямоугольник 4"/>
            <p:cNvSpPr/>
            <p:nvPr/>
          </p:nvSpPr>
          <p:spPr>
            <a:xfrm>
              <a:off x="838200" y="67735"/>
              <a:ext cx="6858000" cy="523220"/>
            </a:xfrm>
            <a:prstGeom prst="rect">
              <a:avLst/>
            </a:prstGeom>
            <a:solidFill>
              <a:schemeClr val="bg1">
                <a:lumMod val="20000"/>
                <a:lumOff val="80000"/>
              </a:schemeClr>
            </a:solidFill>
          </p:spPr>
          <p:txBody>
            <a:bodyPr>
              <a:spAutoFit/>
            </a:bodyPr>
            <a:lstStyle/>
            <a:p>
              <a:pPr algn="ctr">
                <a:defRPr/>
              </a:pPr>
              <a:r>
                <a:rPr lang="en-US" altLang="ja-JP" sz="2800" b="1" i="1" dirty="0">
                  <a:solidFill>
                    <a:srgbClr val="000000"/>
                  </a:solidFill>
                  <a:latin typeface="Arial" pitchFamily="34" charset="0"/>
                  <a:ea typeface="MS PGothic" pitchFamily="34" charset="-128"/>
                  <a:cs typeface="Arial" pitchFamily="34" charset="0"/>
                  <a:sym typeface="Arial" pitchFamily="34" charset="0"/>
                </a:rPr>
                <a:t> </a:t>
              </a:r>
              <a:r>
                <a:rPr lang="en-US" altLang="ja-JP" sz="2800" b="1" dirty="0">
                  <a:solidFill>
                    <a:srgbClr val="C00000"/>
                  </a:solidFill>
                  <a:latin typeface="Arial" pitchFamily="34" charset="0"/>
                  <a:ea typeface="MS PGothic" pitchFamily="34" charset="-128"/>
                  <a:cs typeface="Arial" pitchFamily="34" charset="0"/>
                  <a:sym typeface="Arial" pitchFamily="34" charset="0"/>
                </a:rPr>
                <a:t>3 stages </a:t>
              </a:r>
              <a:r>
                <a:rPr lang="en-US" altLang="ja-JP" sz="2800" b="1" dirty="0">
                  <a:solidFill>
                    <a:srgbClr val="404040"/>
                  </a:solidFill>
                  <a:latin typeface="Arial" pitchFamily="34" charset="0"/>
                  <a:ea typeface="MS PGothic" pitchFamily="34" charset="-128"/>
                  <a:cs typeface="Arial" pitchFamily="34" charset="0"/>
                  <a:sym typeface="Arial" pitchFamily="34" charset="0"/>
                </a:rPr>
                <a:t>of putting into operation</a:t>
              </a:r>
              <a:endParaRPr lang="en-GB" altLang="ja-JP" sz="2800" dirty="0">
                <a:solidFill>
                  <a:srgbClr val="404040"/>
                </a:solidFill>
                <a:latin typeface="Arial" pitchFamily="34" charset="0"/>
                <a:ea typeface="MS PGothic" pitchFamily="34" charset="-128"/>
                <a:cs typeface="Arial" pitchFamily="34" charset="0"/>
                <a:sym typeface="Arial" pitchFamily="34" charset="0"/>
              </a:endParaRPr>
            </a:p>
          </p:txBody>
        </p:sp>
        <p:grpSp>
          <p:nvGrpSpPr>
            <p:cNvPr id="6150" name="Группа 13"/>
            <p:cNvGrpSpPr>
              <a:grpSpLocks/>
            </p:cNvGrpSpPr>
            <p:nvPr/>
          </p:nvGrpSpPr>
          <p:grpSpPr bwMode="auto">
            <a:xfrm>
              <a:off x="0" y="609600"/>
              <a:ext cx="9144000" cy="6248400"/>
              <a:chOff x="-533400" y="0"/>
              <a:chExt cx="10363200" cy="7473206"/>
            </a:xfrm>
          </p:grpSpPr>
          <p:pic>
            <p:nvPicPr>
              <p:cNvPr id="61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0"/>
                <a:ext cx="10363200" cy="7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6"/>
              <p:cNvSpPr>
                <a:spLocks noChangeArrowheads="1"/>
              </p:cNvSpPr>
              <p:nvPr/>
            </p:nvSpPr>
            <p:spPr bwMode="auto">
              <a:xfrm>
                <a:off x="7163435" y="151894"/>
                <a:ext cx="2617788" cy="1708812"/>
              </a:xfrm>
              <a:prstGeom prst="rect">
                <a:avLst/>
              </a:prstGeom>
              <a:solidFill>
                <a:schemeClr val="accent2">
                  <a:lumMod val="40000"/>
                  <a:lumOff val="60000"/>
                </a:schemeClr>
              </a:solidFill>
              <a:ln w="9525">
                <a:noFill/>
                <a:miter lim="800000"/>
                <a:headEnd/>
                <a:tailEnd/>
              </a:ln>
            </p:spPr>
            <p:txBody>
              <a:bodyPr bIns="0" anchor="ctr">
                <a:spAutoFit/>
              </a:bodyPr>
              <a:lstStyle/>
              <a:p>
                <a:pPr algn="ctr">
                  <a:defRPr/>
                </a:pPr>
                <a:r>
                  <a:rPr lang="en-US" altLang="ja-JP" sz="1800" b="1" i="1" dirty="0">
                    <a:solidFill>
                      <a:srgbClr val="C00000"/>
                    </a:solidFill>
                    <a:latin typeface="Arial" pitchFamily="34" charset="0"/>
                    <a:ea typeface="MS PGothic" pitchFamily="34" charset="-128"/>
                    <a:cs typeface="Arial" pitchFamily="34" charset="0"/>
                    <a:sym typeface="Arial" pitchFamily="34" charset="0"/>
                  </a:rPr>
                  <a:t>2-nd stage </a:t>
                </a:r>
              </a:p>
              <a:p>
                <a:pPr algn="ctr">
                  <a:defRPr/>
                </a:pPr>
                <a:r>
                  <a:rPr lang="en-US" altLang="ja-JP" sz="1800" i="1" dirty="0">
                    <a:solidFill>
                      <a:srgbClr val="404040"/>
                    </a:solidFill>
                    <a:latin typeface="Arial" pitchFamily="34" charset="0"/>
                    <a:ea typeface="MS PGothic" pitchFamily="34" charset="-128"/>
                    <a:cs typeface="Arial" pitchFamily="34" charset="0"/>
                    <a:sym typeface="Arial" pitchFamily="34" charset="0"/>
                  </a:rPr>
                  <a:t>IT,EC-</a:t>
                </a:r>
                <a:r>
                  <a:rPr lang="en-US" altLang="ja-JP" sz="1800" i="1" dirty="0" err="1">
                    <a:solidFill>
                      <a:srgbClr val="404040"/>
                    </a:solidFill>
                    <a:latin typeface="Arial" pitchFamily="34" charset="0"/>
                    <a:ea typeface="MS PGothic" pitchFamily="34" charset="-128"/>
                    <a:cs typeface="Arial" pitchFamily="34" charset="0"/>
                    <a:sym typeface="Arial" pitchFamily="34" charset="0"/>
                  </a:rPr>
                  <a:t>subdetectors</a:t>
                </a:r>
                <a:r>
                  <a:rPr lang="en-US" altLang="ja-JP" sz="1800" i="1" dirty="0">
                    <a:solidFill>
                      <a:srgbClr val="404040"/>
                    </a:solidFill>
                    <a:latin typeface="Arial" pitchFamily="34" charset="0"/>
                    <a:ea typeface="MS PGothic" pitchFamily="34" charset="-128"/>
                    <a:cs typeface="Arial" pitchFamily="34" charset="0"/>
                    <a:sym typeface="Arial" pitchFamily="34" charset="0"/>
                  </a:rPr>
                  <a:t>,</a:t>
                </a:r>
              </a:p>
              <a:p>
                <a:pPr algn="ctr">
                  <a:defRPr/>
                </a:pPr>
                <a:r>
                  <a:rPr lang="en-US" altLang="ja-JP" sz="1800" i="1" dirty="0">
                    <a:solidFill>
                      <a:srgbClr val="404040"/>
                    </a:solidFill>
                    <a:latin typeface="Arial" pitchFamily="34" charset="0"/>
                    <a:ea typeface="MS PGothic" pitchFamily="34" charset="-128"/>
                    <a:cs typeface="Arial" pitchFamily="34" charset="0"/>
                    <a:sym typeface="Arial" pitchFamily="34" charset="0"/>
                  </a:rPr>
                  <a:t>Forward tracking chambers (GEM,CPC)</a:t>
                </a:r>
              </a:p>
              <a:p>
                <a:pPr algn="ctr">
                  <a:defRPr/>
                </a:pPr>
                <a:endParaRPr lang="en-US" altLang="ja-JP" sz="1800" i="1" dirty="0">
                  <a:solidFill>
                    <a:srgbClr val="404040"/>
                  </a:solidFill>
                  <a:latin typeface="Arial" pitchFamily="34" charset="0"/>
                  <a:ea typeface="MS PGothic" pitchFamily="34" charset="-128"/>
                  <a:cs typeface="Arial" pitchFamily="34" charset="0"/>
                  <a:sym typeface="Arial" pitchFamily="34" charset="0"/>
                </a:endParaRPr>
              </a:p>
              <a:p>
                <a:pPr algn="ctr">
                  <a:defRPr/>
                </a:pPr>
                <a:r>
                  <a:rPr lang="en-US" altLang="ja-JP" sz="1800" i="1" dirty="0">
                    <a:solidFill>
                      <a:srgbClr val="404040"/>
                    </a:solidFill>
                    <a:latin typeface="Arial" pitchFamily="34" charset="0"/>
                    <a:ea typeface="MS PGothic" pitchFamily="34" charset="-128"/>
                    <a:cs typeface="Arial" pitchFamily="34" charset="0"/>
                    <a:sym typeface="Arial" pitchFamily="34" charset="0"/>
                  </a:rPr>
                  <a:t> </a:t>
                </a:r>
                <a:endParaRPr lang="en-GB" altLang="ja-JP" sz="2000" i="1" dirty="0">
                  <a:solidFill>
                    <a:srgbClr val="404040"/>
                  </a:solidFill>
                  <a:latin typeface="Arial" pitchFamily="34" charset="0"/>
                  <a:ea typeface="MS PGothic" pitchFamily="34" charset="-128"/>
                  <a:cs typeface="Arial" pitchFamily="34" charset="0"/>
                  <a:sym typeface="Arial" pitchFamily="34" charset="0"/>
                </a:endParaRPr>
              </a:p>
            </p:txBody>
          </p:sp>
          <p:sp>
            <p:nvSpPr>
              <p:cNvPr id="6153" name="Line 16"/>
              <p:cNvSpPr>
                <a:spLocks noChangeShapeType="1"/>
              </p:cNvSpPr>
              <p:nvPr/>
            </p:nvSpPr>
            <p:spPr bwMode="auto">
              <a:xfrm flipH="1">
                <a:off x="5334000" y="1676400"/>
                <a:ext cx="1981200" cy="2057400"/>
              </a:xfrm>
              <a:prstGeom prst="line">
                <a:avLst/>
              </a:prstGeom>
              <a:noFill/>
              <a:ln w="57150">
                <a:solidFill>
                  <a:srgbClr val="00B0F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DE"/>
              </a:p>
            </p:txBody>
          </p:sp>
          <p:sp>
            <p:nvSpPr>
              <p:cNvPr id="8" name="Rectangle 15"/>
              <p:cNvSpPr>
                <a:spLocks noChangeArrowheads="1"/>
              </p:cNvSpPr>
              <p:nvPr/>
            </p:nvSpPr>
            <p:spPr bwMode="auto">
              <a:xfrm>
                <a:off x="-457835" y="6271342"/>
                <a:ext cx="3958167" cy="1173384"/>
              </a:xfrm>
              <a:prstGeom prst="rect">
                <a:avLst/>
              </a:prstGeom>
              <a:solidFill>
                <a:schemeClr val="accent2">
                  <a:lumMod val="40000"/>
                  <a:lumOff val="60000"/>
                </a:schemeClr>
              </a:solidFill>
              <a:ln w="9525">
                <a:noFill/>
                <a:miter lim="800000"/>
                <a:headEnd/>
                <a:tailEnd/>
              </a:ln>
            </p:spPr>
            <p:txBody>
              <a:bodyPr bIns="0" anchor="ctr">
                <a:spAutoFit/>
              </a:bodyPr>
              <a:lstStyle/>
              <a:p>
                <a:pPr algn="ctr"/>
                <a:r>
                  <a:rPr lang="en-US" altLang="ja-JP" sz="1800" b="1" i="1">
                    <a:solidFill>
                      <a:srgbClr val="000000"/>
                    </a:solidFill>
                    <a:latin typeface="Arial" charset="0"/>
                    <a:cs typeface="MS PGothic" charset="0"/>
                    <a:sym typeface="Arial" charset="0"/>
                  </a:rPr>
                  <a:t> </a:t>
                </a:r>
                <a:r>
                  <a:rPr lang="en-US" altLang="ja-JP" sz="1800" b="1" i="1">
                    <a:solidFill>
                      <a:srgbClr val="C00000"/>
                    </a:solidFill>
                    <a:latin typeface="Arial" charset="0"/>
                    <a:cs typeface="MS PGothic" charset="0"/>
                    <a:sym typeface="Arial" charset="0"/>
                  </a:rPr>
                  <a:t>1-st stage </a:t>
                </a:r>
              </a:p>
              <a:p>
                <a:pPr algn="ctr"/>
                <a:r>
                  <a:rPr lang="en-US" altLang="ja-JP" sz="1800" b="1" i="1">
                    <a:solidFill>
                      <a:srgbClr val="404040"/>
                    </a:solidFill>
                    <a:latin typeface="Arial" charset="0"/>
                    <a:cs typeface="MS PGothic" charset="0"/>
                    <a:sym typeface="Arial" charset="0"/>
                  </a:rPr>
                  <a:t>barrel part </a:t>
                </a:r>
                <a:r>
                  <a:rPr lang="en-US" altLang="ja-JP" sz="1800" i="1">
                    <a:solidFill>
                      <a:srgbClr val="404040"/>
                    </a:solidFill>
                    <a:latin typeface="Arial" charset="0"/>
                    <a:cs typeface="MS PGothic" charset="0"/>
                    <a:sym typeface="Arial" charset="0"/>
                  </a:rPr>
                  <a:t>(TPC, Ecal, TOF) </a:t>
                </a:r>
              </a:p>
              <a:p>
                <a:pPr algn="ctr"/>
                <a:r>
                  <a:rPr lang="en-US" altLang="ja-JP" sz="1800" i="1">
                    <a:solidFill>
                      <a:srgbClr val="404040"/>
                    </a:solidFill>
                    <a:latin typeface="Arial" charset="0"/>
                    <a:cs typeface="MS PGothic" charset="0"/>
                    <a:sym typeface="Arial" charset="0"/>
                  </a:rPr>
                  <a:t>+ ZDC,FFD, BBC, magnet, …</a:t>
                </a:r>
              </a:p>
              <a:p>
                <a:pPr algn="ctr"/>
                <a:endParaRPr lang="en-GB" altLang="ja-JP" sz="2000" i="1">
                  <a:solidFill>
                    <a:srgbClr val="404040"/>
                  </a:solidFill>
                  <a:latin typeface="Arial" charset="0"/>
                  <a:cs typeface="MS PGothic" charset="0"/>
                  <a:sym typeface="Arial" charset="0"/>
                </a:endParaRPr>
              </a:p>
            </p:txBody>
          </p:sp>
          <p:sp>
            <p:nvSpPr>
              <p:cNvPr id="6155" name="Line 16"/>
              <p:cNvSpPr>
                <a:spLocks noChangeShapeType="1"/>
              </p:cNvSpPr>
              <p:nvPr/>
            </p:nvSpPr>
            <p:spPr bwMode="auto">
              <a:xfrm flipV="1">
                <a:off x="2362200" y="3886200"/>
                <a:ext cx="2133600" cy="2438400"/>
              </a:xfrm>
              <a:prstGeom prst="line">
                <a:avLst/>
              </a:prstGeom>
              <a:noFill/>
              <a:ln w="57150">
                <a:solidFill>
                  <a:srgbClr val="00B0F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DE"/>
              </a:p>
            </p:txBody>
          </p:sp>
          <p:sp>
            <p:nvSpPr>
              <p:cNvPr id="10" name="Rectangle 17"/>
              <p:cNvSpPr>
                <a:spLocks noChangeArrowheads="1"/>
              </p:cNvSpPr>
              <p:nvPr/>
            </p:nvSpPr>
            <p:spPr bwMode="auto">
              <a:xfrm>
                <a:off x="7239000" y="1913870"/>
                <a:ext cx="2387495" cy="1049971"/>
              </a:xfrm>
              <a:prstGeom prst="rect">
                <a:avLst/>
              </a:prstGeom>
              <a:solidFill>
                <a:schemeClr val="accent2">
                  <a:lumMod val="40000"/>
                  <a:lumOff val="60000"/>
                </a:schemeClr>
              </a:solidFill>
              <a:ln w="9525">
                <a:noFill/>
                <a:miter lim="800000"/>
                <a:headEnd/>
                <a:tailEnd/>
              </a:ln>
            </p:spPr>
            <p:txBody>
              <a:bodyPr bIns="0" anchor="ctr">
                <a:spAutoFit/>
              </a:bodyPr>
              <a:lstStyle/>
              <a:p>
                <a:pPr algn="ctr">
                  <a:defRPr/>
                </a:pPr>
                <a:r>
                  <a:rPr lang="en-US" altLang="ja-JP" sz="1800" b="1" i="1" dirty="0">
                    <a:solidFill>
                      <a:srgbClr val="000000"/>
                    </a:solidFill>
                    <a:latin typeface="Arial" pitchFamily="34" charset="0"/>
                    <a:ea typeface="MS PGothic" pitchFamily="34" charset="-128"/>
                    <a:cs typeface="Arial" pitchFamily="34" charset="0"/>
                    <a:sym typeface="Arial" pitchFamily="34" charset="0"/>
                  </a:rPr>
                  <a:t> </a:t>
                </a:r>
                <a:r>
                  <a:rPr lang="en-US" altLang="ja-JP" sz="1800" b="1" i="1" dirty="0">
                    <a:solidFill>
                      <a:srgbClr val="C00000"/>
                    </a:solidFill>
                    <a:latin typeface="Arial" pitchFamily="34" charset="0"/>
                    <a:ea typeface="MS PGothic" pitchFamily="34" charset="-128"/>
                    <a:cs typeface="Arial" pitchFamily="34" charset="0"/>
                    <a:sym typeface="Arial" pitchFamily="34" charset="0"/>
                  </a:rPr>
                  <a:t>3-d stage </a:t>
                </a:r>
              </a:p>
              <a:p>
                <a:pPr algn="ctr">
                  <a:defRPr/>
                </a:pPr>
                <a:r>
                  <a:rPr lang="en-US" altLang="ja-JP" sz="1800" i="1" dirty="0">
                    <a:solidFill>
                      <a:srgbClr val="404040"/>
                    </a:solidFill>
                    <a:latin typeface="Arial" pitchFamily="34" charset="0"/>
                    <a:ea typeface="MS PGothic" pitchFamily="34" charset="-128"/>
                    <a:cs typeface="Arial" pitchFamily="34" charset="0"/>
                    <a:sym typeface="Arial" pitchFamily="34" charset="0"/>
                  </a:rPr>
                  <a:t>F-spectrometers</a:t>
                </a:r>
              </a:p>
              <a:p>
                <a:pPr algn="ctr">
                  <a:defRPr/>
                </a:pPr>
                <a:r>
                  <a:rPr lang="en-US" altLang="ja-JP" sz="1800" i="1" dirty="0">
                    <a:solidFill>
                      <a:srgbClr val="404040"/>
                    </a:solidFill>
                    <a:latin typeface="Arial" pitchFamily="34" charset="0"/>
                    <a:ea typeface="MS PGothic" pitchFamily="34" charset="-128"/>
                    <a:cs typeface="Arial" pitchFamily="34" charset="0"/>
                    <a:sym typeface="Arial" pitchFamily="34" charset="0"/>
                  </a:rPr>
                  <a:t>(optional ?)</a:t>
                </a:r>
                <a:endParaRPr lang="en-GB" altLang="ja-JP" sz="2000" i="1" dirty="0">
                  <a:solidFill>
                    <a:srgbClr val="404040"/>
                  </a:solidFill>
                  <a:latin typeface="Arial" pitchFamily="34" charset="0"/>
                  <a:ea typeface="MS PGothic" pitchFamily="34" charset="-128"/>
                  <a:cs typeface="Arial" pitchFamily="34" charset="0"/>
                  <a:sym typeface="Arial" pitchFamily="34" charset="0"/>
                </a:endParaRPr>
              </a:p>
            </p:txBody>
          </p:sp>
          <p:sp>
            <p:nvSpPr>
              <p:cNvPr id="6157" name="Line 16"/>
              <p:cNvSpPr>
                <a:spLocks noChangeShapeType="1"/>
              </p:cNvSpPr>
              <p:nvPr/>
            </p:nvSpPr>
            <p:spPr bwMode="auto">
              <a:xfrm>
                <a:off x="7620000" y="2819400"/>
                <a:ext cx="228600" cy="1447800"/>
              </a:xfrm>
              <a:prstGeom prst="line">
                <a:avLst/>
              </a:prstGeom>
              <a:noFill/>
              <a:ln w="57150">
                <a:solidFill>
                  <a:srgbClr val="00B0F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DE"/>
              </a:p>
            </p:txBody>
          </p:sp>
          <p:sp>
            <p:nvSpPr>
              <p:cNvPr id="6158" name="Rectangle 14"/>
              <p:cNvSpPr>
                <a:spLocks noChangeArrowheads="1"/>
              </p:cNvSpPr>
              <p:nvPr/>
            </p:nvSpPr>
            <p:spPr bwMode="auto">
              <a:xfrm>
                <a:off x="5413091" y="6938237"/>
                <a:ext cx="970734" cy="34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gn="ctr"/>
                <a:r>
                  <a:rPr lang="en-US" altLang="ja-JP" sz="1600" i="1">
                    <a:solidFill>
                      <a:srgbClr val="DE0902"/>
                    </a:solidFill>
                    <a:latin typeface="Comic Sans MS" charset="0"/>
                    <a:cs typeface="MS PGothic" charset="0"/>
                    <a:sym typeface="Arial" charset="0"/>
                  </a:rPr>
                  <a:t>Toroid</a:t>
                </a:r>
                <a:endParaRPr lang="en-GB" altLang="ja-JP" sz="1600" b="1" i="1">
                  <a:solidFill>
                    <a:srgbClr val="000066"/>
                  </a:solidFill>
                  <a:latin typeface="Arial" charset="0"/>
                  <a:cs typeface="MS PGothic" charset="0"/>
                  <a:sym typeface="Arial" charset="0"/>
                </a:endParaRPr>
              </a:p>
            </p:txBody>
          </p:sp>
          <p:sp>
            <p:nvSpPr>
              <p:cNvPr id="6159" name="Line 15"/>
              <p:cNvSpPr>
                <a:spLocks noChangeShapeType="1"/>
              </p:cNvSpPr>
              <p:nvPr/>
            </p:nvSpPr>
            <p:spPr bwMode="auto">
              <a:xfrm flipV="1">
                <a:off x="6019800" y="6260722"/>
                <a:ext cx="821391" cy="597278"/>
              </a:xfrm>
              <a:prstGeom prst="line">
                <a:avLst/>
              </a:prstGeom>
              <a:noFill/>
              <a:ln w="57150">
                <a:solidFill>
                  <a:srgbClr val="DE090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DE"/>
              </a:p>
            </p:txBody>
          </p:sp>
        </p:grpSp>
      </p:grpSp>
      <p:sp>
        <p:nvSpPr>
          <p:cNvPr id="16" name="Rectangle 15"/>
          <p:cNvSpPr/>
          <p:nvPr/>
        </p:nvSpPr>
        <p:spPr>
          <a:xfrm>
            <a:off x="7194176" y="-1343"/>
            <a:ext cx="1906962" cy="461665"/>
          </a:xfrm>
          <a:prstGeom prst="rect">
            <a:avLst/>
          </a:prstGeom>
        </p:spPr>
        <p:txBody>
          <a:bodyPr wrap="square">
            <a:spAutoFit/>
          </a:bodyPr>
          <a:lstStyle/>
          <a:p>
            <a:r>
              <a:rPr lang="en-US" sz="2400" i="1" dirty="0"/>
              <a:t>V. </a:t>
            </a:r>
            <a:r>
              <a:rPr lang="en-US" sz="2400" i="1" dirty="0" err="1"/>
              <a:t>Kekelidze</a:t>
            </a:r>
            <a:endParaRPr lang="en-US" sz="2400" i="1" dirty="0"/>
          </a:p>
        </p:txBody>
      </p:sp>
      <p:sp>
        <p:nvSpPr>
          <p:cNvPr id="4" name="Espace réservé du pied de page 3"/>
          <p:cNvSpPr>
            <a:spLocks noGrp="1"/>
          </p:cNvSpPr>
          <p:nvPr>
            <p:ph type="ftr" sz="quarter" idx="11"/>
          </p:nvPr>
        </p:nvSpPr>
        <p:spPr/>
        <p:txBody>
          <a:bodyPr/>
          <a:lstStyle/>
          <a:p>
            <a:pPr>
              <a:defRPr/>
            </a:pPr>
            <a:r>
              <a:rPr lang="fr-FR" smtClean="0"/>
              <a:t>Egle Tomasi-Gustafsson</a:t>
            </a:r>
            <a:endParaRPr lang="fr-FR"/>
          </a:p>
        </p:txBody>
      </p:sp>
    </p:spTree>
    <p:extLst>
      <p:ext uri="{BB962C8B-B14F-4D97-AF65-F5344CB8AC3E}">
        <p14:creationId xmlns:p14="http://schemas.microsoft.com/office/powerpoint/2010/main" val="39184635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207963" y="533400"/>
            <a:ext cx="7564437" cy="4400550"/>
          </a:xfrm>
          <a:prstGeom prst="rect">
            <a:avLst/>
          </a:prstGeom>
          <a:noFill/>
          <a:ln>
            <a:noFill/>
          </a:ln>
          <a:extLst/>
        </p:spPr>
        <p:txBody>
          <a:bodyPr lIns="91420" tIns="45711" rIns="91420" bIns="45711">
            <a:spAutoFit/>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buClr>
                <a:srgbClr val="333399"/>
              </a:buClr>
              <a:buSzPct val="80000"/>
            </a:pPr>
            <a:r>
              <a:rPr lang="en-US" sz="2000" b="1" i="1" dirty="0">
                <a:latin typeface="Comic Sans MS" pitchFamily="66" charset="0"/>
                <a:ea typeface="ＭＳ Ｐゴシック" charset="-128"/>
              </a:rPr>
              <a:t> </a:t>
            </a:r>
            <a:r>
              <a:rPr lang="en-US" sz="2000" b="1" dirty="0">
                <a:solidFill>
                  <a:srgbClr val="FFFF00"/>
                </a:solidFill>
                <a:latin typeface="Arial" pitchFamily="34" charset="0"/>
                <a:ea typeface="ＭＳ Ｐゴシック" charset="-128"/>
              </a:rPr>
              <a:t>I stage:</a:t>
            </a:r>
            <a:r>
              <a:rPr lang="en-US" sz="2000" b="1" i="1" dirty="0">
                <a:solidFill>
                  <a:srgbClr val="000066"/>
                </a:solidFill>
                <a:latin typeface="Arial" pitchFamily="34" charset="0"/>
                <a:ea typeface="ＭＳ Ｐゴシック" charset="-128"/>
              </a:rPr>
              <a:t>: </a:t>
            </a:r>
            <a:r>
              <a:rPr lang="en-US" sz="2000" b="1" i="1" dirty="0">
                <a:latin typeface="Arial" pitchFamily="34" charset="0"/>
                <a:ea typeface="ＭＳ Ｐゴシック" charset="-128"/>
              </a:rPr>
              <a:t>mid rapidity region </a:t>
            </a:r>
            <a:r>
              <a:rPr lang="en-US" sz="2000" i="1" dirty="0">
                <a:latin typeface="Arial" pitchFamily="34" charset="0"/>
                <a:ea typeface="ＭＳ Ｐゴシック" charset="-128"/>
              </a:rPr>
              <a:t>(</a:t>
            </a:r>
            <a:r>
              <a:rPr lang="en-US" sz="2000" i="1" dirty="0">
                <a:solidFill>
                  <a:srgbClr val="FFFF00"/>
                </a:solidFill>
                <a:latin typeface="Arial" pitchFamily="34" charset="0"/>
                <a:ea typeface="ＭＳ Ｐゴシック" charset="-128"/>
              </a:rPr>
              <a:t>good performance</a:t>
            </a:r>
            <a:r>
              <a:rPr lang="en-US" sz="2000" i="1" dirty="0">
                <a:latin typeface="Arial" pitchFamily="34" charset="0"/>
                <a:ea typeface="ＭＳ Ｐゴシック" charset="-128"/>
              </a:rPr>
              <a:t>) </a:t>
            </a:r>
          </a:p>
          <a:p>
            <a:pPr eaLnBrk="1" hangingPunct="1">
              <a:buClr>
                <a:srgbClr val="FFFF00"/>
              </a:buClr>
              <a:buSzPct val="80000"/>
              <a:buFont typeface="Wingdings" pitchFamily="2" charset="2"/>
              <a:buChar char="q"/>
            </a:pPr>
            <a:r>
              <a:rPr lang="en-US" sz="2000" b="1" i="1" dirty="0">
                <a:solidFill>
                  <a:srgbClr val="271DEF"/>
                </a:solidFill>
                <a:latin typeface="Comic Sans MS" pitchFamily="66" charset="0"/>
                <a:ea typeface="ＭＳ Ｐゴシック" charset="-128"/>
              </a:rPr>
              <a:t> </a:t>
            </a:r>
            <a:r>
              <a:rPr lang="en-US" sz="2000" b="1" i="1" dirty="0">
                <a:solidFill>
                  <a:srgbClr val="B4BFF8"/>
                </a:solidFill>
                <a:latin typeface="Comic Sans MS" pitchFamily="66" charset="0"/>
                <a:ea typeface="ＭＳ Ｐゴシック" charset="-128"/>
              </a:rPr>
              <a:t>Particle yields</a:t>
            </a:r>
            <a:r>
              <a:rPr lang="ru-RU" sz="2000" b="1" i="1" dirty="0">
                <a:solidFill>
                  <a:srgbClr val="B4BFF8"/>
                </a:solidFill>
                <a:latin typeface="Comic Sans MS" pitchFamily="66" charset="0"/>
                <a:ea typeface="ＭＳ Ｐゴシック" charset="-128"/>
              </a:rPr>
              <a:t> </a:t>
            </a:r>
            <a:r>
              <a:rPr lang="en-US" sz="2000" b="1" i="1" dirty="0">
                <a:solidFill>
                  <a:srgbClr val="B4BFF8"/>
                </a:solidFill>
                <a:latin typeface="Comic Sans MS" pitchFamily="66" charset="0"/>
                <a:ea typeface="ＭＳ Ｐゴシック" charset="-128"/>
              </a:rPr>
              <a:t>and spectra (</a:t>
            </a:r>
            <a:r>
              <a:rPr lang="en-US" sz="2000" b="1" i="1" dirty="0" err="1">
                <a:solidFill>
                  <a:srgbClr val="B4BFF8"/>
                </a:solidFill>
                <a:latin typeface="Symbol" pitchFamily="18" charset="2"/>
                <a:ea typeface="ＭＳ Ｐゴシック" charset="-128"/>
              </a:rPr>
              <a:t>p</a:t>
            </a:r>
            <a:r>
              <a:rPr lang="en-US" sz="2000" b="1" i="1" dirty="0" err="1">
                <a:solidFill>
                  <a:srgbClr val="B4BFF8"/>
                </a:solidFill>
                <a:latin typeface="Comic Sans MS" pitchFamily="66" charset="0"/>
                <a:ea typeface="ＭＳ Ｐゴシック" charset="-128"/>
              </a:rPr>
              <a:t>,K,p,clusters,</a:t>
            </a:r>
            <a:r>
              <a:rPr lang="en-US" sz="2000" b="1" i="1" dirty="0" err="1">
                <a:solidFill>
                  <a:srgbClr val="B4BFF8"/>
                </a:solidFill>
                <a:latin typeface="Symbol" pitchFamily="18" charset="2"/>
                <a:ea typeface="ＭＳ Ｐゴシック" charset="-128"/>
              </a:rPr>
              <a:t>L</a:t>
            </a:r>
            <a:r>
              <a:rPr lang="en-US" sz="2000" b="1" i="1" dirty="0">
                <a:solidFill>
                  <a:srgbClr val="B4BFF8"/>
                </a:solidFill>
                <a:latin typeface="Symbol" pitchFamily="18" charset="2"/>
                <a:ea typeface="ＭＳ Ｐゴシック" charset="-128"/>
              </a:rPr>
              <a:t>, X</a:t>
            </a:r>
            <a:r>
              <a:rPr lang="en-US" sz="2000" b="1" i="1" dirty="0">
                <a:solidFill>
                  <a:srgbClr val="B4BFF8"/>
                </a:solidFill>
                <a:latin typeface="Comic Sans MS" pitchFamily="66" charset="0"/>
                <a:ea typeface="ＭＳ Ｐゴシック" charset="-128"/>
              </a:rPr>
              <a:t> ,</a:t>
            </a:r>
            <a:r>
              <a:rPr lang="en-US" sz="2000" b="1" i="1" dirty="0">
                <a:solidFill>
                  <a:srgbClr val="B4BFF8"/>
                </a:solidFill>
                <a:latin typeface="Symbol" pitchFamily="18" charset="2"/>
                <a:ea typeface="ＭＳ Ｐゴシック" charset="-128"/>
              </a:rPr>
              <a:t>W)</a:t>
            </a:r>
            <a:endParaRPr lang="en-US" sz="2000" b="1" i="1" dirty="0">
              <a:solidFill>
                <a:srgbClr val="B4BFF8"/>
              </a:solidFill>
              <a:latin typeface="Comic Sans MS" pitchFamily="66" charset="0"/>
              <a:ea typeface="ＭＳ Ｐゴシック" charset="-128"/>
            </a:endParaRPr>
          </a:p>
          <a:p>
            <a:pPr eaLnBrk="1" hangingPunct="1">
              <a:buClr>
                <a:srgbClr val="FFFF00"/>
              </a:buClr>
              <a:buSzPct val="80000"/>
              <a:buFont typeface="Wingdings" pitchFamily="2" charset="2"/>
              <a:buChar char="q"/>
            </a:pPr>
            <a:r>
              <a:rPr lang="en-US" sz="2000" b="1" i="1" dirty="0">
                <a:solidFill>
                  <a:srgbClr val="B4BFF8"/>
                </a:solidFill>
                <a:latin typeface="Comic Sans MS" pitchFamily="66" charset="0"/>
                <a:ea typeface="ＭＳ Ｐゴシック" charset="-128"/>
              </a:rPr>
              <a:t> Event-by-event fluctuations</a:t>
            </a:r>
          </a:p>
          <a:p>
            <a:pPr eaLnBrk="1" hangingPunct="1">
              <a:buClr>
                <a:srgbClr val="FFFF00"/>
              </a:buClr>
              <a:buSzPct val="80000"/>
              <a:buFont typeface="Wingdings" pitchFamily="2" charset="2"/>
              <a:buChar char="q"/>
            </a:pPr>
            <a:r>
              <a:rPr lang="en-US" sz="2000" b="1" i="1" dirty="0">
                <a:solidFill>
                  <a:srgbClr val="B4BFF8"/>
                </a:solidFill>
                <a:latin typeface="Comic Sans MS" pitchFamily="66" charset="0"/>
                <a:ea typeface="ＭＳ Ｐゴシック" charset="-128"/>
              </a:rPr>
              <a:t> </a:t>
            </a:r>
            <a:r>
              <a:rPr lang="en-US" sz="2000" b="1" i="1" dirty="0" err="1">
                <a:solidFill>
                  <a:srgbClr val="B4BFF8"/>
                </a:solidFill>
                <a:latin typeface="Comic Sans MS" pitchFamily="66" charset="0"/>
                <a:ea typeface="ＭＳ Ｐゴシック" charset="-128"/>
              </a:rPr>
              <a:t>Femtoscopy</a:t>
            </a:r>
            <a:r>
              <a:rPr lang="en-US" sz="2000" b="1" i="1" dirty="0">
                <a:solidFill>
                  <a:srgbClr val="B4BFF8"/>
                </a:solidFill>
                <a:latin typeface="Comic Sans MS" pitchFamily="66" charset="0"/>
                <a:ea typeface="ＭＳ Ｐゴシック" charset="-128"/>
              </a:rPr>
              <a:t> involving  </a:t>
            </a:r>
            <a:r>
              <a:rPr lang="en-US" sz="2000" b="1" i="1" dirty="0">
                <a:solidFill>
                  <a:srgbClr val="B4BFF8"/>
                </a:solidFill>
                <a:latin typeface="Apple Chancery" charset="0"/>
                <a:ea typeface="SimSun" charset="-122"/>
              </a:rPr>
              <a:t>π</a:t>
            </a:r>
            <a:r>
              <a:rPr lang="en-US" sz="2000" b="1" i="1" dirty="0">
                <a:solidFill>
                  <a:srgbClr val="B4BFF8"/>
                </a:solidFill>
                <a:latin typeface="Comic Sans MS" pitchFamily="66" charset="0"/>
                <a:ea typeface="SimSun" charset="-122"/>
              </a:rPr>
              <a:t>, K, p, </a:t>
            </a:r>
            <a:r>
              <a:rPr lang="en-US" sz="2000" b="1" i="1" dirty="0">
                <a:solidFill>
                  <a:srgbClr val="B4BFF8"/>
                </a:solidFill>
                <a:latin typeface="ヒラギノ明朝 ProN W3" charset="-128"/>
                <a:ea typeface="SimSun" charset="-122"/>
              </a:rPr>
              <a:t>Λ </a:t>
            </a:r>
            <a:endParaRPr lang="en-US" sz="2000" b="1" i="1" dirty="0">
              <a:solidFill>
                <a:srgbClr val="B4BFF8"/>
              </a:solidFill>
              <a:latin typeface="Comic Sans MS" pitchFamily="66" charset="0"/>
              <a:ea typeface="ＭＳ Ｐゴシック" charset="-128"/>
            </a:endParaRPr>
          </a:p>
          <a:p>
            <a:pPr eaLnBrk="1" hangingPunct="1">
              <a:buClr>
                <a:srgbClr val="FFFF00"/>
              </a:buClr>
              <a:buSzPct val="80000"/>
              <a:buFont typeface="Wingdings" pitchFamily="2" charset="2"/>
              <a:buChar char="q"/>
            </a:pPr>
            <a:r>
              <a:rPr lang="en-US" sz="2000" b="1" i="1" dirty="0">
                <a:solidFill>
                  <a:srgbClr val="B4BFF8"/>
                </a:solidFill>
                <a:latin typeface="Comic Sans MS" pitchFamily="66" charset="0"/>
                <a:ea typeface="ＭＳ Ｐゴシック" charset="-128"/>
              </a:rPr>
              <a:t> Collective flow  for identified hadron species</a:t>
            </a:r>
          </a:p>
          <a:p>
            <a:pPr eaLnBrk="1" hangingPunct="1">
              <a:buClr>
                <a:srgbClr val="FFFF00"/>
              </a:buClr>
              <a:buSzPct val="80000"/>
              <a:buFont typeface="Wingdings" pitchFamily="2" charset="2"/>
              <a:buChar char="q"/>
            </a:pPr>
            <a:r>
              <a:rPr lang="en-US" sz="2000" b="1" i="1" dirty="0">
                <a:solidFill>
                  <a:srgbClr val="B4BFF8"/>
                </a:solidFill>
                <a:latin typeface="Comic Sans MS" pitchFamily="66" charset="0"/>
                <a:ea typeface="ＭＳ Ｐゴシック" charset="-128"/>
              </a:rPr>
              <a:t> Electromagnetic probes (electrons, gammas)</a:t>
            </a:r>
          </a:p>
          <a:p>
            <a:pPr eaLnBrk="1" hangingPunct="1">
              <a:buClr>
                <a:srgbClr val="333399"/>
              </a:buClr>
              <a:buSzPct val="80000"/>
            </a:pPr>
            <a:endParaRPr lang="en-US" sz="2000" b="1" i="1" dirty="0">
              <a:solidFill>
                <a:schemeClr val="bg2"/>
              </a:solidFill>
              <a:latin typeface="Comic Sans MS" pitchFamily="66" charset="0"/>
              <a:ea typeface="ＭＳ Ｐゴシック" charset="-128"/>
            </a:endParaRPr>
          </a:p>
          <a:p>
            <a:pPr eaLnBrk="1" hangingPunct="1">
              <a:buClr>
                <a:srgbClr val="333399"/>
              </a:buClr>
              <a:buSzPct val="80000"/>
            </a:pPr>
            <a:r>
              <a:rPr lang="en-US" sz="2000" b="1" dirty="0">
                <a:solidFill>
                  <a:srgbClr val="000066"/>
                </a:solidFill>
                <a:latin typeface="Arial" pitchFamily="34" charset="0"/>
                <a:ea typeface="ＭＳ Ｐゴシック" charset="-128"/>
              </a:rPr>
              <a:t> </a:t>
            </a:r>
            <a:r>
              <a:rPr lang="en-US" sz="2000" b="1" dirty="0">
                <a:solidFill>
                  <a:srgbClr val="FFFF00"/>
                </a:solidFill>
                <a:latin typeface="Arial" pitchFamily="34" charset="0"/>
                <a:ea typeface="ＭＳ Ｐゴシック" charset="-128"/>
              </a:rPr>
              <a:t>II stage:</a:t>
            </a:r>
            <a:r>
              <a:rPr lang="en-US" sz="2000" b="1" i="1" dirty="0">
                <a:solidFill>
                  <a:srgbClr val="000066"/>
                </a:solidFill>
                <a:latin typeface="Comic Sans MS" pitchFamily="66" charset="0"/>
                <a:ea typeface="ＭＳ Ｐゴシック" charset="-128"/>
              </a:rPr>
              <a:t>: </a:t>
            </a:r>
            <a:r>
              <a:rPr lang="en-US" sz="2000" b="1" i="1" dirty="0">
                <a:solidFill>
                  <a:srgbClr val="FFFFFF"/>
                </a:solidFill>
                <a:latin typeface="Arial" pitchFamily="34" charset="0"/>
                <a:ea typeface="ＭＳ Ｐゴシック" charset="-128"/>
              </a:rPr>
              <a:t>extended rapidity + IT</a:t>
            </a:r>
          </a:p>
          <a:p>
            <a:pPr eaLnBrk="1" hangingPunct="1">
              <a:buClr>
                <a:srgbClr val="333399"/>
              </a:buClr>
              <a:buSzPct val="80000"/>
            </a:pPr>
            <a:r>
              <a:rPr lang="en-US" sz="2000" b="1" i="1" dirty="0">
                <a:latin typeface="Comic Sans MS" pitchFamily="66" charset="0"/>
                <a:ea typeface="ＭＳ Ｐゴシック" charset="-128"/>
              </a:rPr>
              <a:t>….. </a:t>
            </a:r>
          </a:p>
          <a:p>
            <a:pPr eaLnBrk="1" hangingPunct="1">
              <a:buClr>
                <a:srgbClr val="C00000"/>
              </a:buClr>
              <a:buSzPct val="80000"/>
              <a:buFont typeface="Wingdings" pitchFamily="2" charset="2"/>
              <a:buChar char="q"/>
            </a:pPr>
            <a:r>
              <a:rPr lang="en-US" sz="2000" b="1" i="1" dirty="0">
                <a:solidFill>
                  <a:srgbClr val="C00000"/>
                </a:solidFill>
                <a:latin typeface="Comic Sans MS" pitchFamily="66" charset="0"/>
                <a:ea typeface="ＭＳ Ｐゴシック" charset="-128"/>
              </a:rPr>
              <a:t> </a:t>
            </a:r>
            <a:r>
              <a:rPr lang="en-US" sz="2000" b="1" i="1" dirty="0">
                <a:solidFill>
                  <a:srgbClr val="B4BFF8"/>
                </a:solidFill>
                <a:latin typeface="Comic Sans MS" pitchFamily="66" charset="0"/>
                <a:ea typeface="ＭＳ Ｐゴシック" charset="-128"/>
              </a:rPr>
              <a:t>Total particle multiplicities</a:t>
            </a:r>
          </a:p>
          <a:p>
            <a:pPr eaLnBrk="1" hangingPunct="1">
              <a:buClr>
                <a:srgbClr val="C00000"/>
              </a:buClr>
              <a:buSzPct val="80000"/>
              <a:buFont typeface="Wingdings" pitchFamily="2" charset="2"/>
              <a:buChar char="q"/>
            </a:pPr>
            <a:r>
              <a:rPr lang="en-US" sz="2000" b="1" i="1" dirty="0">
                <a:solidFill>
                  <a:srgbClr val="B4BFF8"/>
                </a:solidFill>
                <a:latin typeface="Comic Sans MS" pitchFamily="66" charset="0"/>
                <a:ea typeface="ＭＳ Ｐゴシック" charset="-128"/>
              </a:rPr>
              <a:t> Asymmetries study </a:t>
            </a:r>
            <a:r>
              <a:rPr lang="en-US" sz="2000" i="1" dirty="0">
                <a:solidFill>
                  <a:srgbClr val="B4BFF8"/>
                </a:solidFill>
                <a:latin typeface="Arial" pitchFamily="34" charset="0"/>
                <a:ea typeface="ＭＳ Ｐゴシック" charset="-128"/>
              </a:rPr>
              <a:t>(</a:t>
            </a:r>
            <a:r>
              <a:rPr lang="en-US" sz="2000" i="1" dirty="0">
                <a:solidFill>
                  <a:srgbClr val="FFFF00"/>
                </a:solidFill>
                <a:latin typeface="Arial" pitchFamily="34" charset="0"/>
                <a:ea typeface="ＭＳ Ｐゴシック" charset="-128"/>
              </a:rPr>
              <a:t>better reaction plane determination</a:t>
            </a:r>
            <a:r>
              <a:rPr lang="en-US" sz="2000" i="1" dirty="0">
                <a:solidFill>
                  <a:srgbClr val="B4BFF8"/>
                </a:solidFill>
                <a:latin typeface="Arial" pitchFamily="34" charset="0"/>
                <a:ea typeface="ＭＳ Ｐゴシック" charset="-128"/>
              </a:rPr>
              <a:t>)</a:t>
            </a:r>
          </a:p>
          <a:p>
            <a:pPr eaLnBrk="1" hangingPunct="1">
              <a:buClr>
                <a:srgbClr val="C00000"/>
              </a:buClr>
              <a:buSzPct val="80000"/>
              <a:buFont typeface="Wingdings" pitchFamily="2" charset="2"/>
              <a:buChar char="q"/>
            </a:pPr>
            <a:r>
              <a:rPr lang="en-US" sz="2000" b="1" i="1" dirty="0">
                <a:solidFill>
                  <a:srgbClr val="B4BFF8"/>
                </a:solidFill>
                <a:latin typeface="Comic Sans MS" pitchFamily="66" charset="0"/>
                <a:ea typeface="ＭＳ Ｐゴシック" charset="-128"/>
              </a:rPr>
              <a:t> Di-Lepton </a:t>
            </a:r>
            <a:r>
              <a:rPr lang="en-US" sz="2000" b="1" i="1" dirty="0">
                <a:solidFill>
                  <a:srgbClr val="FFFF00"/>
                </a:solidFill>
                <a:latin typeface="Comic Sans MS" pitchFamily="66" charset="0"/>
                <a:ea typeface="ＭＳ Ｐゴシック" charset="-128"/>
              </a:rPr>
              <a:t>precise</a:t>
            </a:r>
            <a:r>
              <a:rPr lang="en-US" sz="2000" b="1" i="1" dirty="0">
                <a:solidFill>
                  <a:srgbClr val="B4BFF8"/>
                </a:solidFill>
                <a:latin typeface="Comic Sans MS" pitchFamily="66" charset="0"/>
                <a:ea typeface="ＭＳ Ｐゴシック" charset="-128"/>
              </a:rPr>
              <a:t> study </a:t>
            </a:r>
            <a:r>
              <a:rPr lang="en-US" sz="2000" i="1" dirty="0">
                <a:solidFill>
                  <a:srgbClr val="B4BFF8"/>
                </a:solidFill>
                <a:latin typeface="Arial" pitchFamily="34" charset="0"/>
                <a:ea typeface="ＭＳ Ｐゴシック" charset="-128"/>
              </a:rPr>
              <a:t>(</a:t>
            </a:r>
            <a:r>
              <a:rPr lang="en-US" sz="2000" i="1" dirty="0" err="1">
                <a:solidFill>
                  <a:srgbClr val="FFFF00"/>
                </a:solidFill>
                <a:latin typeface="Arial" pitchFamily="34" charset="0"/>
                <a:ea typeface="ＭＳ Ｐゴシック" charset="-128"/>
              </a:rPr>
              <a:t>ECal</a:t>
            </a:r>
            <a:r>
              <a:rPr lang="en-US" sz="2000" i="1" dirty="0">
                <a:solidFill>
                  <a:srgbClr val="FFFF00"/>
                </a:solidFill>
                <a:latin typeface="Arial" pitchFamily="34" charset="0"/>
                <a:ea typeface="ＭＳ Ｐゴシック" charset="-128"/>
              </a:rPr>
              <a:t> expansion</a:t>
            </a:r>
            <a:r>
              <a:rPr lang="en-US" sz="2000" i="1" dirty="0">
                <a:solidFill>
                  <a:srgbClr val="B4BFF8"/>
                </a:solidFill>
                <a:latin typeface="Arial" pitchFamily="34" charset="0"/>
                <a:ea typeface="ＭＳ Ｐゴシック" charset="-128"/>
              </a:rPr>
              <a:t>)  </a:t>
            </a:r>
          </a:p>
          <a:p>
            <a:pPr eaLnBrk="1" hangingPunct="1">
              <a:buClr>
                <a:srgbClr val="C00000"/>
              </a:buClr>
              <a:buSzPct val="80000"/>
              <a:buFont typeface="Wingdings" pitchFamily="2" charset="2"/>
              <a:buChar char="q"/>
            </a:pPr>
            <a:r>
              <a:rPr lang="en-US" sz="2000" b="1" i="1" dirty="0">
                <a:solidFill>
                  <a:srgbClr val="B4BFF8"/>
                </a:solidFill>
                <a:latin typeface="Comic Sans MS" pitchFamily="66" charset="0"/>
                <a:ea typeface="ＭＳ Ｐゴシック" charset="-128"/>
              </a:rPr>
              <a:t> Charm</a:t>
            </a:r>
          </a:p>
          <a:p>
            <a:pPr eaLnBrk="1" hangingPunct="1">
              <a:buClr>
                <a:srgbClr val="C00000"/>
              </a:buClr>
              <a:buSzPct val="80000"/>
              <a:buFont typeface="Wingdings" pitchFamily="2" charset="2"/>
              <a:buChar char="q"/>
            </a:pPr>
            <a:r>
              <a:rPr lang="en-US" sz="2000" b="1" i="1" dirty="0">
                <a:solidFill>
                  <a:srgbClr val="B4BFF8"/>
                </a:solidFill>
                <a:latin typeface="Comic Sans MS" pitchFamily="66" charset="0"/>
                <a:ea typeface="ＭＳ Ｐゴシック" charset="-128"/>
              </a:rPr>
              <a:t> Exotics (soft photons, </a:t>
            </a:r>
            <a:r>
              <a:rPr lang="en-US" sz="2000" b="1" i="1" dirty="0" err="1">
                <a:solidFill>
                  <a:srgbClr val="B4BFF8"/>
                </a:solidFill>
                <a:latin typeface="Comic Sans MS" pitchFamily="66" charset="0"/>
                <a:ea typeface="ＭＳ Ｐゴシック" charset="-128"/>
              </a:rPr>
              <a:t>hypernuclei</a:t>
            </a:r>
            <a:r>
              <a:rPr lang="en-US" sz="2000" b="1" i="1" dirty="0">
                <a:solidFill>
                  <a:srgbClr val="B4BFF8"/>
                </a:solidFill>
                <a:latin typeface="Comic Sans MS" pitchFamily="66" charset="0"/>
                <a:ea typeface="ＭＳ Ｐゴシック" charset="-128"/>
              </a:rPr>
              <a:t>)</a:t>
            </a:r>
          </a:p>
        </p:txBody>
      </p:sp>
      <p:sp>
        <p:nvSpPr>
          <p:cNvPr id="65539" name="TextBox 7"/>
          <p:cNvSpPr txBox="1">
            <a:spLocks noChangeArrowheads="1"/>
          </p:cNvSpPr>
          <p:nvPr/>
        </p:nvSpPr>
        <p:spPr bwMode="auto">
          <a:xfrm>
            <a:off x="2459038" y="76200"/>
            <a:ext cx="33321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2800" b="1"/>
              <a:t>MPD Observables</a:t>
            </a:r>
            <a:endParaRPr lang="ru-RU" sz="2800" b="1"/>
          </a:p>
        </p:txBody>
      </p:sp>
      <p:sp>
        <p:nvSpPr>
          <p:cNvPr id="65540" name="TextBox 9"/>
          <p:cNvSpPr txBox="1">
            <a:spLocks noChangeArrowheads="1"/>
          </p:cNvSpPr>
          <p:nvPr/>
        </p:nvSpPr>
        <p:spPr bwMode="auto">
          <a:xfrm>
            <a:off x="152400" y="4922838"/>
            <a:ext cx="8382000" cy="1477962"/>
          </a:xfrm>
          <a:prstGeom prst="rect">
            <a:avLst/>
          </a:prstGeom>
          <a:solidFill>
            <a:srgbClr val="271DE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1800" i="1">
                <a:solidFill>
                  <a:srgbClr val="FFFFFF"/>
                </a:solidFill>
                <a:latin typeface="Arial" pitchFamily="34" charset="0"/>
              </a:rPr>
              <a:t>Measurements regarded as complementary to RHIC/BES and CERN/NA61,</a:t>
            </a:r>
          </a:p>
          <a:p>
            <a:pPr eaLnBrk="1" hangingPunct="1"/>
            <a:r>
              <a:rPr lang="en-US" sz="1800" i="1">
                <a:solidFill>
                  <a:srgbClr val="FFFFFF"/>
                </a:solidFill>
                <a:latin typeface="Arial" pitchFamily="34" charset="0"/>
              </a:rPr>
              <a:t>However, higher statistics &amp; (close to) the total yields  for rare probes at MPD</a:t>
            </a:r>
          </a:p>
          <a:p>
            <a:pPr eaLnBrk="1" hangingPunct="1"/>
            <a:r>
              <a:rPr lang="en-US" sz="1800" i="1">
                <a:solidFill>
                  <a:srgbClr val="FFFFFF"/>
                </a:solidFill>
                <a:latin typeface="Arial" pitchFamily="34" charset="0"/>
              </a:rPr>
              <a:t>No boost invariance at NICA </a:t>
            </a:r>
          </a:p>
          <a:p>
            <a:pPr algn="r" eaLnBrk="1" hangingPunct="1"/>
            <a:r>
              <a:rPr lang="en-US" sz="1800" i="1">
                <a:solidFill>
                  <a:srgbClr val="FFFFFF"/>
                </a:solidFill>
                <a:latin typeface="Arial" pitchFamily="34" charset="0"/>
              </a:rPr>
              <a:t>– more accurate source parameters fit without rapidity cut</a:t>
            </a:r>
          </a:p>
          <a:p>
            <a:pPr eaLnBrk="1" hangingPunct="1"/>
            <a:r>
              <a:rPr lang="en-US" sz="1800" i="1">
                <a:solidFill>
                  <a:srgbClr val="FFFFFF"/>
                </a:solidFill>
                <a:latin typeface="Arial" pitchFamily="34" charset="0"/>
              </a:rPr>
              <a:t>Rapidity dependence of the fireball thermal parameters will be possible at NICA</a:t>
            </a:r>
            <a:endParaRPr lang="ru-RU" sz="1800" i="1">
              <a:solidFill>
                <a:srgbClr val="FFFFFF"/>
              </a:solidFill>
              <a:latin typeface="Arial" pitchFamily="34" charset="0"/>
            </a:endParaRPr>
          </a:p>
        </p:txBody>
      </p:sp>
      <p:sp>
        <p:nvSpPr>
          <p:cNvPr id="65541" name="Date Placeholder 7"/>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1400" smtClean="0">
                <a:latin typeface="Times" charset="0"/>
              </a:rPr>
              <a:t>16/II/2012</a:t>
            </a:r>
            <a:endParaRPr lang="ru-RU" sz="1400">
              <a:latin typeface="Times" charset="0"/>
            </a:endParaRPr>
          </a:p>
        </p:txBody>
      </p:sp>
      <p:sp>
        <p:nvSpPr>
          <p:cNvPr id="65542"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fld id="{0CF9565E-842A-416C-B59A-CD377A9B10D0}" type="slidenum">
              <a:rPr lang="ru-RU" sz="1400">
                <a:latin typeface="Times" charset="0"/>
              </a:rPr>
              <a:pPr eaLnBrk="1" hangingPunct="1"/>
              <a:t>12</a:t>
            </a:fld>
            <a:endParaRPr lang="ru-RU" sz="1400">
              <a:latin typeface="Times" charset="0"/>
            </a:endParaRPr>
          </a:p>
        </p:txBody>
      </p:sp>
      <p:sp>
        <p:nvSpPr>
          <p:cNvPr id="65543" name="Footer Placeholder 9"/>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1400" smtClean="0">
                <a:latin typeface="Times" charset="0"/>
              </a:rPr>
              <a:t>Egle Tomasi-Gustafsson</a:t>
            </a:r>
            <a:endParaRPr lang="ru-RU" sz="1400">
              <a:latin typeface="Times" charset="0"/>
            </a:endParaRPr>
          </a:p>
        </p:txBody>
      </p:sp>
      <p:sp>
        <p:nvSpPr>
          <p:cNvPr id="8" name="Rectangle 7"/>
          <p:cNvSpPr/>
          <p:nvPr/>
        </p:nvSpPr>
        <p:spPr>
          <a:xfrm>
            <a:off x="6368244" y="45749"/>
            <a:ext cx="2808312" cy="523220"/>
          </a:xfrm>
          <a:prstGeom prst="rect">
            <a:avLst/>
          </a:prstGeom>
        </p:spPr>
        <p:txBody>
          <a:bodyPr wrap="square">
            <a:spAutoFit/>
          </a:bodyPr>
          <a:lstStyle/>
          <a:p>
            <a:r>
              <a:rPr lang="en-US" sz="2800" i="1" dirty="0"/>
              <a:t>V. </a:t>
            </a:r>
            <a:r>
              <a:rPr lang="en-US" sz="2800" i="1" dirty="0" err="1"/>
              <a:t>Kekelidze</a:t>
            </a:r>
            <a:endParaRPr lang="en-US" sz="2800" i="1" dirty="0"/>
          </a:p>
        </p:txBody>
      </p:sp>
    </p:spTree>
    <p:extLst>
      <p:ext uri="{BB962C8B-B14F-4D97-AF65-F5344CB8AC3E}">
        <p14:creationId xmlns:p14="http://schemas.microsoft.com/office/powerpoint/2010/main" val="267312774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2466" name="Text Box 4"/>
          <p:cNvSpPr txBox="1">
            <a:spLocks noChangeArrowheads="1"/>
          </p:cNvSpPr>
          <p:nvPr/>
        </p:nvSpPr>
        <p:spPr bwMode="auto">
          <a:xfrm>
            <a:off x="207963" y="990600"/>
            <a:ext cx="8555037" cy="463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spcAft>
                <a:spcPts val="600"/>
              </a:spcAft>
              <a:buClr>
                <a:srgbClr val="333399"/>
              </a:buClr>
              <a:buSzPct val="80000"/>
            </a:pPr>
            <a:r>
              <a:rPr lang="en-US" sz="2000" b="1" i="1" dirty="0">
                <a:latin typeface="Comic Sans MS" pitchFamily="66" charset="0"/>
                <a:ea typeface="ＭＳ Ｐゴシック" charset="-128"/>
              </a:rPr>
              <a:t> </a:t>
            </a:r>
            <a:r>
              <a:rPr lang="en-US" sz="2000" i="1" dirty="0">
                <a:solidFill>
                  <a:srgbClr val="FFFF00"/>
                </a:solidFill>
                <a:latin typeface="Arial" pitchFamily="34" charset="0"/>
                <a:ea typeface="ＭＳ Ｐゴシック" charset="-128"/>
              </a:rPr>
              <a:t>is driven </a:t>
            </a:r>
          </a:p>
          <a:p>
            <a:pPr eaLnBrk="1" hangingPunct="1">
              <a:buClr>
                <a:srgbClr val="333399"/>
              </a:buClr>
              <a:buSzPct val="80000"/>
            </a:pPr>
            <a:r>
              <a:rPr lang="en-US" sz="2000" i="1" dirty="0">
                <a:solidFill>
                  <a:srgbClr val="FFFFFF"/>
                </a:solidFill>
                <a:latin typeface="Arial" pitchFamily="34" charset="0"/>
                <a:ea typeface="ＭＳ Ｐゴシック" charset="-128"/>
              </a:rPr>
              <a:t>	- on one hand,  by the goal</a:t>
            </a:r>
            <a:r>
              <a:rPr lang="en-US" sz="2000" i="1" dirty="0">
                <a:solidFill>
                  <a:srgbClr val="271DEF"/>
                </a:solidFill>
                <a:latin typeface="Arial" pitchFamily="34" charset="0"/>
                <a:ea typeface="ＭＳ Ｐゴシック" charset="-128"/>
              </a:rPr>
              <a:t> </a:t>
            </a:r>
          </a:p>
          <a:p>
            <a:pPr algn="r" eaLnBrk="1" hangingPunct="1">
              <a:buClr>
                <a:srgbClr val="333399"/>
              </a:buClr>
              <a:buSzPct val="80000"/>
            </a:pPr>
            <a:r>
              <a:rPr lang="en-US" sz="2000" b="1" dirty="0">
                <a:solidFill>
                  <a:srgbClr val="FFFFFF"/>
                </a:solidFill>
                <a:latin typeface="Comic Sans MS" pitchFamily="66" charset="0"/>
                <a:ea typeface="ＭＳ Ｐゴシック" charset="-128"/>
              </a:rPr>
              <a:t>to start </a:t>
            </a:r>
            <a:r>
              <a:rPr lang="en-US" sz="2000" b="1" dirty="0">
                <a:solidFill>
                  <a:srgbClr val="FFFF00"/>
                </a:solidFill>
                <a:latin typeface="Comic Sans MS" pitchFamily="66" charset="0"/>
                <a:ea typeface="ＭＳ Ｐゴシック" charset="-128"/>
              </a:rPr>
              <a:t>energy scan as soon as the first beams are available</a:t>
            </a:r>
          </a:p>
          <a:p>
            <a:pPr algn="r" eaLnBrk="1" hangingPunct="1">
              <a:spcAft>
                <a:spcPts val="1200"/>
              </a:spcAft>
              <a:buClr>
                <a:srgbClr val="333399"/>
              </a:buClr>
              <a:buSzPct val="80000"/>
            </a:pPr>
            <a:r>
              <a:rPr lang="en-US" sz="2000" i="1" dirty="0">
                <a:solidFill>
                  <a:srgbClr val="FFFFFF"/>
                </a:solidFill>
                <a:ea typeface="ＭＳ Ｐゴシック" charset="-128"/>
              </a:rPr>
              <a:t>(simultaneously with detector &amp; machine final  commissioning)</a:t>
            </a:r>
            <a:endParaRPr lang="en-US" sz="2000" b="1" i="1" dirty="0">
              <a:solidFill>
                <a:srgbClr val="FFFFFF"/>
              </a:solidFill>
              <a:latin typeface="Comic Sans MS" pitchFamily="66" charset="0"/>
              <a:ea typeface="ＭＳ Ｐゴシック" charset="-128"/>
            </a:endParaRPr>
          </a:p>
          <a:p>
            <a:pPr eaLnBrk="1" hangingPunct="1">
              <a:buClr>
                <a:srgbClr val="333399"/>
              </a:buClr>
              <a:buSzPct val="80000"/>
            </a:pPr>
            <a:r>
              <a:rPr lang="en-US" sz="2000" b="1" i="1" dirty="0">
                <a:solidFill>
                  <a:srgbClr val="FFFFFF"/>
                </a:solidFill>
                <a:latin typeface="Comic Sans MS" pitchFamily="66" charset="0"/>
                <a:ea typeface="ＭＳ Ｐゴシック" charset="-128"/>
              </a:rPr>
              <a:t>	</a:t>
            </a:r>
            <a:r>
              <a:rPr lang="en-US" sz="2000" i="1" dirty="0">
                <a:solidFill>
                  <a:srgbClr val="FFFFFF"/>
                </a:solidFill>
                <a:latin typeface="Arial" pitchFamily="34" charset="0"/>
                <a:ea typeface="ＭＳ Ｐゴシック" charset="-128"/>
              </a:rPr>
              <a:t>- on the other hand,</a:t>
            </a:r>
          </a:p>
          <a:p>
            <a:pPr eaLnBrk="1" hangingPunct="1">
              <a:buClr>
                <a:srgbClr val="333399"/>
              </a:buClr>
              <a:buSzPct val="80000"/>
            </a:pPr>
            <a:r>
              <a:rPr lang="en-US" sz="2000" b="1" i="1" dirty="0">
                <a:solidFill>
                  <a:srgbClr val="FFFFFF"/>
                </a:solidFill>
                <a:latin typeface="Comic Sans MS" pitchFamily="66" charset="0"/>
                <a:ea typeface="ＭＳ Ｐゴシック" charset="-128"/>
              </a:rPr>
              <a:t>		</a:t>
            </a:r>
            <a:r>
              <a:rPr lang="en-US" sz="2000" dirty="0">
                <a:solidFill>
                  <a:srgbClr val="FFFFFF"/>
                </a:solidFill>
                <a:latin typeface="Comic Sans MS" pitchFamily="66" charset="0"/>
                <a:ea typeface="ＭＳ Ｐゴシック" charset="-128"/>
              </a:rPr>
              <a:t>by the present constrains in </a:t>
            </a:r>
            <a:r>
              <a:rPr lang="en-US" sz="2000" dirty="0">
                <a:solidFill>
                  <a:srgbClr val="FFFF00"/>
                </a:solidFill>
                <a:latin typeface="Comic Sans MS" pitchFamily="66" charset="0"/>
                <a:ea typeface="ＭＳ Ｐゴシック" charset="-128"/>
              </a:rPr>
              <a:t>resources &amp; manpower</a:t>
            </a:r>
          </a:p>
          <a:p>
            <a:pPr eaLnBrk="1" hangingPunct="1">
              <a:buClr>
                <a:srgbClr val="333399"/>
              </a:buClr>
              <a:buSzPct val="80000"/>
            </a:pPr>
            <a:endParaRPr lang="en-US" sz="2000" i="1" dirty="0">
              <a:solidFill>
                <a:srgbClr val="FFFFFF"/>
              </a:solidFill>
              <a:latin typeface="Arial" pitchFamily="34" charset="0"/>
              <a:ea typeface="ＭＳ Ｐゴシック" charset="-128"/>
            </a:endParaRPr>
          </a:p>
          <a:p>
            <a:pPr eaLnBrk="1" hangingPunct="1">
              <a:buClr>
                <a:srgbClr val="333399"/>
              </a:buClr>
              <a:buSzPct val="80000"/>
            </a:pPr>
            <a:r>
              <a:rPr lang="en-US" sz="2000" i="1" dirty="0">
                <a:solidFill>
                  <a:srgbClr val="FFFF00"/>
                </a:solidFill>
                <a:latin typeface="Arial" pitchFamily="34" charset="0"/>
                <a:ea typeface="ＭＳ Ｐゴシック" charset="-128"/>
              </a:rPr>
              <a:t>the conditions to be fulfilled: </a:t>
            </a:r>
          </a:p>
          <a:p>
            <a:pPr eaLnBrk="1" hangingPunct="1">
              <a:buClr>
                <a:srgbClr val="FFFF00"/>
              </a:buClr>
              <a:buSzPct val="80000"/>
            </a:pPr>
            <a:endParaRPr lang="en-US" sz="2000" b="1" i="1" dirty="0">
              <a:solidFill>
                <a:schemeClr val="bg2"/>
              </a:solidFill>
              <a:latin typeface="Comic Sans MS" pitchFamily="66" charset="0"/>
              <a:ea typeface="ＭＳ Ｐゴシック" charset="-128"/>
            </a:endParaRPr>
          </a:p>
          <a:p>
            <a:pPr eaLnBrk="1" hangingPunct="1">
              <a:buClr>
                <a:srgbClr val="FFFF00"/>
              </a:buClr>
              <a:buSzPct val="80000"/>
              <a:buFont typeface="Wingdings" pitchFamily="2" charset="2"/>
              <a:buChar char="q"/>
            </a:pPr>
            <a:r>
              <a:rPr lang="en-US" sz="2000" b="1" i="1" dirty="0">
                <a:solidFill>
                  <a:schemeClr val="bg2"/>
                </a:solidFill>
                <a:latin typeface="Comic Sans MS" pitchFamily="66" charset="0"/>
                <a:ea typeface="ＭＳ Ｐゴシック" charset="-128"/>
              </a:rPr>
              <a:t> </a:t>
            </a:r>
            <a:r>
              <a:rPr lang="en-US" sz="2000" b="1" i="1" dirty="0">
                <a:solidFill>
                  <a:srgbClr val="FFFFFF"/>
                </a:solidFill>
                <a:latin typeface="Comic Sans MS" pitchFamily="66" charset="0"/>
                <a:ea typeface="ＭＳ Ｐゴシック" charset="-128"/>
              </a:rPr>
              <a:t>keeping flexibility for upgrading towards interesting physics</a:t>
            </a:r>
          </a:p>
          <a:p>
            <a:pPr eaLnBrk="1" hangingPunct="1">
              <a:buClr>
                <a:srgbClr val="FFFF00"/>
              </a:buClr>
              <a:buSzPct val="80000"/>
              <a:buFont typeface="Wingdings" pitchFamily="2" charset="2"/>
              <a:buChar char="q"/>
            </a:pPr>
            <a:endParaRPr lang="en-US" sz="2000" b="1" i="1" dirty="0">
              <a:solidFill>
                <a:srgbClr val="FFFFFF"/>
              </a:solidFill>
              <a:latin typeface="Comic Sans MS" pitchFamily="66" charset="0"/>
              <a:ea typeface="ＭＳ Ｐゴシック" charset="-128"/>
            </a:endParaRPr>
          </a:p>
          <a:p>
            <a:pPr eaLnBrk="1" hangingPunct="1">
              <a:buClr>
                <a:srgbClr val="FFFF00"/>
              </a:buClr>
              <a:buSzPct val="80000"/>
              <a:buFont typeface="Wingdings" pitchFamily="2" charset="2"/>
              <a:buChar char="q"/>
            </a:pPr>
            <a:r>
              <a:rPr lang="en-US" sz="2000" b="1" i="1" dirty="0">
                <a:solidFill>
                  <a:srgbClr val="FFFFFF"/>
                </a:solidFill>
                <a:latin typeface="Comic Sans MS" pitchFamily="66" charset="0"/>
                <a:ea typeface="ＭＳ Ｐゴシック" charset="-128"/>
              </a:rPr>
              <a:t> foreseeing possibility of new technology implementations</a:t>
            </a:r>
          </a:p>
          <a:p>
            <a:pPr eaLnBrk="1" hangingPunct="1">
              <a:buClr>
                <a:srgbClr val="FFFF00"/>
              </a:buClr>
              <a:buSzPct val="80000"/>
              <a:buFont typeface="Wingdings" pitchFamily="2" charset="2"/>
              <a:buChar char="q"/>
            </a:pPr>
            <a:endParaRPr lang="en-US" sz="2000" b="1" i="1" dirty="0">
              <a:solidFill>
                <a:srgbClr val="FFFFFF"/>
              </a:solidFill>
              <a:latin typeface="Comic Sans MS" pitchFamily="66" charset="0"/>
              <a:ea typeface="ＭＳ Ｐゴシック" charset="-128"/>
            </a:endParaRPr>
          </a:p>
          <a:p>
            <a:pPr eaLnBrk="1" hangingPunct="1">
              <a:buClr>
                <a:srgbClr val="FFFF00"/>
              </a:buClr>
              <a:buSzPct val="80000"/>
              <a:buFont typeface="Wingdings" pitchFamily="2" charset="2"/>
              <a:buChar char="q"/>
            </a:pPr>
            <a:r>
              <a:rPr lang="en-US" sz="2000" b="1" i="1" dirty="0">
                <a:solidFill>
                  <a:srgbClr val="FFFFFF"/>
                </a:solidFill>
                <a:latin typeface="Comic Sans MS" pitchFamily="66" charset="0"/>
                <a:ea typeface="ＭＳ Ｐゴシック" charset="-128"/>
              </a:rPr>
              <a:t> foreseeing fields of activities for new potential collaborators</a:t>
            </a:r>
          </a:p>
          <a:p>
            <a:pPr eaLnBrk="1" hangingPunct="1">
              <a:buClr>
                <a:srgbClr val="333399"/>
              </a:buClr>
              <a:buSzPct val="80000"/>
            </a:pPr>
            <a:endParaRPr lang="en-US" sz="2000" b="1" i="1" dirty="0">
              <a:solidFill>
                <a:schemeClr val="bg2"/>
              </a:solidFill>
              <a:latin typeface="Comic Sans MS" pitchFamily="66" charset="0"/>
              <a:ea typeface="ＭＳ Ｐゴシック" charset="-128"/>
            </a:endParaRPr>
          </a:p>
        </p:txBody>
      </p:sp>
      <p:sp>
        <p:nvSpPr>
          <p:cNvPr id="36868" name="TextBox 7"/>
          <p:cNvSpPr txBox="1">
            <a:spLocks noChangeArrowheads="1"/>
          </p:cNvSpPr>
          <p:nvPr/>
        </p:nvSpPr>
        <p:spPr bwMode="auto">
          <a:xfrm>
            <a:off x="3165475" y="238125"/>
            <a:ext cx="2320925" cy="523875"/>
          </a:xfrm>
          <a:prstGeom prst="rect">
            <a:avLst/>
          </a:prstGeom>
          <a:noFill/>
          <a:ln w="9525">
            <a:noFill/>
            <a:miter lim="800000"/>
            <a:headEnd/>
            <a:tailEnd/>
          </a:ln>
        </p:spPr>
        <p:txBody>
          <a:bodyPr wrap="none" lIns="91420" tIns="45711" rIns="91420" bIns="45711">
            <a:spAutoFit/>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2800" b="1">
                <a:solidFill>
                  <a:srgbClr val="FFFF00"/>
                </a:solidFill>
                <a:latin typeface="Comic Sans MS" pitchFamily="66" charset="0"/>
              </a:rPr>
              <a:t>MPD staging</a:t>
            </a:r>
            <a:endParaRPr lang="ru-RU" sz="2800" b="1">
              <a:solidFill>
                <a:srgbClr val="FFFF00"/>
              </a:solidFill>
              <a:latin typeface="Comic Sans MS" pitchFamily="66" charset="0"/>
            </a:endParaRPr>
          </a:p>
        </p:txBody>
      </p:sp>
      <p:sp>
        <p:nvSpPr>
          <p:cNvPr id="62468" name="Date Placeholder 5"/>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1400" smtClean="0">
                <a:latin typeface="Times" charset="0"/>
              </a:rPr>
              <a:t>16/II/2012</a:t>
            </a:r>
            <a:endParaRPr lang="ru-RU" sz="1400">
              <a:latin typeface="Times" charset="0"/>
            </a:endParaRPr>
          </a:p>
        </p:txBody>
      </p:sp>
      <p:sp>
        <p:nvSpPr>
          <p:cNvPr id="62469"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fld id="{218C8767-F682-49AE-AF41-110EF3F4AEF6}" type="slidenum">
              <a:rPr lang="ru-RU" sz="1400">
                <a:latin typeface="Times" charset="0"/>
              </a:rPr>
              <a:pPr eaLnBrk="1" hangingPunct="1"/>
              <a:t>13</a:t>
            </a:fld>
            <a:endParaRPr lang="ru-RU" sz="1400">
              <a:latin typeface="Times" charset="0"/>
            </a:endParaRPr>
          </a:p>
        </p:txBody>
      </p:sp>
      <p:sp>
        <p:nvSpPr>
          <p:cNvPr id="62470" name="Footer Placeholder 8"/>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1400" smtClean="0">
                <a:latin typeface="Times" charset="0"/>
              </a:rPr>
              <a:t>Egle Tomasi-Gustafsson</a:t>
            </a:r>
            <a:endParaRPr lang="ru-RU" sz="1400">
              <a:latin typeface="Times" charset="0"/>
            </a:endParaRPr>
          </a:p>
        </p:txBody>
      </p:sp>
      <p:sp>
        <p:nvSpPr>
          <p:cNvPr id="7" name="Rectangle 6"/>
          <p:cNvSpPr/>
          <p:nvPr/>
        </p:nvSpPr>
        <p:spPr>
          <a:xfrm>
            <a:off x="6335688" y="0"/>
            <a:ext cx="2808312" cy="584775"/>
          </a:xfrm>
          <a:prstGeom prst="rect">
            <a:avLst/>
          </a:prstGeom>
        </p:spPr>
        <p:txBody>
          <a:bodyPr wrap="square">
            <a:spAutoFit/>
          </a:bodyPr>
          <a:lstStyle/>
          <a:p>
            <a:r>
              <a:rPr lang="en-US" sz="3200" i="1" dirty="0"/>
              <a:t>V</a:t>
            </a:r>
            <a:r>
              <a:rPr lang="en-US" sz="2800" i="1" dirty="0"/>
              <a:t>. </a:t>
            </a:r>
            <a:r>
              <a:rPr lang="en-US" sz="2800" i="1" dirty="0" err="1"/>
              <a:t>Kekelidze</a:t>
            </a:r>
            <a:endParaRPr lang="en-US" sz="2800" i="1" dirty="0"/>
          </a:p>
        </p:txBody>
      </p:sp>
    </p:spTree>
    <p:extLst>
      <p:ext uri="{BB962C8B-B14F-4D97-AF65-F5344CB8AC3E}">
        <p14:creationId xmlns:p14="http://schemas.microsoft.com/office/powerpoint/2010/main" val="65186626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Date Placeholder 8"/>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1600" smtClean="0">
                <a:latin typeface="Times" charset="0"/>
              </a:rPr>
              <a:t>16/II/2012</a:t>
            </a:r>
            <a:endParaRPr lang="en-US" sz="1600">
              <a:latin typeface="Times" charset="0"/>
            </a:endParaRPr>
          </a:p>
        </p:txBody>
      </p:sp>
      <p:sp>
        <p:nvSpPr>
          <p:cNvPr id="64515" name="Номер слайда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sz="1200">
                <a:solidFill>
                  <a:schemeClr val="tx1"/>
                </a:solidFill>
                <a:latin typeface="Tahoma" pitchFamily="34" charset="0"/>
                <a:cs typeface="Arial" pitchFamily="34" charset="0"/>
              </a:defRPr>
            </a:lvl1pPr>
            <a:lvl2pPr marL="37931725" indent="-37474525" defTabSz="912813"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fld id="{CA0519E8-A5A5-4AE2-B3A6-150F36DA8361}" type="slidenum">
              <a:rPr lang="ru-RU" sz="1600">
                <a:latin typeface="Georgia" pitchFamily="18" charset="0"/>
              </a:rPr>
              <a:pPr eaLnBrk="1" hangingPunct="1"/>
              <a:t>14</a:t>
            </a:fld>
            <a:endParaRPr lang="ru-RU" sz="1600">
              <a:latin typeface="Georgia" pitchFamily="18" charset="0"/>
            </a:endParaRPr>
          </a:p>
        </p:txBody>
      </p:sp>
      <p:sp>
        <p:nvSpPr>
          <p:cNvPr id="64516" name="Заголовок 1"/>
          <p:cNvSpPr>
            <a:spLocks noGrp="1"/>
          </p:cNvSpPr>
          <p:nvPr>
            <p:ph type="title" idx="4294967295"/>
          </p:nvPr>
        </p:nvSpPr>
        <p:spPr bwMode="auto">
          <a:xfrm>
            <a:off x="304800" y="76200"/>
            <a:ext cx="8229600" cy="685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2813" eaLnBrk="1" hangingPunct="1"/>
            <a:r>
              <a:rPr lang="en-US" sz="2400" smtClean="0">
                <a:solidFill>
                  <a:srgbClr val="FFFFFF"/>
                </a:solidFill>
                <a:ea typeface="ＭＳ Ｐゴシック" charset="-128"/>
              </a:rPr>
              <a:t>Assembly and maintenance </a:t>
            </a:r>
            <a:r>
              <a:rPr lang="ru-RU" sz="2400" smtClean="0">
                <a:solidFill>
                  <a:srgbClr val="FFFFFF"/>
                </a:solidFill>
                <a:ea typeface="ＭＳ Ｐゴシック" charset="-128"/>
              </a:rPr>
              <a:t>  </a:t>
            </a:r>
          </a:p>
        </p:txBody>
      </p:sp>
      <p:pic>
        <p:nvPicPr>
          <p:cNvPr id="10" name="Рисунок 9" descr="infrast.jpg"/>
          <p:cNvPicPr>
            <a:picLocks noChangeAspect="1"/>
          </p:cNvPicPr>
          <p:nvPr/>
        </p:nvPicPr>
        <p:blipFill>
          <a:blip r:embed="rId2"/>
          <a:stretch>
            <a:fillRect/>
          </a:stretch>
        </p:blipFill>
        <p:spPr>
          <a:xfrm>
            <a:off x="228600" y="1049338"/>
            <a:ext cx="8524875" cy="5256212"/>
          </a:xfrm>
          <a:prstGeom prst="rect">
            <a:avLst/>
          </a:prstGeom>
          <a:ln>
            <a:solidFill>
              <a:schemeClr val="tx2">
                <a:lumMod val="60000"/>
                <a:lumOff val="40000"/>
              </a:schemeClr>
            </a:solidFill>
          </a:ln>
        </p:spPr>
      </p:pic>
      <p:sp>
        <p:nvSpPr>
          <p:cNvPr id="12" name="Заголовок 1"/>
          <p:cNvSpPr txBox="1">
            <a:spLocks/>
          </p:cNvSpPr>
          <p:nvPr/>
        </p:nvSpPr>
        <p:spPr bwMode="auto">
          <a:xfrm>
            <a:off x="142875" y="533400"/>
            <a:ext cx="107156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1600" b="1">
                <a:solidFill>
                  <a:srgbClr val="0A0E5B"/>
                </a:solidFill>
              </a:rPr>
              <a:t>Solenoid + ECal</a:t>
            </a:r>
            <a:endParaRPr lang="ru-RU" sz="1600" b="1"/>
          </a:p>
        </p:txBody>
      </p:sp>
      <p:grpSp>
        <p:nvGrpSpPr>
          <p:cNvPr id="2" name="Группа 18"/>
          <p:cNvGrpSpPr>
            <a:grpSpLocks/>
          </p:cNvGrpSpPr>
          <p:nvPr/>
        </p:nvGrpSpPr>
        <p:grpSpPr bwMode="auto">
          <a:xfrm>
            <a:off x="5643563" y="571500"/>
            <a:ext cx="3286125" cy="2055813"/>
            <a:chOff x="4714875" y="1071545"/>
            <a:chExt cx="4285297" cy="2628000"/>
          </a:xfrm>
        </p:grpSpPr>
        <p:pic>
          <p:nvPicPr>
            <p:cNvPr id="13" name="Picture 6"/>
            <p:cNvPicPr>
              <a:picLocks noChangeAspect="1" noChangeArrowheads="1"/>
            </p:cNvPicPr>
            <p:nvPr/>
          </p:nvPicPr>
          <p:blipFill>
            <a:blip r:embed="rId3"/>
            <a:srcRect/>
            <a:stretch>
              <a:fillRect/>
            </a:stretch>
          </p:blipFill>
          <p:spPr bwMode="auto">
            <a:xfrm>
              <a:off x="4714875" y="1071545"/>
              <a:ext cx="4285297" cy="2628000"/>
            </a:xfrm>
            <a:prstGeom prst="rect">
              <a:avLst/>
            </a:prstGeom>
            <a:noFill/>
            <a:ln w="28575">
              <a:solidFill>
                <a:schemeClr val="accent2">
                  <a:lumMod val="75000"/>
                </a:schemeClr>
              </a:solidFill>
              <a:miter lim="800000"/>
              <a:headEnd/>
              <a:tailEnd/>
            </a:ln>
          </p:spPr>
        </p:pic>
        <p:sp>
          <p:nvSpPr>
            <p:cNvPr id="64533" name="Заголовок 1"/>
            <p:cNvSpPr txBox="1">
              <a:spLocks/>
            </p:cNvSpPr>
            <p:nvPr/>
          </p:nvSpPr>
          <p:spPr bwMode="auto">
            <a:xfrm>
              <a:off x="7882267" y="1461179"/>
              <a:ext cx="1024746" cy="73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b="1">
                  <a:solidFill>
                    <a:srgbClr val="0A0E5B"/>
                  </a:solidFill>
                </a:rPr>
                <a:t> </a:t>
              </a:r>
              <a:r>
                <a:rPr lang="en-US" sz="1600" b="1">
                  <a:solidFill>
                    <a:srgbClr val="0A0E5B"/>
                  </a:solidFill>
                </a:rPr>
                <a:t>ECal</a:t>
              </a:r>
              <a:endParaRPr lang="ru-RU" sz="1600" b="1"/>
            </a:p>
          </p:txBody>
        </p:sp>
      </p:grpSp>
      <p:grpSp>
        <p:nvGrpSpPr>
          <p:cNvPr id="3" name="Группа 20"/>
          <p:cNvGrpSpPr>
            <a:grpSpLocks/>
          </p:cNvGrpSpPr>
          <p:nvPr/>
        </p:nvGrpSpPr>
        <p:grpSpPr bwMode="auto">
          <a:xfrm>
            <a:off x="142875" y="3857625"/>
            <a:ext cx="2714625" cy="2270125"/>
            <a:chOff x="1071538" y="3786190"/>
            <a:chExt cx="3339192" cy="2628000"/>
          </a:xfrm>
        </p:grpSpPr>
        <p:pic>
          <p:nvPicPr>
            <p:cNvPr id="15" name="Picture 4"/>
            <p:cNvPicPr>
              <a:picLocks noChangeAspect="1" noChangeArrowheads="1"/>
            </p:cNvPicPr>
            <p:nvPr/>
          </p:nvPicPr>
          <p:blipFill>
            <a:blip r:embed="rId4"/>
            <a:srcRect/>
            <a:stretch>
              <a:fillRect/>
            </a:stretch>
          </p:blipFill>
          <p:spPr bwMode="auto">
            <a:xfrm>
              <a:off x="1071538" y="3786190"/>
              <a:ext cx="3339192" cy="2628000"/>
            </a:xfrm>
            <a:prstGeom prst="rect">
              <a:avLst/>
            </a:prstGeom>
            <a:noFill/>
            <a:ln w="28575">
              <a:solidFill>
                <a:schemeClr val="accent2">
                  <a:lumMod val="75000"/>
                </a:schemeClr>
              </a:solidFill>
              <a:miter lim="800000"/>
              <a:headEnd/>
              <a:tailEnd/>
            </a:ln>
          </p:spPr>
        </p:pic>
        <p:sp>
          <p:nvSpPr>
            <p:cNvPr id="64531" name="Заголовок 1"/>
            <p:cNvSpPr txBox="1">
              <a:spLocks/>
            </p:cNvSpPr>
            <p:nvPr/>
          </p:nvSpPr>
          <p:spPr bwMode="auto">
            <a:xfrm>
              <a:off x="1142976" y="3786190"/>
              <a:ext cx="3127157" cy="100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1600" b="1">
                  <a:solidFill>
                    <a:srgbClr val="0A0E5B"/>
                  </a:solidFill>
                </a:rPr>
                <a:t>Solenoid </a:t>
              </a:r>
              <a:endParaRPr lang="ru-RU" sz="1600" b="1">
                <a:solidFill>
                  <a:srgbClr val="0A0E5B"/>
                </a:solidFill>
              </a:endParaRPr>
            </a:p>
            <a:p>
              <a:pPr eaLnBrk="1" hangingPunct="1"/>
              <a:r>
                <a:rPr lang="en-US" sz="1600" b="1">
                  <a:solidFill>
                    <a:srgbClr val="0A0E5B"/>
                  </a:solidFill>
                </a:rPr>
                <a:t>+ ECal </a:t>
              </a:r>
              <a:endParaRPr lang="ru-RU" sz="1600" b="1">
                <a:solidFill>
                  <a:srgbClr val="0A0E5B"/>
                </a:solidFill>
              </a:endParaRPr>
            </a:p>
            <a:p>
              <a:pPr eaLnBrk="1" hangingPunct="1"/>
              <a:r>
                <a:rPr lang="en-US" sz="1600" b="1">
                  <a:solidFill>
                    <a:srgbClr val="0A0E5B"/>
                  </a:solidFill>
                </a:rPr>
                <a:t>+TOF</a:t>
              </a:r>
              <a:endParaRPr lang="ru-RU" sz="1600" b="1"/>
            </a:p>
          </p:txBody>
        </p:sp>
      </p:grpSp>
      <p:grpSp>
        <p:nvGrpSpPr>
          <p:cNvPr id="4" name="Группа 19"/>
          <p:cNvGrpSpPr>
            <a:grpSpLocks/>
          </p:cNvGrpSpPr>
          <p:nvPr/>
        </p:nvGrpSpPr>
        <p:grpSpPr bwMode="auto">
          <a:xfrm>
            <a:off x="6215063" y="3929063"/>
            <a:ext cx="2786062" cy="2198687"/>
            <a:chOff x="4732712" y="3714752"/>
            <a:chExt cx="3363568" cy="2699438"/>
          </a:xfrm>
        </p:grpSpPr>
        <p:pic>
          <p:nvPicPr>
            <p:cNvPr id="17" name="Picture 4"/>
            <p:cNvPicPr>
              <a:picLocks noChangeAspect="1" noChangeArrowheads="1"/>
            </p:cNvPicPr>
            <p:nvPr/>
          </p:nvPicPr>
          <p:blipFill>
            <a:blip r:embed="rId5"/>
            <a:srcRect/>
            <a:stretch>
              <a:fillRect/>
            </a:stretch>
          </p:blipFill>
          <p:spPr bwMode="auto">
            <a:xfrm>
              <a:off x="4732712" y="3786866"/>
              <a:ext cx="3340569" cy="2627324"/>
            </a:xfrm>
            <a:prstGeom prst="rect">
              <a:avLst/>
            </a:prstGeom>
            <a:noFill/>
            <a:ln w="28575">
              <a:solidFill>
                <a:schemeClr val="accent2">
                  <a:lumMod val="75000"/>
                </a:schemeClr>
              </a:solidFill>
              <a:miter lim="800000"/>
              <a:headEnd/>
              <a:tailEnd/>
            </a:ln>
          </p:spPr>
        </p:pic>
        <p:sp>
          <p:nvSpPr>
            <p:cNvPr id="64529" name="Заголовок 1"/>
            <p:cNvSpPr txBox="1">
              <a:spLocks/>
            </p:cNvSpPr>
            <p:nvPr/>
          </p:nvSpPr>
          <p:spPr bwMode="auto">
            <a:xfrm>
              <a:off x="6786578" y="3714752"/>
              <a:ext cx="1309702" cy="120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algn="r" eaLnBrk="1" hangingPunct="1"/>
              <a:r>
                <a:rPr lang="en-US" sz="1600" b="1">
                  <a:solidFill>
                    <a:srgbClr val="0A0E5B"/>
                  </a:solidFill>
                </a:rPr>
                <a:t>Solenoid </a:t>
              </a:r>
              <a:endParaRPr lang="ru-RU" sz="1600" b="1">
                <a:solidFill>
                  <a:srgbClr val="0A0E5B"/>
                </a:solidFill>
              </a:endParaRPr>
            </a:p>
            <a:p>
              <a:pPr algn="r" eaLnBrk="1" hangingPunct="1"/>
              <a:r>
                <a:rPr lang="en-US" sz="1600" b="1">
                  <a:solidFill>
                    <a:srgbClr val="0A0E5B"/>
                  </a:solidFill>
                </a:rPr>
                <a:t>+ ECal </a:t>
              </a:r>
              <a:endParaRPr lang="ru-RU" sz="1600" b="1">
                <a:solidFill>
                  <a:srgbClr val="0A0E5B"/>
                </a:solidFill>
              </a:endParaRPr>
            </a:p>
            <a:p>
              <a:pPr algn="r" eaLnBrk="1" hangingPunct="1"/>
              <a:r>
                <a:rPr lang="en-US" sz="1600" b="1">
                  <a:solidFill>
                    <a:srgbClr val="0A0E5B"/>
                  </a:solidFill>
                </a:rPr>
                <a:t>+TOF</a:t>
              </a:r>
              <a:endParaRPr lang="ru-RU" sz="1600" b="1">
                <a:solidFill>
                  <a:srgbClr val="0A0E5B"/>
                </a:solidFill>
              </a:endParaRPr>
            </a:p>
            <a:p>
              <a:pPr algn="r" eaLnBrk="1" hangingPunct="1"/>
              <a:r>
                <a:rPr lang="en-US" sz="1600" b="1">
                  <a:solidFill>
                    <a:srgbClr val="0A0E5B"/>
                  </a:solidFill>
                </a:rPr>
                <a:t>+TPC</a:t>
              </a:r>
              <a:endParaRPr lang="ru-RU" sz="1600" b="1"/>
            </a:p>
          </p:txBody>
        </p:sp>
      </p:grpSp>
      <p:pic>
        <p:nvPicPr>
          <p:cNvPr id="11" name="Picture 4"/>
          <p:cNvPicPr>
            <a:picLocks noGrp="1" noChangeAspect="1" noChangeArrowheads="1"/>
          </p:cNvPicPr>
          <p:nvPr>
            <p:ph idx="4294967295"/>
          </p:nvPr>
        </p:nvPicPr>
        <p:blipFill>
          <a:blip r:embed="rId6"/>
          <a:srcRect/>
          <a:stretch>
            <a:fillRect/>
          </a:stretch>
        </p:blipFill>
        <p:spPr>
          <a:xfrm>
            <a:off x="0" y="533400"/>
            <a:ext cx="3119438" cy="1912938"/>
          </a:xfrm>
          <a:ln w="28575">
            <a:solidFill>
              <a:schemeClr val="accent2">
                <a:lumMod val="75000"/>
              </a:schemeClr>
            </a:solidFill>
          </a:ln>
        </p:spPr>
      </p:pic>
      <p:sp>
        <p:nvSpPr>
          <p:cNvPr id="18" name="TextBox 17"/>
          <p:cNvSpPr txBox="1"/>
          <p:nvPr/>
        </p:nvSpPr>
        <p:spPr>
          <a:xfrm>
            <a:off x="2720975" y="647700"/>
            <a:ext cx="327025" cy="400050"/>
          </a:xfrm>
          <a:prstGeom prst="rect">
            <a:avLst/>
          </a:prstGeom>
          <a:noFill/>
        </p:spPr>
        <p:txBody>
          <a:bodyPr wrap="none">
            <a:spAutoFit/>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2000" b="1">
                <a:solidFill>
                  <a:schemeClr val="bg1"/>
                </a:solidFill>
                <a:latin typeface="Arial" pitchFamily="34" charset="0"/>
              </a:rPr>
              <a:t>1</a:t>
            </a:r>
          </a:p>
        </p:txBody>
      </p:sp>
      <p:sp>
        <p:nvSpPr>
          <p:cNvPr id="19" name="TextBox 18"/>
          <p:cNvSpPr txBox="1"/>
          <p:nvPr/>
        </p:nvSpPr>
        <p:spPr>
          <a:xfrm>
            <a:off x="5921375" y="685800"/>
            <a:ext cx="327025" cy="400050"/>
          </a:xfrm>
          <a:prstGeom prst="rect">
            <a:avLst/>
          </a:prstGeom>
          <a:noFill/>
        </p:spPr>
        <p:txBody>
          <a:bodyPr wrap="none">
            <a:spAutoFit/>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2000" b="1">
                <a:solidFill>
                  <a:schemeClr val="bg1"/>
                </a:solidFill>
                <a:latin typeface="Arial" pitchFamily="34" charset="0"/>
              </a:rPr>
              <a:t>2</a:t>
            </a:r>
          </a:p>
        </p:txBody>
      </p:sp>
      <p:sp>
        <p:nvSpPr>
          <p:cNvPr id="20" name="TextBox 19"/>
          <p:cNvSpPr txBox="1"/>
          <p:nvPr/>
        </p:nvSpPr>
        <p:spPr>
          <a:xfrm>
            <a:off x="2438400" y="3943350"/>
            <a:ext cx="327025" cy="400050"/>
          </a:xfrm>
          <a:prstGeom prst="rect">
            <a:avLst/>
          </a:prstGeom>
          <a:noFill/>
        </p:spPr>
        <p:txBody>
          <a:bodyPr wrap="none">
            <a:spAutoFit/>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2000" b="1">
                <a:solidFill>
                  <a:schemeClr val="bg1"/>
                </a:solidFill>
                <a:latin typeface="Arial" pitchFamily="34" charset="0"/>
              </a:rPr>
              <a:t>3</a:t>
            </a:r>
          </a:p>
        </p:txBody>
      </p:sp>
      <p:sp>
        <p:nvSpPr>
          <p:cNvPr id="21" name="TextBox 20"/>
          <p:cNvSpPr txBox="1"/>
          <p:nvPr/>
        </p:nvSpPr>
        <p:spPr>
          <a:xfrm>
            <a:off x="6530975" y="3943350"/>
            <a:ext cx="327025" cy="400050"/>
          </a:xfrm>
          <a:prstGeom prst="rect">
            <a:avLst/>
          </a:prstGeom>
          <a:noFill/>
        </p:spPr>
        <p:txBody>
          <a:bodyPr wrap="none">
            <a:spAutoFit/>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2000" b="1">
                <a:solidFill>
                  <a:schemeClr val="bg1"/>
                </a:solidFill>
                <a:latin typeface="Arial" pitchFamily="34" charset="0"/>
              </a:rPr>
              <a:t>4</a:t>
            </a:r>
          </a:p>
        </p:txBody>
      </p:sp>
      <p:sp>
        <p:nvSpPr>
          <p:cNvPr id="64527" name="Footer Placeholder 2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pitchFamily="34" charset="0"/>
              </a:defRPr>
            </a:lvl1pPr>
            <a:lvl2pPr marL="37931725" indent="-37474525" eaLnBrk="0" hangingPunct="0">
              <a:defRPr sz="1200">
                <a:solidFill>
                  <a:schemeClr val="tx1"/>
                </a:solidFill>
                <a:latin typeface="Tahoma" pitchFamily="34" charset="0"/>
                <a:cs typeface="Arial" pitchFamily="34" charset="0"/>
              </a:defRPr>
            </a:lvl2pPr>
            <a:lvl3pPr eaLnBrk="0" hangingPunct="0">
              <a:defRPr sz="1200">
                <a:solidFill>
                  <a:schemeClr val="tx1"/>
                </a:solidFill>
                <a:latin typeface="Tahoma" pitchFamily="34" charset="0"/>
                <a:cs typeface="Arial" pitchFamily="34" charset="0"/>
              </a:defRPr>
            </a:lvl3pPr>
            <a:lvl4pPr eaLnBrk="0" hangingPunct="0">
              <a:defRPr sz="1200">
                <a:solidFill>
                  <a:schemeClr val="tx1"/>
                </a:solidFill>
                <a:latin typeface="Tahoma" pitchFamily="34" charset="0"/>
                <a:cs typeface="Arial" pitchFamily="34" charset="0"/>
              </a:defRPr>
            </a:lvl4pPr>
            <a:lvl5pPr eaLnBrk="0" hangingPunct="0">
              <a:defRPr sz="1200">
                <a:solidFill>
                  <a:schemeClr val="tx1"/>
                </a:solidFill>
                <a:latin typeface="Tahoma" pitchFamily="34" charset="0"/>
                <a:cs typeface="Arial" pitchFamily="34" charset="0"/>
              </a:defRPr>
            </a:lvl5pPr>
            <a:lvl6pPr marL="457200" eaLnBrk="0" fontAlgn="base" hangingPunct="0">
              <a:spcBef>
                <a:spcPct val="0"/>
              </a:spcBef>
              <a:spcAft>
                <a:spcPct val="0"/>
              </a:spcAft>
              <a:defRPr sz="1200">
                <a:solidFill>
                  <a:schemeClr val="tx1"/>
                </a:solidFill>
                <a:latin typeface="Tahoma" pitchFamily="34" charset="0"/>
                <a:cs typeface="Arial" pitchFamily="34" charset="0"/>
              </a:defRPr>
            </a:lvl6pPr>
            <a:lvl7pPr marL="914400" eaLnBrk="0" fontAlgn="base" hangingPunct="0">
              <a:spcBef>
                <a:spcPct val="0"/>
              </a:spcBef>
              <a:spcAft>
                <a:spcPct val="0"/>
              </a:spcAft>
              <a:defRPr sz="1200">
                <a:solidFill>
                  <a:schemeClr val="tx1"/>
                </a:solidFill>
                <a:latin typeface="Tahoma" pitchFamily="34" charset="0"/>
                <a:cs typeface="Arial" pitchFamily="34" charset="0"/>
              </a:defRPr>
            </a:lvl7pPr>
            <a:lvl8pPr marL="1371600" eaLnBrk="0" fontAlgn="base" hangingPunct="0">
              <a:spcBef>
                <a:spcPct val="0"/>
              </a:spcBef>
              <a:spcAft>
                <a:spcPct val="0"/>
              </a:spcAft>
              <a:defRPr sz="1200">
                <a:solidFill>
                  <a:schemeClr val="tx1"/>
                </a:solidFill>
                <a:latin typeface="Tahoma" pitchFamily="34" charset="0"/>
                <a:cs typeface="Arial" pitchFamily="34" charset="0"/>
              </a:defRPr>
            </a:lvl8pPr>
            <a:lvl9pPr marL="1828800" eaLnBrk="0" fontAlgn="base" hangingPunct="0">
              <a:spcBef>
                <a:spcPct val="0"/>
              </a:spcBef>
              <a:spcAft>
                <a:spcPct val="0"/>
              </a:spcAft>
              <a:defRPr sz="1200">
                <a:solidFill>
                  <a:schemeClr val="tx1"/>
                </a:solidFill>
                <a:latin typeface="Tahoma" pitchFamily="34" charset="0"/>
                <a:cs typeface="Arial" pitchFamily="34" charset="0"/>
              </a:defRPr>
            </a:lvl9pPr>
          </a:lstStyle>
          <a:p>
            <a:pPr eaLnBrk="1" hangingPunct="1"/>
            <a:r>
              <a:rPr lang="en-US" sz="1600" smtClean="0">
                <a:latin typeface="Times" charset="0"/>
              </a:rPr>
              <a:t>Egle Tomasi-Gustafsson</a:t>
            </a:r>
            <a:endParaRPr lang="ru-RU" sz="1600">
              <a:latin typeface="Times" charset="0"/>
            </a:endParaRPr>
          </a:p>
        </p:txBody>
      </p:sp>
    </p:spTree>
    <p:extLst>
      <p:ext uri="{BB962C8B-B14F-4D97-AF65-F5344CB8AC3E}">
        <p14:creationId xmlns:p14="http://schemas.microsoft.com/office/powerpoint/2010/main" val="29019206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Effect transition="in" filter="fade">
                                      <p:cBhvr>
                                        <p:cTn id="9" dur="1000"/>
                                        <p:tgtEl>
                                          <p:spTgt spid="11"/>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fltVal val="0"/>
                                          </p:val>
                                        </p:tav>
                                        <p:tav tm="100000">
                                          <p:val>
                                            <p:strVal val="#ppt_w"/>
                                          </p:val>
                                        </p:tav>
                                      </p:tavLst>
                                    </p:anim>
                                    <p:anim calcmode="lin" valueType="num">
                                      <p:cBhvr>
                                        <p:cTn id="13" dur="1000" fill="hold"/>
                                        <p:tgtEl>
                                          <p:spTgt spid="12"/>
                                        </p:tgtEl>
                                        <p:attrNameLst>
                                          <p:attrName>ppt_h</p:attrName>
                                        </p:attrNameLst>
                                      </p:cBhvr>
                                      <p:tavLst>
                                        <p:tav tm="0">
                                          <p:val>
                                            <p:fltVal val="0"/>
                                          </p:val>
                                        </p:tav>
                                        <p:tav tm="100000">
                                          <p:val>
                                            <p:strVal val="#ppt_h"/>
                                          </p:val>
                                        </p:tav>
                                      </p:tavLst>
                                    </p:anim>
                                    <p:animEffect transition="in" filter="fade">
                                      <p:cBhvr>
                                        <p:cTn id="14" dur="1000"/>
                                        <p:tgtEl>
                                          <p:spTgt spid="12"/>
                                        </p:tgtEl>
                                      </p:cBhvr>
                                    </p:animEffect>
                                  </p:childTnLst>
                                </p:cTn>
                              </p:par>
                              <p:par>
                                <p:cTn id="15" presetID="53"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Effect transition="in" filter="fade">
                                      <p:cBhvr>
                                        <p:cTn id="19" dur="1000"/>
                                        <p:tgtEl>
                                          <p:spTgt spid="2"/>
                                        </p:tgtEl>
                                      </p:cBhvr>
                                    </p:animEffect>
                                  </p:childTnLst>
                                </p:cTn>
                              </p:par>
                              <p:par>
                                <p:cTn id="20" presetID="53"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childTnLst>
                                </p:cTn>
                              </p:par>
                              <p:par>
                                <p:cTn id="25" presetID="53"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r>
              <a:rPr lang="en-US" smtClean="0"/>
              <a:t>16/II/2012</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
        <p:nvSpPr>
          <p:cNvPr id="4" name="Espace réservé du numéro de diapositive 3"/>
          <p:cNvSpPr>
            <a:spLocks noGrp="1"/>
          </p:cNvSpPr>
          <p:nvPr>
            <p:ph type="sldNum" sz="quarter" idx="12"/>
          </p:nvPr>
        </p:nvSpPr>
        <p:spPr/>
        <p:txBody>
          <a:bodyPr/>
          <a:lstStyle/>
          <a:p>
            <a:pPr>
              <a:defRPr/>
            </a:pPr>
            <a:fld id="{2F10942A-3396-4E26-B660-1DA9C9F599E0}" type="slidenum">
              <a:rPr lang="fr-FR" smtClean="0"/>
              <a:pPr>
                <a:defRPr/>
              </a:pPr>
              <a:t>15</a:t>
            </a:fld>
            <a:endParaRPr lang="fr-FR"/>
          </a:p>
        </p:txBody>
      </p:sp>
      <p:sp>
        <p:nvSpPr>
          <p:cNvPr id="5" name="Rectangle 4"/>
          <p:cNvSpPr/>
          <p:nvPr/>
        </p:nvSpPr>
        <p:spPr>
          <a:xfrm>
            <a:off x="179512" y="332656"/>
            <a:ext cx="8964488" cy="954107"/>
          </a:xfrm>
          <a:prstGeom prst="rect">
            <a:avLst/>
          </a:prstGeom>
        </p:spPr>
        <p:txBody>
          <a:bodyPr wrap="square">
            <a:spAutoFit/>
          </a:bodyPr>
          <a:lstStyle/>
          <a:p>
            <a:r>
              <a:rPr lang="en-US" sz="2400" b="1" dirty="0" smtClean="0">
                <a:solidFill>
                  <a:srgbClr val="FF0000"/>
                </a:solidFill>
                <a:latin typeface="Comic Sans MS" pitchFamily="66" charset="0"/>
              </a:rPr>
              <a:t>V</a:t>
            </a:r>
            <a:r>
              <a:rPr lang="en-US" sz="2800" b="1" dirty="0" smtClean="0">
                <a:solidFill>
                  <a:srgbClr val="FF0000"/>
                </a:solidFill>
                <a:latin typeface="Comic Sans MS" pitchFamily="66" charset="0"/>
              </a:rPr>
              <a:t>. </a:t>
            </a:r>
            <a:r>
              <a:rPr lang="en-US" sz="2800" b="1" dirty="0" err="1" smtClean="0">
                <a:solidFill>
                  <a:srgbClr val="FF0000"/>
                </a:solidFill>
                <a:latin typeface="Comic Sans MS" pitchFamily="66" charset="0"/>
              </a:rPr>
              <a:t>Recommandations</a:t>
            </a:r>
            <a:r>
              <a:rPr lang="en-US" sz="2800" b="1" dirty="0" smtClean="0">
                <a:solidFill>
                  <a:srgbClr val="FF0000"/>
                </a:solidFill>
                <a:latin typeface="Comic Sans MS" pitchFamily="66" charset="0"/>
              </a:rPr>
              <a:t> concerning the first meeting  </a:t>
            </a:r>
          </a:p>
          <a:p>
            <a:r>
              <a:rPr lang="en-US" sz="2800" b="1" dirty="0" smtClean="0">
                <a:solidFill>
                  <a:srgbClr val="FF0000"/>
                </a:solidFill>
                <a:latin typeface="Comic Sans MS" pitchFamily="66" charset="0"/>
              </a:rPr>
              <a:t>   of </a:t>
            </a:r>
            <a:r>
              <a:rPr lang="en-US" sz="2800" b="1" dirty="0">
                <a:solidFill>
                  <a:srgbClr val="FF0000"/>
                </a:solidFill>
                <a:latin typeface="Comic Sans MS" pitchFamily="66" charset="0"/>
              </a:rPr>
              <a:t>the </a:t>
            </a:r>
            <a:r>
              <a:rPr lang="en-US" sz="2800" b="1" dirty="0" smtClean="0">
                <a:solidFill>
                  <a:srgbClr val="FF0000"/>
                </a:solidFill>
                <a:latin typeface="Comic Sans MS" pitchFamily="66" charset="0"/>
              </a:rPr>
              <a:t>MPD-Advisory </a:t>
            </a:r>
            <a:r>
              <a:rPr lang="en-US" sz="2800" b="1" dirty="0">
                <a:solidFill>
                  <a:srgbClr val="FF0000"/>
                </a:solidFill>
                <a:latin typeface="Comic Sans MS" pitchFamily="66" charset="0"/>
              </a:rPr>
              <a:t>Committee (DAC</a:t>
            </a:r>
            <a:r>
              <a:rPr lang="en-US" sz="2800" b="1" dirty="0" smtClean="0">
                <a:solidFill>
                  <a:srgbClr val="FF0000"/>
                </a:solidFill>
                <a:latin typeface="Comic Sans MS" pitchFamily="66" charset="0"/>
              </a:rPr>
              <a:t>)</a:t>
            </a:r>
            <a:endParaRPr lang="en-US" sz="2800" dirty="0">
              <a:solidFill>
                <a:srgbClr val="FF0000"/>
              </a:solidFill>
              <a:latin typeface="Comic Sans MS" pitchFamily="66" charset="0"/>
            </a:endParaRPr>
          </a:p>
        </p:txBody>
      </p:sp>
      <p:sp>
        <p:nvSpPr>
          <p:cNvPr id="7" name="Rectangle 6"/>
          <p:cNvSpPr/>
          <p:nvPr/>
        </p:nvSpPr>
        <p:spPr>
          <a:xfrm>
            <a:off x="382026" y="2204864"/>
            <a:ext cx="8172400" cy="369332"/>
          </a:xfrm>
          <a:prstGeom prst="rect">
            <a:avLst/>
          </a:prstGeom>
        </p:spPr>
        <p:txBody>
          <a:bodyPr wrap="square">
            <a:spAutoFit/>
          </a:bodyPr>
          <a:lstStyle/>
          <a:p>
            <a:r>
              <a:rPr lang="en-US" dirty="0"/>
              <a:t> </a:t>
            </a:r>
          </a:p>
        </p:txBody>
      </p:sp>
      <p:sp>
        <p:nvSpPr>
          <p:cNvPr id="6" name="Rectangle 5"/>
          <p:cNvSpPr/>
          <p:nvPr/>
        </p:nvSpPr>
        <p:spPr>
          <a:xfrm>
            <a:off x="221316" y="1844824"/>
            <a:ext cx="8510454" cy="4154984"/>
          </a:xfrm>
          <a:prstGeom prst="rect">
            <a:avLst/>
          </a:prstGeom>
        </p:spPr>
        <p:txBody>
          <a:bodyPr wrap="square">
            <a:spAutoFit/>
          </a:bodyPr>
          <a:lstStyle/>
          <a:p>
            <a:pPr marL="342900" indent="-342900" algn="just">
              <a:buFont typeface="Arial" pitchFamily="34" charset="0"/>
              <a:buChar char="•"/>
            </a:pPr>
            <a:r>
              <a:rPr lang="en-US" sz="2400" dirty="0" smtClean="0"/>
              <a:t>The </a:t>
            </a:r>
            <a:r>
              <a:rPr lang="en-US" sz="2400" dirty="0"/>
              <a:t>PAC supports this initiative </a:t>
            </a:r>
            <a:r>
              <a:rPr lang="en-US" sz="2400" dirty="0" smtClean="0"/>
              <a:t>… </a:t>
            </a:r>
            <a:r>
              <a:rPr lang="en-US" sz="2400" dirty="0"/>
              <a:t>for detailed evaluation of the project realization, including critical assessment of </a:t>
            </a:r>
            <a:r>
              <a:rPr lang="en-US" sz="2400" dirty="0" smtClean="0"/>
              <a:t>the </a:t>
            </a:r>
            <a:r>
              <a:rPr lang="en-US" sz="2400" dirty="0"/>
              <a:t>physics </a:t>
            </a:r>
            <a:r>
              <a:rPr lang="en-US" sz="2400" dirty="0" err="1"/>
              <a:t>programme</a:t>
            </a:r>
            <a:r>
              <a:rPr lang="en-US" sz="2400" dirty="0"/>
              <a:t>, design of the experimental set-up and recent developments in detector simulation. </a:t>
            </a:r>
            <a:endParaRPr lang="en-US" sz="2400" dirty="0" smtClean="0"/>
          </a:p>
          <a:p>
            <a:pPr marL="342900" indent="-342900" algn="just">
              <a:buFont typeface="Arial" pitchFamily="34" charset="0"/>
              <a:buChar char="•"/>
            </a:pPr>
            <a:endParaRPr lang="en-US" sz="2400" dirty="0" smtClean="0"/>
          </a:p>
          <a:p>
            <a:pPr marL="342900" indent="-342900" algn="just">
              <a:buFont typeface="Arial" pitchFamily="34" charset="0"/>
              <a:buChar char="•"/>
            </a:pPr>
            <a:r>
              <a:rPr lang="en-US" sz="2400" dirty="0" smtClean="0"/>
              <a:t>The </a:t>
            </a:r>
            <a:r>
              <a:rPr lang="en-US" sz="2400" dirty="0"/>
              <a:t>recommendations of the </a:t>
            </a:r>
            <a:r>
              <a:rPr lang="en-US" sz="2400" dirty="0" smtClean="0"/>
              <a:t>MPD-DAC </a:t>
            </a:r>
            <a:r>
              <a:rPr lang="en-US" sz="2400" dirty="0"/>
              <a:t>taken at its meeting are presented in Addendum. </a:t>
            </a:r>
            <a:endParaRPr lang="en-US" sz="2400" dirty="0" smtClean="0"/>
          </a:p>
          <a:p>
            <a:pPr marL="342900" indent="-342900" algn="just">
              <a:buFont typeface="Arial" pitchFamily="34" charset="0"/>
              <a:buChar char="•"/>
            </a:pPr>
            <a:endParaRPr lang="en-US" sz="2400" dirty="0" smtClean="0"/>
          </a:p>
          <a:p>
            <a:pPr marL="342900" indent="-342900" algn="just">
              <a:buFont typeface="Arial" pitchFamily="34" charset="0"/>
              <a:buChar char="•"/>
            </a:pPr>
            <a:r>
              <a:rPr lang="en-US" sz="2400" dirty="0" smtClean="0"/>
              <a:t>The </a:t>
            </a:r>
            <a:r>
              <a:rPr lang="en-US" sz="2400" dirty="0"/>
              <a:t>PAC endorses these recommendations and looks forward to regular presentations of the DAC’s reports at its future meetings</a:t>
            </a:r>
          </a:p>
        </p:txBody>
      </p:sp>
      <p:sp>
        <p:nvSpPr>
          <p:cNvPr id="9" name="Rectangle 8"/>
          <p:cNvSpPr/>
          <p:nvPr/>
        </p:nvSpPr>
        <p:spPr>
          <a:xfrm>
            <a:off x="6710266" y="1338801"/>
            <a:ext cx="2042547" cy="523220"/>
          </a:xfrm>
          <a:prstGeom prst="rect">
            <a:avLst/>
          </a:prstGeom>
        </p:spPr>
        <p:txBody>
          <a:bodyPr wrap="none">
            <a:spAutoFit/>
          </a:bodyPr>
          <a:lstStyle/>
          <a:p>
            <a:r>
              <a:rPr lang="en-US" sz="2800" i="1" dirty="0">
                <a:solidFill>
                  <a:srgbClr val="0000FF"/>
                </a:solidFill>
              </a:rPr>
              <a:t>H. </a:t>
            </a:r>
            <a:r>
              <a:rPr lang="en-US" sz="2800" i="1" dirty="0" err="1" smtClean="0">
                <a:solidFill>
                  <a:srgbClr val="0000FF"/>
                </a:solidFill>
              </a:rPr>
              <a:t>Gutbrod</a:t>
            </a:r>
            <a:r>
              <a:rPr lang="en-US" sz="2800" i="1" dirty="0" smtClean="0">
                <a:solidFill>
                  <a:srgbClr val="0000FF"/>
                </a:solidFill>
              </a:rPr>
              <a:t> </a:t>
            </a:r>
            <a:endParaRPr lang="en-US" sz="2800" i="1" dirty="0">
              <a:solidFill>
                <a:srgbClr val="0000FF"/>
              </a:solidFill>
            </a:endParaRPr>
          </a:p>
        </p:txBody>
      </p:sp>
    </p:spTree>
    <p:extLst>
      <p:ext uri="{BB962C8B-B14F-4D97-AF65-F5344CB8AC3E}">
        <p14:creationId xmlns:p14="http://schemas.microsoft.com/office/powerpoint/2010/main" val="280425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r>
              <a:rPr lang="en-US" smtClean="0"/>
              <a:t>16/II/2012</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
        <p:nvSpPr>
          <p:cNvPr id="4" name="Espace réservé du numéro de diapositive 3"/>
          <p:cNvSpPr>
            <a:spLocks noGrp="1"/>
          </p:cNvSpPr>
          <p:nvPr>
            <p:ph type="sldNum" sz="quarter" idx="12"/>
          </p:nvPr>
        </p:nvSpPr>
        <p:spPr/>
        <p:txBody>
          <a:bodyPr/>
          <a:lstStyle/>
          <a:p>
            <a:pPr>
              <a:defRPr/>
            </a:pPr>
            <a:fld id="{2F10942A-3396-4E26-B660-1DA9C9F599E0}" type="slidenum">
              <a:rPr lang="fr-FR" smtClean="0"/>
              <a:pPr>
                <a:defRPr/>
              </a:pPr>
              <a:t>16</a:t>
            </a:fld>
            <a:endParaRPr lang="fr-FR"/>
          </a:p>
        </p:txBody>
      </p:sp>
      <p:sp>
        <p:nvSpPr>
          <p:cNvPr id="5" name="Rectangle 4"/>
          <p:cNvSpPr/>
          <p:nvPr/>
        </p:nvSpPr>
        <p:spPr>
          <a:xfrm>
            <a:off x="46081" y="27856"/>
            <a:ext cx="8568952" cy="1200329"/>
          </a:xfrm>
          <a:prstGeom prst="rect">
            <a:avLst/>
          </a:prstGeom>
        </p:spPr>
        <p:txBody>
          <a:bodyPr wrap="square">
            <a:spAutoFit/>
          </a:bodyPr>
          <a:lstStyle/>
          <a:p>
            <a:r>
              <a:rPr lang="en-US" sz="2400" b="1" dirty="0">
                <a:solidFill>
                  <a:srgbClr val="FF0000"/>
                </a:solidFill>
              </a:rPr>
              <a:t>Report of the NICA Detector Advisory Committee (DAC) to the 36</a:t>
            </a:r>
            <a:r>
              <a:rPr lang="en-US" sz="2400" b="1" baseline="30000" dirty="0">
                <a:solidFill>
                  <a:srgbClr val="FF0000"/>
                </a:solidFill>
              </a:rPr>
              <a:t>th</a:t>
            </a:r>
            <a:r>
              <a:rPr lang="en-US" sz="2400" b="1" dirty="0">
                <a:solidFill>
                  <a:srgbClr val="FF0000"/>
                </a:solidFill>
              </a:rPr>
              <a:t> meeting of the PAC for Particle Physics on January 23-24</a:t>
            </a:r>
            <a:r>
              <a:rPr lang="en-US" sz="2400" b="1" baseline="30000" dirty="0">
                <a:solidFill>
                  <a:srgbClr val="FF0000"/>
                </a:solidFill>
              </a:rPr>
              <a:t>th</a:t>
            </a:r>
            <a:r>
              <a:rPr lang="en-US" sz="2400" b="1" dirty="0">
                <a:solidFill>
                  <a:srgbClr val="FF0000"/>
                </a:solidFill>
              </a:rPr>
              <a:t>, 2012</a:t>
            </a:r>
            <a:endParaRPr lang="en-US" sz="2400" dirty="0">
              <a:solidFill>
                <a:srgbClr val="FF0000"/>
              </a:solidFill>
            </a:endParaRPr>
          </a:p>
        </p:txBody>
      </p:sp>
      <p:sp>
        <p:nvSpPr>
          <p:cNvPr id="6" name="Rectangle 5"/>
          <p:cNvSpPr/>
          <p:nvPr/>
        </p:nvSpPr>
        <p:spPr>
          <a:xfrm>
            <a:off x="20216" y="1228185"/>
            <a:ext cx="9144000" cy="461665"/>
          </a:xfrm>
          <a:prstGeom prst="rect">
            <a:avLst/>
          </a:prstGeom>
        </p:spPr>
        <p:txBody>
          <a:bodyPr wrap="square">
            <a:spAutoFit/>
          </a:bodyPr>
          <a:lstStyle/>
          <a:p>
            <a:r>
              <a:rPr lang="en-GB" sz="2400" i="1" dirty="0"/>
              <a:t>J. </a:t>
            </a:r>
            <a:r>
              <a:rPr lang="en-GB" sz="2400" i="1" dirty="0" err="1"/>
              <a:t>Cleymans</a:t>
            </a:r>
            <a:r>
              <a:rPr lang="en-GB" sz="2400" i="1" dirty="0"/>
              <a:t>, H.H. </a:t>
            </a:r>
            <a:r>
              <a:rPr lang="en-GB" sz="2400" i="1" dirty="0" err="1"/>
              <a:t>Gutbrod</a:t>
            </a:r>
            <a:r>
              <a:rPr lang="en-GB" sz="2400" i="1" dirty="0"/>
              <a:t>, Nu </a:t>
            </a:r>
            <a:r>
              <a:rPr lang="en-GB" sz="2400" i="1" dirty="0" err="1"/>
              <a:t>Xu</a:t>
            </a:r>
            <a:r>
              <a:rPr lang="en-GB" sz="2400" i="1" dirty="0"/>
              <a:t>, L. </a:t>
            </a:r>
            <a:r>
              <a:rPr lang="en-GB" sz="2400" i="1" dirty="0" err="1"/>
              <a:t>Riccati</a:t>
            </a:r>
            <a:r>
              <a:rPr lang="en-GB" sz="2400" i="1" dirty="0"/>
              <a:t>, E. </a:t>
            </a:r>
            <a:r>
              <a:rPr lang="en-GB" sz="2400" i="1" dirty="0" smtClean="0"/>
              <a:t>T-G, </a:t>
            </a:r>
            <a:r>
              <a:rPr lang="en-GB" sz="2400" i="1" dirty="0" err="1" smtClean="0"/>
              <a:t>I.Tserruya</a:t>
            </a:r>
            <a:endParaRPr lang="en-US" sz="2400" i="1" dirty="0"/>
          </a:p>
        </p:txBody>
      </p:sp>
      <p:sp>
        <p:nvSpPr>
          <p:cNvPr id="7" name="Rectangle 6"/>
          <p:cNvSpPr/>
          <p:nvPr/>
        </p:nvSpPr>
        <p:spPr>
          <a:xfrm>
            <a:off x="335292" y="1994570"/>
            <a:ext cx="8629195" cy="4154984"/>
          </a:xfrm>
          <a:prstGeom prst="rect">
            <a:avLst/>
          </a:prstGeom>
        </p:spPr>
        <p:txBody>
          <a:bodyPr wrap="square">
            <a:spAutoFit/>
          </a:bodyPr>
          <a:lstStyle/>
          <a:p>
            <a:pPr marL="342900" indent="-342900">
              <a:buFont typeface="Arial" pitchFamily="34" charset="0"/>
              <a:buChar char="•"/>
            </a:pPr>
            <a:r>
              <a:rPr lang="en-US" sz="2400" dirty="0" smtClean="0"/>
              <a:t>EVO meeting on January 17, with presentations from </a:t>
            </a:r>
          </a:p>
          <a:p>
            <a:r>
              <a:rPr lang="en-US" sz="2400" dirty="0">
                <a:solidFill>
                  <a:srgbClr val="0000FF"/>
                </a:solidFill>
              </a:rPr>
              <a:t> </a:t>
            </a:r>
            <a:r>
              <a:rPr lang="en-US" sz="2400" dirty="0" smtClean="0">
                <a:solidFill>
                  <a:srgbClr val="0000FF"/>
                </a:solidFill>
              </a:rPr>
              <a:t>    V. </a:t>
            </a:r>
            <a:r>
              <a:rPr lang="en-US" sz="2400" dirty="0" err="1" smtClean="0">
                <a:solidFill>
                  <a:srgbClr val="0000FF"/>
                </a:solidFill>
              </a:rPr>
              <a:t>Kolesnikov</a:t>
            </a:r>
            <a:r>
              <a:rPr lang="en-US" sz="2400" dirty="0" smtClean="0">
                <a:solidFill>
                  <a:srgbClr val="0000FF"/>
                </a:solidFill>
              </a:rPr>
              <a:t> </a:t>
            </a:r>
            <a:r>
              <a:rPr lang="en-US" sz="2400" dirty="0" smtClean="0"/>
              <a:t>and </a:t>
            </a:r>
            <a:r>
              <a:rPr lang="en-US" sz="2400" dirty="0" smtClean="0">
                <a:solidFill>
                  <a:srgbClr val="0000FF"/>
                </a:solidFill>
              </a:rPr>
              <a:t>S. </a:t>
            </a:r>
            <a:r>
              <a:rPr lang="en-US" sz="2400" dirty="0" err="1" smtClean="0">
                <a:solidFill>
                  <a:srgbClr val="0000FF"/>
                </a:solidFill>
              </a:rPr>
              <a:t>Golovatyuk</a:t>
            </a:r>
            <a:endParaRPr lang="en-US" sz="2400" dirty="0" smtClean="0">
              <a:solidFill>
                <a:srgbClr val="0000FF"/>
              </a:solidFill>
            </a:endParaRPr>
          </a:p>
          <a:p>
            <a:endParaRPr lang="en-US" sz="2400" dirty="0" smtClean="0"/>
          </a:p>
          <a:p>
            <a:pPr marL="342900" indent="-342900">
              <a:buFont typeface="Arial" pitchFamily="34" charset="0"/>
              <a:buChar char="•"/>
            </a:pPr>
            <a:r>
              <a:rPr lang="en-US" sz="2400" dirty="0" smtClean="0"/>
              <a:t>Topics:</a:t>
            </a:r>
            <a:endParaRPr lang="en-US" sz="2400" dirty="0"/>
          </a:p>
          <a:p>
            <a:pPr marL="1257300" lvl="2" indent="-342900">
              <a:buAutoNum type="alphaLcParenR"/>
            </a:pPr>
            <a:r>
              <a:rPr lang="en-US" sz="2400" dirty="0" smtClean="0"/>
              <a:t>Staging </a:t>
            </a:r>
            <a:r>
              <a:rPr lang="en-US" sz="2400" dirty="0"/>
              <a:t>of the </a:t>
            </a:r>
            <a:r>
              <a:rPr lang="en-US" sz="2400" dirty="0" smtClean="0"/>
              <a:t>project</a:t>
            </a:r>
          </a:p>
          <a:p>
            <a:pPr lvl="2"/>
            <a:r>
              <a:rPr lang="en-US" sz="2400" dirty="0" smtClean="0"/>
              <a:t>b</a:t>
            </a:r>
            <a:r>
              <a:rPr lang="en-US" sz="2400" dirty="0"/>
              <a:t>) Coverage of Phase Space by the proposed </a:t>
            </a:r>
            <a:r>
              <a:rPr lang="en-US" sz="2400" dirty="0" smtClean="0"/>
              <a:t>design</a:t>
            </a:r>
          </a:p>
          <a:p>
            <a:pPr lvl="2"/>
            <a:r>
              <a:rPr lang="en-US" sz="2400" dirty="0"/>
              <a:t>c) Event Plane measurement </a:t>
            </a:r>
            <a:endParaRPr lang="en-US" sz="2400" dirty="0" smtClean="0"/>
          </a:p>
          <a:p>
            <a:pPr lvl="2"/>
            <a:r>
              <a:rPr lang="en-US" sz="2400" dirty="0"/>
              <a:t>d) Particle Identification </a:t>
            </a:r>
            <a:endParaRPr lang="en-US" sz="2400" dirty="0" smtClean="0"/>
          </a:p>
          <a:p>
            <a:pPr lvl="2"/>
            <a:r>
              <a:rPr lang="en-US" sz="2400" dirty="0"/>
              <a:t>e) </a:t>
            </a:r>
            <a:r>
              <a:rPr lang="en-US" sz="2400" dirty="0" smtClean="0"/>
              <a:t>Di-Leptons</a:t>
            </a:r>
          </a:p>
          <a:p>
            <a:pPr lvl="2"/>
            <a:r>
              <a:rPr lang="en-US" sz="2400" dirty="0"/>
              <a:t>f) </a:t>
            </a:r>
            <a:r>
              <a:rPr lang="en-US" sz="2400" dirty="0" smtClean="0"/>
              <a:t> Event </a:t>
            </a:r>
            <a:r>
              <a:rPr lang="en-US" sz="2400" dirty="0"/>
              <a:t>Generators</a:t>
            </a:r>
          </a:p>
          <a:p>
            <a:pPr lvl="2"/>
            <a:r>
              <a:rPr lang="en-US" sz="2400" dirty="0"/>
              <a:t>g) P</a:t>
            </a:r>
            <a:r>
              <a:rPr lang="en-US" sz="2400" dirty="0" smtClean="0"/>
              <a:t>roject management and International collaboration</a:t>
            </a:r>
            <a:endParaRPr lang="en-US" sz="2400" dirty="0"/>
          </a:p>
        </p:txBody>
      </p:sp>
    </p:spTree>
    <p:extLst>
      <p:ext uri="{BB962C8B-B14F-4D97-AF65-F5344CB8AC3E}">
        <p14:creationId xmlns:p14="http://schemas.microsoft.com/office/powerpoint/2010/main" val="37506897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4" name="Bild 3"/>
          <p:cNvPicPr>
            <a:picLocks noChangeAspect="1"/>
          </p:cNvPicPr>
          <p:nvPr/>
        </p:nvPicPr>
        <p:blipFill>
          <a:blip r:embed="rId2"/>
          <a:stretch>
            <a:fillRect/>
          </a:stretch>
        </p:blipFill>
        <p:spPr>
          <a:xfrm>
            <a:off x="1" y="7989"/>
            <a:ext cx="9144000" cy="6823613"/>
          </a:xfrm>
          <a:prstGeom prst="rect">
            <a:avLst/>
          </a:prstGeom>
        </p:spPr>
      </p:pic>
      <p:sp>
        <p:nvSpPr>
          <p:cNvPr id="6" name="Textfeld 5"/>
          <p:cNvSpPr txBox="1"/>
          <p:nvPr/>
        </p:nvSpPr>
        <p:spPr>
          <a:xfrm rot="19646072">
            <a:off x="-136599" y="1781552"/>
            <a:ext cx="6623697" cy="461665"/>
          </a:xfrm>
          <a:prstGeom prst="rect">
            <a:avLst/>
          </a:prstGeom>
          <a:solidFill>
            <a:srgbClr val="FF1A1B"/>
          </a:solidFill>
        </p:spPr>
        <p:txBody>
          <a:bodyPr wrap="square" rtlCol="0">
            <a:spAutoFit/>
          </a:bodyPr>
          <a:lstStyle/>
          <a:p>
            <a:r>
              <a:rPr lang="de-DE" sz="2400" dirty="0" err="1" smtClean="0"/>
              <a:t>Make</a:t>
            </a:r>
            <a:r>
              <a:rPr lang="de-DE" sz="2400" dirty="0" smtClean="0"/>
              <a:t> </a:t>
            </a:r>
            <a:r>
              <a:rPr lang="de-DE" sz="2400" dirty="0" err="1" smtClean="0"/>
              <a:t>simulations</a:t>
            </a:r>
            <a:r>
              <a:rPr lang="de-DE" sz="2400" dirty="0" smtClean="0"/>
              <a:t> also </a:t>
            </a:r>
            <a:r>
              <a:rPr lang="de-DE" sz="2400" dirty="0" err="1" smtClean="0"/>
              <a:t>for</a:t>
            </a:r>
            <a:r>
              <a:rPr lang="de-DE" sz="2400" dirty="0" smtClean="0"/>
              <a:t> </a:t>
            </a:r>
            <a:r>
              <a:rPr lang="de-DE" sz="2400" dirty="0" err="1" smtClean="0"/>
              <a:t>low</a:t>
            </a:r>
            <a:r>
              <a:rPr lang="de-DE" sz="2400" dirty="0" smtClean="0"/>
              <a:t> </a:t>
            </a:r>
            <a:r>
              <a:rPr lang="de-DE" sz="2400" dirty="0" err="1" smtClean="0"/>
              <a:t>energy</a:t>
            </a:r>
            <a:r>
              <a:rPr lang="de-DE" sz="2400" dirty="0" smtClean="0"/>
              <a:t> </a:t>
            </a:r>
            <a:r>
              <a:rPr lang="de-DE" sz="2400" dirty="0" err="1" smtClean="0"/>
              <a:t>of</a:t>
            </a:r>
            <a:r>
              <a:rPr lang="de-DE" sz="2400" dirty="0" smtClean="0"/>
              <a:t> 2 GEV</a:t>
            </a:r>
            <a:endParaRPr lang="de-DE" sz="2400" dirty="0"/>
          </a:p>
        </p:txBody>
      </p:sp>
      <p:sp>
        <p:nvSpPr>
          <p:cNvPr id="5" name="Espace réservé de la date 4"/>
          <p:cNvSpPr>
            <a:spLocks noGrp="1"/>
          </p:cNvSpPr>
          <p:nvPr>
            <p:ph type="dt" sz="half" idx="10"/>
          </p:nvPr>
        </p:nvSpPr>
        <p:spPr/>
        <p:txBody>
          <a:bodyPr/>
          <a:lstStyle/>
          <a:p>
            <a:pPr>
              <a:defRPr/>
            </a:pPr>
            <a:r>
              <a:rPr lang="en-US" smtClean="0"/>
              <a:t>16/II/2012</a:t>
            </a:r>
            <a:endParaRPr lang="fr-FR"/>
          </a:p>
        </p:txBody>
      </p:sp>
      <p:sp>
        <p:nvSpPr>
          <p:cNvPr id="7" name="Espace réservé du pied de page 6"/>
          <p:cNvSpPr>
            <a:spLocks noGrp="1"/>
          </p:cNvSpPr>
          <p:nvPr>
            <p:ph type="ftr" sz="quarter" idx="11"/>
          </p:nvPr>
        </p:nvSpPr>
        <p:spPr/>
        <p:txBody>
          <a:bodyPr/>
          <a:lstStyle/>
          <a:p>
            <a:pPr>
              <a:defRPr/>
            </a:pPr>
            <a:r>
              <a:rPr lang="fr-FR" smtClean="0"/>
              <a:t>Egle Tomasi-Gustafsson</a:t>
            </a:r>
            <a:endParaRPr lang="fr-FR"/>
          </a:p>
        </p:txBody>
      </p:sp>
      <p:sp>
        <p:nvSpPr>
          <p:cNvPr id="8" name="Espace réservé du numéro de diapositive 7"/>
          <p:cNvSpPr>
            <a:spLocks noGrp="1"/>
          </p:cNvSpPr>
          <p:nvPr>
            <p:ph type="sldNum" sz="quarter" idx="12"/>
          </p:nvPr>
        </p:nvSpPr>
        <p:spPr/>
        <p:txBody>
          <a:bodyPr/>
          <a:lstStyle/>
          <a:p>
            <a:pPr>
              <a:defRPr/>
            </a:pPr>
            <a:fld id="{52AA5F94-DAA2-4BB4-9AAA-475D9D2882F0}" type="slidenum">
              <a:rPr lang="fr-FR" smtClean="0"/>
              <a:pPr>
                <a:defRPr/>
              </a:pPr>
              <a:t>17</a:t>
            </a:fld>
            <a:endParaRPr lang="fr-FR"/>
          </a:p>
        </p:txBody>
      </p:sp>
    </p:spTree>
    <p:extLst>
      <p:ext uri="{BB962C8B-B14F-4D97-AF65-F5344CB8AC3E}">
        <p14:creationId xmlns:p14="http://schemas.microsoft.com/office/powerpoint/2010/main" val="6408957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79260" y="904422"/>
            <a:ext cx="8850305" cy="5909310"/>
          </a:xfrm>
          <a:prstGeom prst="rect">
            <a:avLst/>
          </a:prstGeom>
          <a:noFill/>
        </p:spPr>
        <p:txBody>
          <a:bodyPr wrap="square" rtlCol="0">
            <a:spAutoFit/>
          </a:bodyPr>
          <a:lstStyle/>
          <a:p>
            <a:r>
              <a:rPr lang="en-GB" sz="2000" b="1" dirty="0" smtClean="0"/>
              <a:t>Conclusion and outlook</a:t>
            </a:r>
          </a:p>
          <a:p>
            <a:endParaRPr lang="en-GB" dirty="0" smtClean="0"/>
          </a:p>
          <a:p>
            <a:pPr marL="285750" indent="-285750" algn="just">
              <a:buFont typeface="Arial" pitchFamily="34" charset="0"/>
              <a:buChar char="•"/>
            </a:pPr>
            <a:r>
              <a:rPr lang="en-GB" sz="2000" u="sng" dirty="0" smtClean="0"/>
              <a:t>The work presented for MPD is quite impressive, and the MPD AC applauds the team working on that design.</a:t>
            </a:r>
          </a:p>
          <a:p>
            <a:pPr marL="285750" indent="-285750" algn="just">
              <a:buFont typeface="Arial" pitchFamily="34" charset="0"/>
              <a:buChar char="•"/>
            </a:pPr>
            <a:endParaRPr lang="en-GB" sz="2000" u="sng" dirty="0" smtClean="0"/>
          </a:p>
          <a:p>
            <a:pPr marL="285750" indent="-285750" algn="just">
              <a:buFont typeface="Arial" pitchFamily="34" charset="0"/>
              <a:buChar char="•"/>
            </a:pPr>
            <a:r>
              <a:rPr lang="en-GB" sz="2000" dirty="0" smtClean="0"/>
              <a:t>MPD is pragmatically based on existing technology. With expected luminosities of few 10</a:t>
            </a:r>
            <a:r>
              <a:rPr lang="en-GB" sz="2000" baseline="30000" dirty="0" smtClean="0"/>
              <a:t>27</a:t>
            </a:r>
            <a:r>
              <a:rPr lang="en-GB" sz="2000" dirty="0" smtClean="0"/>
              <a:t>, there should be no problem in the feasibility</a:t>
            </a:r>
          </a:p>
          <a:p>
            <a:pPr marL="285750" indent="-285750" algn="just">
              <a:buFont typeface="Arial" pitchFamily="34" charset="0"/>
              <a:buChar char="•"/>
            </a:pPr>
            <a:r>
              <a:rPr lang="en-GB" sz="2000" dirty="0" smtClean="0">
                <a:solidFill>
                  <a:srgbClr val="FF1A1B"/>
                </a:solidFill>
              </a:rPr>
              <a:t>The MPD design </a:t>
            </a:r>
            <a:r>
              <a:rPr lang="en-GB" sz="2000" dirty="0" smtClean="0"/>
              <a:t>is a very good one for a higher energy physics  but </a:t>
            </a:r>
            <a:r>
              <a:rPr lang="en-GB" sz="2000" dirty="0" smtClean="0">
                <a:solidFill>
                  <a:srgbClr val="FF1A1B"/>
                </a:solidFill>
              </a:rPr>
              <a:t>needs serious tuning and modifications</a:t>
            </a:r>
            <a:r>
              <a:rPr lang="en-GB" sz="2000" dirty="0" smtClean="0"/>
              <a:t> to be adequate for </a:t>
            </a:r>
            <a:r>
              <a:rPr lang="en-GB" sz="2000" dirty="0" smtClean="0">
                <a:solidFill>
                  <a:srgbClr val="FF1A1B"/>
                </a:solidFill>
              </a:rPr>
              <a:t>the low energy particles </a:t>
            </a:r>
            <a:r>
              <a:rPr lang="en-GB" sz="2000" dirty="0" smtClean="0"/>
              <a:t>dominating the collisions.</a:t>
            </a:r>
            <a:endParaRPr lang="en-GB" sz="2000" dirty="0"/>
          </a:p>
          <a:p>
            <a:pPr marL="285750" indent="-285750" algn="just">
              <a:buFont typeface="Arial" pitchFamily="34" charset="0"/>
              <a:buChar char="•"/>
            </a:pPr>
            <a:r>
              <a:rPr lang="en-GB" sz="2000" dirty="0" smtClean="0"/>
              <a:t>If Staging is needed,</a:t>
            </a:r>
            <a:r>
              <a:rPr lang="en-GB" sz="2000" dirty="0"/>
              <a:t> </a:t>
            </a:r>
            <a:r>
              <a:rPr lang="en-GB" sz="2000" dirty="0" smtClean="0"/>
              <a:t>a close to full coverage of 4π is recommended for the first stage </a:t>
            </a:r>
            <a:r>
              <a:rPr lang="en-GB" sz="2000" dirty="0" smtClean="0">
                <a:solidFill>
                  <a:srgbClr val="FF0000"/>
                </a:solidFill>
              </a:rPr>
              <a:t>in order to be competitive or superior to the existing programs</a:t>
            </a:r>
            <a:r>
              <a:rPr lang="en-GB" sz="2000" dirty="0" smtClean="0"/>
              <a:t> at SPS and RHIC.</a:t>
            </a:r>
            <a:endParaRPr lang="en-GB" sz="2000" dirty="0"/>
          </a:p>
          <a:p>
            <a:pPr marL="285750" indent="-285750" algn="just">
              <a:buFont typeface="Arial" pitchFamily="34" charset="0"/>
              <a:buChar char="•"/>
            </a:pPr>
            <a:r>
              <a:rPr lang="en-GB" sz="2000" dirty="0" smtClean="0"/>
              <a:t>Simulations need to be ahead of technological choices or realisations and must be pursued vigorously. </a:t>
            </a:r>
          </a:p>
          <a:p>
            <a:pPr marL="285750" indent="-285750" algn="just">
              <a:buFont typeface="Arial" pitchFamily="34" charset="0"/>
              <a:buChar char="•"/>
            </a:pPr>
            <a:r>
              <a:rPr lang="en-GB" sz="2000" dirty="0"/>
              <a:t>The MPD-AC encourages the MPD team to form a project management and to include young promising scientist in positions of sub-projects leaders. The MPD-AC encourages the present MPD team leaders to look for international partners</a:t>
            </a:r>
            <a:r>
              <a:rPr lang="en-GB" sz="2000" dirty="0" smtClean="0"/>
              <a:t>.</a:t>
            </a:r>
            <a:endParaRPr lang="en-US" sz="2000" dirty="0"/>
          </a:p>
        </p:txBody>
      </p:sp>
      <p:sp>
        <p:nvSpPr>
          <p:cNvPr id="3" name="Rectangle 2"/>
          <p:cNvSpPr/>
          <p:nvPr/>
        </p:nvSpPr>
        <p:spPr>
          <a:xfrm>
            <a:off x="46081" y="27856"/>
            <a:ext cx="8568952" cy="830997"/>
          </a:xfrm>
          <a:prstGeom prst="rect">
            <a:avLst/>
          </a:prstGeom>
        </p:spPr>
        <p:txBody>
          <a:bodyPr wrap="square">
            <a:spAutoFit/>
          </a:bodyPr>
          <a:lstStyle/>
          <a:p>
            <a:r>
              <a:rPr lang="en-US" sz="2400" b="1" dirty="0">
                <a:solidFill>
                  <a:srgbClr val="FF0000"/>
                </a:solidFill>
              </a:rPr>
              <a:t>Report of the NICA Detector Advisory Committee (DAC) to the 36</a:t>
            </a:r>
            <a:r>
              <a:rPr lang="en-US" sz="2400" b="1" baseline="30000" dirty="0">
                <a:solidFill>
                  <a:srgbClr val="FF0000"/>
                </a:solidFill>
              </a:rPr>
              <a:t>th</a:t>
            </a:r>
            <a:r>
              <a:rPr lang="en-US" sz="2400" b="1" dirty="0">
                <a:solidFill>
                  <a:srgbClr val="FF0000"/>
                </a:solidFill>
              </a:rPr>
              <a:t> meeting of the PAC for Particle </a:t>
            </a:r>
            <a:r>
              <a:rPr lang="en-US" sz="2400" b="1" dirty="0" smtClean="0">
                <a:solidFill>
                  <a:srgbClr val="FF0000"/>
                </a:solidFill>
              </a:rPr>
              <a:t>Physics</a:t>
            </a:r>
            <a:endParaRPr lang="en-US" sz="2400" dirty="0">
              <a:solidFill>
                <a:srgbClr val="FF0000"/>
              </a:solidFill>
            </a:endParaRPr>
          </a:p>
        </p:txBody>
      </p:sp>
      <p:sp>
        <p:nvSpPr>
          <p:cNvPr id="4" name="Rectangle 3"/>
          <p:cNvSpPr/>
          <p:nvPr/>
        </p:nvSpPr>
        <p:spPr>
          <a:xfrm>
            <a:off x="6876255" y="855610"/>
            <a:ext cx="2042547" cy="523220"/>
          </a:xfrm>
          <a:prstGeom prst="rect">
            <a:avLst/>
          </a:prstGeom>
        </p:spPr>
        <p:txBody>
          <a:bodyPr wrap="none">
            <a:spAutoFit/>
          </a:bodyPr>
          <a:lstStyle/>
          <a:p>
            <a:r>
              <a:rPr lang="en-US" sz="2800" i="1" dirty="0">
                <a:solidFill>
                  <a:srgbClr val="0000FF"/>
                </a:solidFill>
              </a:rPr>
              <a:t>H. </a:t>
            </a:r>
            <a:r>
              <a:rPr lang="en-US" sz="2800" i="1" dirty="0" err="1" smtClean="0">
                <a:solidFill>
                  <a:srgbClr val="0000FF"/>
                </a:solidFill>
              </a:rPr>
              <a:t>Gutbrod</a:t>
            </a:r>
            <a:r>
              <a:rPr lang="en-US" sz="2800" i="1" dirty="0" smtClean="0">
                <a:solidFill>
                  <a:srgbClr val="0000FF"/>
                </a:solidFill>
              </a:rPr>
              <a:t> </a:t>
            </a:r>
            <a:endParaRPr lang="en-US" sz="2800" i="1" dirty="0">
              <a:solidFill>
                <a:srgbClr val="0000FF"/>
              </a:solidFill>
            </a:endParaRPr>
          </a:p>
        </p:txBody>
      </p:sp>
      <p:sp>
        <p:nvSpPr>
          <p:cNvPr id="7" name="Espace réservé du numéro de diapositive 6"/>
          <p:cNvSpPr>
            <a:spLocks noGrp="1"/>
          </p:cNvSpPr>
          <p:nvPr>
            <p:ph type="sldNum" sz="quarter" idx="12"/>
          </p:nvPr>
        </p:nvSpPr>
        <p:spPr/>
        <p:txBody>
          <a:bodyPr/>
          <a:lstStyle/>
          <a:p>
            <a:pPr>
              <a:defRPr/>
            </a:pPr>
            <a:fld id="{2F10942A-3396-4E26-B660-1DA9C9F599E0}" type="slidenum">
              <a:rPr lang="fr-FR" smtClean="0"/>
              <a:pPr>
                <a:defRPr/>
              </a:pPr>
              <a:t>18</a:t>
            </a:fld>
            <a:endParaRPr lang="fr-FR"/>
          </a:p>
        </p:txBody>
      </p:sp>
    </p:spTree>
    <p:extLst>
      <p:ext uri="{BB962C8B-B14F-4D97-AF65-F5344CB8AC3E}">
        <p14:creationId xmlns:p14="http://schemas.microsoft.com/office/powerpoint/2010/main" val="27880118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21169" y="188640"/>
            <a:ext cx="8964613" cy="6336704"/>
          </a:xfrm>
        </p:spPr>
        <p:txBody>
          <a:bodyPr/>
          <a:lstStyle/>
          <a:p>
            <a:pPr marL="0" indent="0">
              <a:buNone/>
            </a:pPr>
            <a:r>
              <a:rPr lang="en-US" sz="2800" dirty="0" smtClean="0"/>
              <a:t> </a:t>
            </a:r>
            <a:r>
              <a:rPr lang="en-US" sz="2800" b="1" dirty="0">
                <a:solidFill>
                  <a:srgbClr val="FF0000"/>
                </a:solidFill>
                <a:latin typeface="Comic Sans MS" pitchFamily="66" charset="0"/>
              </a:rPr>
              <a:t>VI. Recommendations on the proposal for the SPD experiment at </a:t>
            </a:r>
            <a:r>
              <a:rPr lang="en-US" sz="2800" b="1" dirty="0" smtClean="0">
                <a:solidFill>
                  <a:srgbClr val="FF0000"/>
                </a:solidFill>
                <a:latin typeface="Comic Sans MS" pitchFamily="66" charset="0"/>
              </a:rPr>
              <a:t>NICA</a:t>
            </a:r>
          </a:p>
          <a:p>
            <a:pPr marL="0" indent="0" algn="r">
              <a:buNone/>
            </a:pPr>
            <a:r>
              <a:rPr lang="en-US" sz="2800" i="1" dirty="0"/>
              <a:t>A. </a:t>
            </a:r>
            <a:r>
              <a:rPr lang="en-US" sz="2800" i="1" dirty="0" err="1" smtClean="0"/>
              <a:t>Nagaytsev</a:t>
            </a:r>
            <a:endParaRPr lang="en-US" sz="2800" i="1" dirty="0">
              <a:solidFill>
                <a:srgbClr val="FF0000"/>
              </a:solidFill>
              <a:latin typeface="Comic Sans MS" pitchFamily="66" charset="0"/>
            </a:endParaRPr>
          </a:p>
          <a:p>
            <a:endParaRPr lang="en-US" sz="2800" i="1" dirty="0" smtClean="0"/>
          </a:p>
          <a:p>
            <a:r>
              <a:rPr lang="en-US" sz="2800" i="1" dirty="0" smtClean="0"/>
              <a:t>Polarized </a:t>
            </a:r>
            <a:r>
              <a:rPr lang="en-US" sz="2800" i="1" dirty="0"/>
              <a:t>beams at the NICA</a:t>
            </a:r>
            <a:r>
              <a:rPr lang="en-US" sz="2800" dirty="0"/>
              <a:t> accelerator facility to </a:t>
            </a:r>
            <a:r>
              <a:rPr lang="en-US" sz="2800" i="1" dirty="0"/>
              <a:t>study nucleon spin </a:t>
            </a:r>
            <a:r>
              <a:rPr lang="en-US" sz="2800" i="1" dirty="0" smtClean="0"/>
              <a:t>structure</a:t>
            </a:r>
            <a:r>
              <a:rPr lang="en-US" sz="2800" dirty="0" smtClean="0"/>
              <a:t>. </a:t>
            </a:r>
            <a:r>
              <a:rPr lang="en-US" sz="2800" dirty="0"/>
              <a:t>The PAC looks forward to the presentation of a detailed proposal. </a:t>
            </a:r>
            <a:endParaRPr lang="en-US" sz="2800" dirty="0" smtClean="0"/>
          </a:p>
          <a:p>
            <a:endParaRPr lang="en-US" sz="2800" dirty="0"/>
          </a:p>
          <a:p>
            <a:r>
              <a:rPr lang="en-US" sz="2800" dirty="0" smtClean="0"/>
              <a:t>A </a:t>
            </a:r>
            <a:r>
              <a:rPr lang="en-US" sz="2800" dirty="0"/>
              <a:t>large part of the community interested in spin physics will gather in </a:t>
            </a:r>
            <a:r>
              <a:rPr lang="en-US" sz="2800" dirty="0" err="1"/>
              <a:t>Dubna</a:t>
            </a:r>
            <a:r>
              <a:rPr lang="en-US" sz="2800" dirty="0"/>
              <a:t> for the </a:t>
            </a:r>
            <a:r>
              <a:rPr lang="en-US" sz="2800" dirty="0">
                <a:solidFill>
                  <a:srgbClr val="0000FF"/>
                </a:solidFill>
              </a:rPr>
              <a:t>SPIN 2012 Conference</a:t>
            </a:r>
            <a:r>
              <a:rPr lang="en-US" sz="2800" dirty="0"/>
              <a:t>. The PAC </a:t>
            </a:r>
            <a:r>
              <a:rPr lang="en-US" sz="2800" i="1" dirty="0"/>
              <a:t>regards this as a unique opportunity to inform the international community, to attract new collaborations and to consolidate the SPD physics </a:t>
            </a:r>
            <a:r>
              <a:rPr lang="en-US" sz="2800" i="1" dirty="0" err="1"/>
              <a:t>programme</a:t>
            </a:r>
            <a:r>
              <a:rPr lang="en-US" sz="2800" dirty="0"/>
              <a:t>.</a:t>
            </a:r>
          </a:p>
          <a:p>
            <a:pPr marL="0" indent="0">
              <a:buNone/>
            </a:pPr>
            <a:endParaRPr lang="en-US" sz="2800" i="1" dirty="0"/>
          </a:p>
        </p:txBody>
      </p:sp>
      <p:sp>
        <p:nvSpPr>
          <p:cNvPr id="4" name="Espace réservé de la date 3"/>
          <p:cNvSpPr>
            <a:spLocks noGrp="1"/>
          </p:cNvSpPr>
          <p:nvPr>
            <p:ph type="dt" sz="quarter" idx="10"/>
          </p:nvPr>
        </p:nvSpPr>
        <p:spPr/>
        <p:txBody>
          <a:body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824C12F9-E431-4183-9156-ED661702ED17}" type="slidenum">
              <a:rPr lang="fr-FR" smtClean="0"/>
              <a:pPr>
                <a:defRPr/>
              </a:pPr>
              <a:t>19</a:t>
            </a:fld>
            <a:endParaRPr lang="fr-FR" dirty="0"/>
          </a:p>
        </p:txBody>
      </p:sp>
    </p:spTree>
    <p:extLst>
      <p:ext uri="{BB962C8B-B14F-4D97-AF65-F5344CB8AC3E}">
        <p14:creationId xmlns:p14="http://schemas.microsoft.com/office/powerpoint/2010/main" val="34245465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6" descr="NICA-Logo_4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0"/>
            <a:ext cx="2286000" cy="1127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Text Box 1051"/>
          <p:cNvSpPr txBox="1">
            <a:spLocks noChangeArrowheads="1"/>
          </p:cNvSpPr>
          <p:nvPr/>
        </p:nvSpPr>
        <p:spPr bwMode="auto">
          <a:xfrm>
            <a:off x="1571625" y="71438"/>
            <a:ext cx="5572125" cy="461665"/>
          </a:xfrm>
          <a:prstGeom prst="rect">
            <a:avLst/>
          </a:prstGeom>
          <a:noFill/>
          <a:ln w="9525">
            <a:noFill/>
            <a:miter lim="800000"/>
            <a:headEnd/>
            <a:tailEnd/>
          </a:ln>
        </p:spPr>
        <p:txBody>
          <a:bodyPr>
            <a:spAutoFit/>
          </a:bodyPr>
          <a:lstStyle/>
          <a:p>
            <a:pPr algn="ctr">
              <a:spcBef>
                <a:spcPct val="50000"/>
              </a:spcBef>
              <a:buClr>
                <a:srgbClr val="000000"/>
              </a:buClr>
              <a:buSzPct val="100000"/>
              <a:buFont typeface="Arial" pitchFamily="34" charset="0"/>
              <a:buNone/>
              <a:defRPr/>
            </a:pPr>
            <a:r>
              <a:rPr lang="en-US" sz="2400" dirty="0">
                <a:solidFill>
                  <a:schemeClr val="accent2"/>
                </a:solidFill>
                <a:effectLst>
                  <a:outerShdw blurRad="38100" dist="38100" dir="2700000" algn="tl">
                    <a:srgbClr val="000000"/>
                  </a:outerShdw>
                </a:effectLst>
              </a:rPr>
              <a:t>SPD EXPERIMENT AT NIC</a:t>
            </a:r>
            <a:r>
              <a:rPr lang="ru-RU" sz="2400" dirty="0" smtClean="0">
                <a:solidFill>
                  <a:schemeClr val="accent2"/>
                </a:solidFill>
                <a:effectLst>
                  <a:outerShdw blurRad="38100" dist="38100" dir="2700000" algn="tl">
                    <a:srgbClr val="000000"/>
                  </a:outerShdw>
                </a:effectLst>
              </a:rPr>
              <a:t>A</a:t>
            </a:r>
            <a:endParaRPr lang="en-US" sz="2400" dirty="0">
              <a:solidFill>
                <a:schemeClr val="accent2"/>
              </a:solidFill>
            </a:endParaRPr>
          </a:p>
        </p:txBody>
      </p:sp>
      <p:sp>
        <p:nvSpPr>
          <p:cNvPr id="40966" name="Rectangle 6"/>
          <p:cNvSpPr>
            <a:spLocks noChangeArrowheads="1"/>
          </p:cNvSpPr>
          <p:nvPr/>
        </p:nvSpPr>
        <p:spPr bwMode="auto">
          <a:xfrm>
            <a:off x="71438" y="1218694"/>
            <a:ext cx="8858250"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buClr>
                <a:srgbClr val="000000"/>
              </a:buClr>
              <a:buSzPct val="100000"/>
              <a:buFont typeface="Arial" charset="0"/>
              <a:buNone/>
            </a:pPr>
            <a:r>
              <a:rPr lang="en-US" sz="1600" dirty="0">
                <a:solidFill>
                  <a:srgbClr val="000066"/>
                </a:solidFill>
              </a:rPr>
              <a:t>The project on NICA Spin studies is under preparation at 2nd interaction point of the collider. </a:t>
            </a:r>
          </a:p>
          <a:p>
            <a:pPr>
              <a:buClr>
                <a:srgbClr val="000000"/>
              </a:buClr>
              <a:buSzPct val="100000"/>
              <a:buFont typeface="Arial" charset="0"/>
              <a:buNone/>
            </a:pPr>
            <a:r>
              <a:rPr lang="en-US" sz="1600" dirty="0">
                <a:solidFill>
                  <a:srgbClr val="000066"/>
                </a:solidFill>
              </a:rPr>
              <a:t> (first version of CDR for SPD , June 2010, http://nica.jinr.ru/files/Spin_program/spd_cdr.htm )</a:t>
            </a:r>
          </a:p>
          <a:p>
            <a:pPr algn="just">
              <a:buClr>
                <a:srgbClr val="000000"/>
              </a:buClr>
              <a:buSzPct val="100000"/>
              <a:buFont typeface="Arial" charset="0"/>
              <a:buNone/>
            </a:pPr>
            <a:r>
              <a:rPr lang="en-US" sz="1600" dirty="0">
                <a:solidFill>
                  <a:srgbClr val="000066"/>
                </a:solidFill>
              </a:rPr>
              <a:t>The purpose of proposed measurements is the study of the nucleon spin structure with high intensity polarized light nuclear beams.</a:t>
            </a:r>
          </a:p>
          <a:p>
            <a:pPr algn="just">
              <a:buClr>
                <a:srgbClr val="000000"/>
              </a:buClr>
              <a:buSzPct val="100000"/>
              <a:buFontTx/>
              <a:buChar char="-"/>
            </a:pPr>
            <a:r>
              <a:rPr lang="en-US" sz="1600" dirty="0">
                <a:solidFill>
                  <a:srgbClr val="000066"/>
                </a:solidFill>
              </a:rPr>
              <a:t> high collision proton (deuteron) energy up to   √s ~ 26(12) </a:t>
            </a:r>
            <a:r>
              <a:rPr lang="en-US" sz="1600" dirty="0" err="1">
                <a:solidFill>
                  <a:srgbClr val="000066"/>
                </a:solidFill>
              </a:rPr>
              <a:t>GeV</a:t>
            </a:r>
            <a:endParaRPr lang="en-US" sz="1600" dirty="0">
              <a:solidFill>
                <a:srgbClr val="000066"/>
              </a:solidFill>
            </a:endParaRPr>
          </a:p>
          <a:p>
            <a:pPr algn="just">
              <a:buClr>
                <a:srgbClr val="000000"/>
              </a:buClr>
              <a:buSzPct val="100000"/>
              <a:buFontTx/>
              <a:buChar char="-"/>
            </a:pPr>
            <a:r>
              <a:rPr lang="en-US" sz="1600" dirty="0">
                <a:solidFill>
                  <a:srgbClr val="000066"/>
                </a:solidFill>
              </a:rPr>
              <a:t> the average luminosity up to                     10</a:t>
            </a:r>
            <a:r>
              <a:rPr lang="en-US" sz="1600" baseline="30000" dirty="0">
                <a:solidFill>
                  <a:srgbClr val="000066"/>
                </a:solidFill>
              </a:rPr>
              <a:t>31</a:t>
            </a:r>
            <a:r>
              <a:rPr lang="en-US" sz="1600" dirty="0">
                <a:solidFill>
                  <a:srgbClr val="000066"/>
                </a:solidFill>
              </a:rPr>
              <a:t>-10</a:t>
            </a:r>
            <a:r>
              <a:rPr lang="en-US" sz="1600" baseline="30000" dirty="0">
                <a:solidFill>
                  <a:srgbClr val="000066"/>
                </a:solidFill>
              </a:rPr>
              <a:t>32</a:t>
            </a:r>
            <a:r>
              <a:rPr lang="en-US" sz="1600" dirty="0">
                <a:solidFill>
                  <a:srgbClr val="000066"/>
                </a:solidFill>
              </a:rPr>
              <a:t>   cm</a:t>
            </a:r>
            <a:r>
              <a:rPr lang="en-US" sz="1600" baseline="30000" dirty="0">
                <a:solidFill>
                  <a:srgbClr val="000066"/>
                </a:solidFill>
              </a:rPr>
              <a:t>2</a:t>
            </a:r>
            <a:r>
              <a:rPr lang="en-US" sz="1600" dirty="0">
                <a:solidFill>
                  <a:srgbClr val="000066"/>
                </a:solidFill>
              </a:rPr>
              <a:t>/s </a:t>
            </a:r>
          </a:p>
          <a:p>
            <a:pPr algn="just">
              <a:buClr>
                <a:srgbClr val="000000"/>
              </a:buClr>
              <a:buSzPct val="100000"/>
              <a:buFontTx/>
              <a:buChar char="-"/>
            </a:pPr>
            <a:r>
              <a:rPr lang="en-US" sz="1600" dirty="0">
                <a:solidFill>
                  <a:srgbClr val="000066"/>
                </a:solidFill>
              </a:rPr>
              <a:t> both proton and deuteron beams can be effectively polarized. </a:t>
            </a:r>
            <a:endParaRPr lang="ru-RU" sz="1600" dirty="0">
              <a:solidFill>
                <a:srgbClr val="2D2DB9"/>
              </a:solidFill>
            </a:endParaRPr>
          </a:p>
        </p:txBody>
      </p:sp>
      <p:sp>
        <p:nvSpPr>
          <p:cNvPr id="40967" name="Text Box 8"/>
          <p:cNvSpPr txBox="1">
            <a:spLocks noChangeArrowheads="1"/>
          </p:cNvSpPr>
          <p:nvPr/>
        </p:nvSpPr>
        <p:spPr bwMode="auto">
          <a:xfrm>
            <a:off x="1985040" y="5761038"/>
            <a:ext cx="621188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eaLnBrk="0" hangingPunct="0">
              <a:defRPr sz="2800" b="1">
                <a:solidFill>
                  <a:srgbClr val="FF0000"/>
                </a:solidFill>
                <a:latin typeface="Comic Sans MS" pitchFamily="66" charset="0"/>
              </a:defRPr>
            </a:lvl1pPr>
            <a:lvl2pPr marL="742950" indent="-285750" eaLnBrk="0" hangingPunct="0">
              <a:defRPr sz="2800" b="1">
                <a:solidFill>
                  <a:srgbClr val="FF0000"/>
                </a:solidFill>
                <a:latin typeface="Comic Sans MS" pitchFamily="66" charset="0"/>
              </a:defRPr>
            </a:lvl2pPr>
            <a:lvl3pPr marL="1143000" indent="-228600" eaLnBrk="0" hangingPunct="0">
              <a:defRPr sz="2800" b="1">
                <a:solidFill>
                  <a:srgbClr val="FF0000"/>
                </a:solidFill>
                <a:latin typeface="Comic Sans MS" pitchFamily="66" charset="0"/>
              </a:defRPr>
            </a:lvl3pPr>
            <a:lvl4pPr marL="1600200" indent="-228600" eaLnBrk="0" hangingPunct="0">
              <a:defRPr sz="2800" b="1">
                <a:solidFill>
                  <a:srgbClr val="FF0000"/>
                </a:solidFill>
                <a:latin typeface="Comic Sans MS" pitchFamily="66" charset="0"/>
              </a:defRPr>
            </a:lvl4pPr>
            <a:lvl5pPr marL="2057400" indent="-228600" eaLnBrk="0" hangingPunct="0">
              <a:defRPr sz="2800" b="1">
                <a:solidFill>
                  <a:srgbClr val="FF0000"/>
                </a:solidFill>
                <a:latin typeface="Comic Sans MS" pitchFamily="66" charset="0"/>
              </a:defRPr>
            </a:lvl5pPr>
            <a:lvl6pPr marL="2514600" indent="-228600" eaLnBrk="0" fontAlgn="base" hangingPunct="0">
              <a:spcBef>
                <a:spcPct val="0"/>
              </a:spcBef>
              <a:spcAft>
                <a:spcPct val="0"/>
              </a:spcAft>
              <a:defRPr sz="2800" b="1">
                <a:solidFill>
                  <a:srgbClr val="FF0000"/>
                </a:solidFill>
                <a:latin typeface="Comic Sans MS" pitchFamily="66" charset="0"/>
              </a:defRPr>
            </a:lvl6pPr>
            <a:lvl7pPr marL="2971800" indent="-228600" eaLnBrk="0" fontAlgn="base" hangingPunct="0">
              <a:spcBef>
                <a:spcPct val="0"/>
              </a:spcBef>
              <a:spcAft>
                <a:spcPct val="0"/>
              </a:spcAft>
              <a:defRPr sz="2800" b="1">
                <a:solidFill>
                  <a:srgbClr val="FF0000"/>
                </a:solidFill>
                <a:latin typeface="Comic Sans MS" pitchFamily="66" charset="0"/>
              </a:defRPr>
            </a:lvl7pPr>
            <a:lvl8pPr marL="3429000" indent="-228600" eaLnBrk="0" fontAlgn="base" hangingPunct="0">
              <a:spcBef>
                <a:spcPct val="0"/>
              </a:spcBef>
              <a:spcAft>
                <a:spcPct val="0"/>
              </a:spcAft>
              <a:defRPr sz="2800" b="1">
                <a:solidFill>
                  <a:srgbClr val="FF0000"/>
                </a:solidFill>
                <a:latin typeface="Comic Sans MS" pitchFamily="66" charset="0"/>
              </a:defRPr>
            </a:lvl8pPr>
            <a:lvl9pPr marL="3886200" indent="-228600" eaLnBrk="0" fontAlgn="base" hangingPunct="0">
              <a:spcBef>
                <a:spcPct val="0"/>
              </a:spcBef>
              <a:spcAft>
                <a:spcPct val="0"/>
              </a:spcAft>
              <a:defRPr sz="2800" b="1">
                <a:solidFill>
                  <a:srgbClr val="FF0000"/>
                </a:solidFill>
                <a:latin typeface="Comic Sans MS" pitchFamily="66" charset="0"/>
              </a:defRPr>
            </a:lvl9pPr>
          </a:lstStyle>
          <a:p>
            <a:pPr defTabSz="914400" eaLnBrk="1" hangingPunct="1">
              <a:spcBef>
                <a:spcPct val="50000"/>
              </a:spcBef>
            </a:pPr>
            <a:r>
              <a:rPr lang="en-US" sz="1400" u="sng" dirty="0">
                <a:solidFill>
                  <a:srgbClr val="000066"/>
                </a:solidFill>
              </a:rPr>
              <a:t>NICA Spin program plans:</a:t>
            </a:r>
          </a:p>
          <a:p>
            <a:pPr defTabSz="914400" eaLnBrk="1" hangingPunct="1">
              <a:spcBef>
                <a:spcPct val="50000"/>
              </a:spcBef>
            </a:pPr>
            <a:r>
              <a:rPr lang="en-US" sz="1400" dirty="0">
                <a:solidFill>
                  <a:srgbClr val="000066"/>
                </a:solidFill>
              </a:rPr>
              <a:t>2012-2014 – CDR and TRD  preparation, SPD collaboration, R&amp;D</a:t>
            </a:r>
          </a:p>
          <a:p>
            <a:pPr defTabSz="914400" eaLnBrk="1" hangingPunct="1">
              <a:spcBef>
                <a:spcPct val="50000"/>
              </a:spcBef>
            </a:pPr>
            <a:r>
              <a:rPr lang="en-US" sz="1400" dirty="0">
                <a:solidFill>
                  <a:srgbClr val="000066"/>
                </a:solidFill>
              </a:rPr>
              <a:t>2015-2018 – R&amp;D, Detectors production  </a:t>
            </a:r>
          </a:p>
        </p:txBody>
      </p:sp>
      <p:sp>
        <p:nvSpPr>
          <p:cNvPr id="40969" name="Rectangle 6"/>
          <p:cNvSpPr>
            <a:spLocks noChangeArrowheads="1"/>
          </p:cNvSpPr>
          <p:nvPr/>
        </p:nvSpPr>
        <p:spPr bwMode="auto">
          <a:xfrm>
            <a:off x="142875" y="2890938"/>
            <a:ext cx="5776913"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en-US" sz="1600" dirty="0">
                <a:solidFill>
                  <a:srgbClr val="2D2DB9"/>
                </a:solidFill>
                <a:cs typeface="Times New Roman" pitchFamily="18" charset="0"/>
              </a:rPr>
              <a:t>The main topics are:</a:t>
            </a:r>
          </a:p>
          <a:p>
            <a:pPr eaLnBrk="0" hangingPunct="0"/>
            <a:r>
              <a:rPr lang="en-US" sz="1600" dirty="0">
                <a:solidFill>
                  <a:srgbClr val="2D2DB9"/>
                </a:solidFill>
                <a:cs typeface="Times New Roman" pitchFamily="18" charset="0"/>
              </a:rPr>
              <a:t>1. Studies of MMT-DY processes with </a:t>
            </a:r>
            <a:r>
              <a:rPr lang="en-US" sz="1600" dirty="0" smtClean="0">
                <a:solidFill>
                  <a:srgbClr val="2D2DB9"/>
                </a:solidFill>
                <a:cs typeface="Times New Roman" pitchFamily="18" charset="0"/>
              </a:rPr>
              <a:t>longitudinally </a:t>
            </a:r>
            <a:r>
              <a:rPr lang="en-US" sz="1600" dirty="0">
                <a:solidFill>
                  <a:srgbClr val="2D2DB9"/>
                </a:solidFill>
                <a:cs typeface="Times New Roman" pitchFamily="18" charset="0"/>
              </a:rPr>
              <a:t>and transversely polarized p and D beams. Extraction of unknown (poor known) </a:t>
            </a:r>
            <a:r>
              <a:rPr lang="en-US" sz="1600" dirty="0" err="1">
                <a:solidFill>
                  <a:srgbClr val="2D2DB9"/>
                </a:solidFill>
                <a:cs typeface="Times New Roman" pitchFamily="18" charset="0"/>
              </a:rPr>
              <a:t>parton</a:t>
            </a:r>
            <a:r>
              <a:rPr lang="en-US" sz="1600" dirty="0">
                <a:solidFill>
                  <a:srgbClr val="2D2DB9"/>
                </a:solidFill>
                <a:cs typeface="Times New Roman" pitchFamily="18" charset="0"/>
              </a:rPr>
              <a:t> distribution functions (PDFs).  </a:t>
            </a:r>
          </a:p>
          <a:p>
            <a:pPr eaLnBrk="0" hangingPunct="0"/>
            <a:r>
              <a:rPr lang="en-US" sz="1600" dirty="0">
                <a:solidFill>
                  <a:srgbClr val="2D2DB9"/>
                </a:solidFill>
                <a:cs typeface="Times New Roman" pitchFamily="18" charset="0"/>
              </a:rPr>
              <a:t>2. PDFs  from J/</a:t>
            </a:r>
            <a:r>
              <a:rPr lang="el-GR" sz="1600" dirty="0">
                <a:solidFill>
                  <a:srgbClr val="2D2DB9"/>
                </a:solidFill>
                <a:cs typeface="Times New Roman" pitchFamily="18" charset="0"/>
              </a:rPr>
              <a:t>Ψ</a:t>
            </a:r>
            <a:r>
              <a:rPr lang="en-US" sz="1600" dirty="0">
                <a:solidFill>
                  <a:srgbClr val="2D2DB9"/>
                </a:solidFill>
                <a:cs typeface="Times New Roman" pitchFamily="18" charset="0"/>
              </a:rPr>
              <a:t> production processes. </a:t>
            </a:r>
          </a:p>
          <a:p>
            <a:pPr eaLnBrk="0" hangingPunct="0"/>
            <a:r>
              <a:rPr lang="en-US" sz="1600" dirty="0">
                <a:solidFill>
                  <a:srgbClr val="2D2DB9"/>
                </a:solidFill>
                <a:cs typeface="Times New Roman" pitchFamily="18" charset="0"/>
              </a:rPr>
              <a:t>3. Cross sections, </a:t>
            </a:r>
            <a:r>
              <a:rPr lang="en-US" sz="1600" dirty="0" err="1">
                <a:solidFill>
                  <a:srgbClr val="2D2DB9"/>
                </a:solidFill>
                <a:cs typeface="Times New Roman" pitchFamily="18" charset="0"/>
              </a:rPr>
              <a:t>helicity</a:t>
            </a:r>
            <a:r>
              <a:rPr lang="en-US" sz="1600" dirty="0">
                <a:solidFill>
                  <a:srgbClr val="2D2DB9"/>
                </a:solidFill>
                <a:cs typeface="Times New Roman" pitchFamily="18" charset="0"/>
              </a:rPr>
              <a:t> </a:t>
            </a:r>
            <a:r>
              <a:rPr lang="en-US" sz="1600" dirty="0" smtClean="0">
                <a:solidFill>
                  <a:srgbClr val="2D2DB9"/>
                </a:solidFill>
                <a:cs typeface="Times New Roman" pitchFamily="18" charset="0"/>
              </a:rPr>
              <a:t>amplitudes </a:t>
            </a:r>
            <a:r>
              <a:rPr lang="en-US" sz="1600" dirty="0">
                <a:solidFill>
                  <a:srgbClr val="2D2DB9"/>
                </a:solidFill>
                <a:cs typeface="Times New Roman" pitchFamily="18" charset="0"/>
              </a:rPr>
              <a:t>and double spin asymmetries (</a:t>
            </a:r>
            <a:r>
              <a:rPr lang="en-US" sz="1600" dirty="0" err="1">
                <a:solidFill>
                  <a:srgbClr val="2D2DB9"/>
                </a:solidFill>
                <a:cs typeface="Times New Roman" pitchFamily="18" charset="0"/>
              </a:rPr>
              <a:t>Krisch</a:t>
            </a:r>
            <a:r>
              <a:rPr lang="en-US" sz="1600" dirty="0">
                <a:solidFill>
                  <a:srgbClr val="2D2DB9"/>
                </a:solidFill>
                <a:cs typeface="Times New Roman" pitchFamily="18" charset="0"/>
              </a:rPr>
              <a:t> effect) in elastic reactions.</a:t>
            </a:r>
          </a:p>
          <a:p>
            <a:pPr eaLnBrk="0" hangingPunct="0"/>
            <a:r>
              <a:rPr lang="en-US" sz="1600" dirty="0">
                <a:solidFill>
                  <a:srgbClr val="2D2DB9"/>
                </a:solidFill>
                <a:cs typeface="Times New Roman" pitchFamily="18" charset="0"/>
              </a:rPr>
              <a:t>4. Spin effects in one and two hadron production processes.</a:t>
            </a:r>
          </a:p>
          <a:p>
            <a:pPr eaLnBrk="0" hangingPunct="0"/>
            <a:r>
              <a:rPr lang="en-US" sz="1600" dirty="0">
                <a:solidFill>
                  <a:srgbClr val="2D2DB9"/>
                </a:solidFill>
                <a:cs typeface="Times New Roman" pitchFamily="18" charset="0"/>
              </a:rPr>
              <a:t>5.Spin effects in inclusive high-</a:t>
            </a:r>
            <a:r>
              <a:rPr lang="en-US" sz="1600" dirty="0" err="1">
                <a:solidFill>
                  <a:srgbClr val="2D2DB9"/>
                </a:solidFill>
                <a:cs typeface="Times New Roman" pitchFamily="18" charset="0"/>
              </a:rPr>
              <a:t>p</a:t>
            </a:r>
            <a:r>
              <a:rPr lang="en-US" sz="1600" baseline="-25000" dirty="0" err="1">
                <a:solidFill>
                  <a:srgbClr val="2D2DB9"/>
                </a:solidFill>
                <a:cs typeface="Times New Roman" pitchFamily="18" charset="0"/>
              </a:rPr>
              <a:t>T</a:t>
            </a:r>
            <a:r>
              <a:rPr lang="en-US" sz="1600" dirty="0">
                <a:solidFill>
                  <a:srgbClr val="2D2DB9"/>
                </a:solidFill>
                <a:cs typeface="Times New Roman" pitchFamily="18" charset="0"/>
              </a:rPr>
              <a:t> reactions.</a:t>
            </a:r>
          </a:p>
          <a:p>
            <a:pPr eaLnBrk="0" hangingPunct="0"/>
            <a:r>
              <a:rPr lang="en-US" sz="1600" dirty="0">
                <a:solidFill>
                  <a:srgbClr val="2D2DB9"/>
                </a:solidFill>
                <a:cs typeface="Times New Roman" pitchFamily="18" charset="0"/>
              </a:rPr>
              <a:t>6. Polarization effects in heavy ion collisions (with MPD).</a:t>
            </a:r>
            <a:endParaRPr lang="ru-RU" sz="1600" dirty="0">
              <a:solidFill>
                <a:srgbClr val="2D2DB9"/>
              </a:solidFill>
            </a:endParaRPr>
          </a:p>
          <a:p>
            <a:pPr eaLnBrk="0" hangingPunct="0"/>
            <a:r>
              <a:rPr lang="en-US" sz="1600" dirty="0">
                <a:solidFill>
                  <a:srgbClr val="2D2DB9"/>
                </a:solidFill>
                <a:cs typeface="Times New Roman" pitchFamily="18" charset="0"/>
              </a:rPr>
              <a:t>7. Spectroscopy of </a:t>
            </a:r>
            <a:r>
              <a:rPr lang="en-US" sz="1600" dirty="0" err="1">
                <a:solidFill>
                  <a:srgbClr val="2D2DB9"/>
                </a:solidFill>
                <a:cs typeface="Times New Roman" pitchFamily="18" charset="0"/>
              </a:rPr>
              <a:t>quarkonia</a:t>
            </a:r>
            <a:r>
              <a:rPr lang="en-US" sz="1600" dirty="0">
                <a:solidFill>
                  <a:srgbClr val="2D2DB9"/>
                </a:solidFill>
                <a:cs typeface="Times New Roman" pitchFamily="18" charset="0"/>
              </a:rPr>
              <a:t> with any available decay modes.</a:t>
            </a:r>
          </a:p>
        </p:txBody>
      </p:sp>
      <p:sp>
        <p:nvSpPr>
          <p:cNvPr id="2" name="Rectangle 1"/>
          <p:cNvSpPr/>
          <p:nvPr/>
        </p:nvSpPr>
        <p:spPr>
          <a:xfrm>
            <a:off x="4372256" y="774018"/>
            <a:ext cx="2015295" cy="461665"/>
          </a:xfrm>
          <a:prstGeom prst="rect">
            <a:avLst/>
          </a:prstGeom>
        </p:spPr>
        <p:txBody>
          <a:bodyPr wrap="none">
            <a:spAutoFit/>
          </a:bodyPr>
          <a:lstStyle/>
          <a:p>
            <a:pPr marL="0" indent="0" algn="r">
              <a:buNone/>
            </a:pPr>
            <a:r>
              <a:rPr lang="en-US" sz="2400" i="1" dirty="0"/>
              <a:t>A. </a:t>
            </a:r>
            <a:r>
              <a:rPr lang="en-US" sz="2400" i="1" dirty="0" err="1"/>
              <a:t>Nagaytsev</a:t>
            </a:r>
            <a:endParaRPr lang="en-US" sz="2400" i="1" dirty="0">
              <a:solidFill>
                <a:srgbClr val="FF0000"/>
              </a:solidFill>
              <a:latin typeface="Comic Sans MS" pitchFamily="66" charset="0"/>
            </a:endParaRPr>
          </a:p>
        </p:txBody>
      </p:sp>
      <p:grpSp>
        <p:nvGrpSpPr>
          <p:cNvPr id="22" name="Группа 15"/>
          <p:cNvGrpSpPr>
            <a:grpSpLocks/>
          </p:cNvGrpSpPr>
          <p:nvPr/>
        </p:nvGrpSpPr>
        <p:grpSpPr bwMode="auto">
          <a:xfrm>
            <a:off x="6228184" y="2306001"/>
            <a:ext cx="2536825" cy="3290888"/>
            <a:chOff x="6384925" y="1143000"/>
            <a:chExt cx="2679700" cy="3505200"/>
          </a:xfrm>
        </p:grpSpPr>
        <p:sp>
          <p:nvSpPr>
            <p:cNvPr id="23" name="Rectangle 22"/>
            <p:cNvSpPr>
              <a:spLocks noChangeArrowheads="1"/>
            </p:cNvSpPr>
            <p:nvPr/>
          </p:nvSpPr>
          <p:spPr bwMode="auto">
            <a:xfrm>
              <a:off x="6384925" y="1143000"/>
              <a:ext cx="2679700" cy="3498850"/>
            </a:xfrm>
            <a:prstGeom prst="rect">
              <a:avLst/>
            </a:prstGeom>
            <a:solidFill>
              <a:schemeClr val="bg1"/>
            </a:solidFill>
            <a:ln w="28575">
              <a:solidFill>
                <a:srgbClr val="003300"/>
              </a:solidFill>
              <a:miter lim="800000"/>
              <a:headEnd/>
              <a:tailEnd/>
            </a:ln>
          </p:spPr>
          <p:txBody>
            <a:bodyPr/>
            <a:lstStyle>
              <a:defPPr>
                <a:defRPr lang="en-GB"/>
              </a:defPPr>
              <a:lvl1pPr algn="l" defTabSz="449263" rtl="0" fontAlgn="base">
                <a:spcBef>
                  <a:spcPct val="0"/>
                </a:spcBef>
                <a:spcAft>
                  <a:spcPct val="0"/>
                </a:spcAft>
                <a:defRPr sz="2800" b="1" kern="1200">
                  <a:solidFill>
                    <a:srgbClr val="FF0000"/>
                  </a:solidFill>
                  <a:latin typeface="Comic Sans MS" pitchFamily="66" charset="0"/>
                  <a:ea typeface="+mn-ea"/>
                  <a:cs typeface="+mn-cs"/>
                </a:defRPr>
              </a:lvl1pPr>
              <a:lvl2pPr marL="457200" algn="l" defTabSz="449263" rtl="0" fontAlgn="base">
                <a:spcBef>
                  <a:spcPct val="0"/>
                </a:spcBef>
                <a:spcAft>
                  <a:spcPct val="0"/>
                </a:spcAft>
                <a:defRPr sz="2800" b="1" kern="1200">
                  <a:solidFill>
                    <a:srgbClr val="FF0000"/>
                  </a:solidFill>
                  <a:latin typeface="Comic Sans MS" pitchFamily="66" charset="0"/>
                  <a:ea typeface="+mn-ea"/>
                  <a:cs typeface="+mn-cs"/>
                </a:defRPr>
              </a:lvl2pPr>
              <a:lvl3pPr marL="914400" algn="l" defTabSz="449263" rtl="0" fontAlgn="base">
                <a:spcBef>
                  <a:spcPct val="0"/>
                </a:spcBef>
                <a:spcAft>
                  <a:spcPct val="0"/>
                </a:spcAft>
                <a:defRPr sz="2800" b="1" kern="1200">
                  <a:solidFill>
                    <a:srgbClr val="FF0000"/>
                  </a:solidFill>
                  <a:latin typeface="Comic Sans MS" pitchFamily="66" charset="0"/>
                  <a:ea typeface="+mn-ea"/>
                  <a:cs typeface="+mn-cs"/>
                </a:defRPr>
              </a:lvl3pPr>
              <a:lvl4pPr marL="1371600" algn="l" defTabSz="449263" rtl="0" fontAlgn="base">
                <a:spcBef>
                  <a:spcPct val="0"/>
                </a:spcBef>
                <a:spcAft>
                  <a:spcPct val="0"/>
                </a:spcAft>
                <a:defRPr sz="2800" b="1" kern="1200">
                  <a:solidFill>
                    <a:srgbClr val="FF0000"/>
                  </a:solidFill>
                  <a:latin typeface="Comic Sans MS" pitchFamily="66" charset="0"/>
                  <a:ea typeface="+mn-ea"/>
                  <a:cs typeface="+mn-cs"/>
                </a:defRPr>
              </a:lvl4pPr>
              <a:lvl5pPr marL="1828800" algn="l" defTabSz="449263" rtl="0" fontAlgn="base">
                <a:spcBef>
                  <a:spcPct val="0"/>
                </a:spcBef>
                <a:spcAft>
                  <a:spcPct val="0"/>
                </a:spcAft>
                <a:defRPr sz="2800" b="1" kern="1200">
                  <a:solidFill>
                    <a:srgbClr val="FF0000"/>
                  </a:solidFill>
                  <a:latin typeface="Comic Sans MS" pitchFamily="66" charset="0"/>
                  <a:ea typeface="+mn-ea"/>
                  <a:cs typeface="+mn-cs"/>
                </a:defRPr>
              </a:lvl5pPr>
              <a:lvl6pPr marL="2286000" algn="l" defTabSz="914400" rtl="0" eaLnBrk="1" latinLnBrk="0" hangingPunct="1">
                <a:defRPr sz="2800" b="1" kern="1200">
                  <a:solidFill>
                    <a:srgbClr val="FF0000"/>
                  </a:solidFill>
                  <a:latin typeface="Comic Sans MS" pitchFamily="66" charset="0"/>
                  <a:ea typeface="+mn-ea"/>
                  <a:cs typeface="+mn-cs"/>
                </a:defRPr>
              </a:lvl6pPr>
              <a:lvl7pPr marL="2743200" algn="l" defTabSz="914400" rtl="0" eaLnBrk="1" latinLnBrk="0" hangingPunct="1">
                <a:defRPr sz="2800" b="1" kern="1200">
                  <a:solidFill>
                    <a:srgbClr val="FF0000"/>
                  </a:solidFill>
                  <a:latin typeface="Comic Sans MS" pitchFamily="66" charset="0"/>
                  <a:ea typeface="+mn-ea"/>
                  <a:cs typeface="+mn-cs"/>
                </a:defRPr>
              </a:lvl7pPr>
              <a:lvl8pPr marL="3200400" algn="l" defTabSz="914400" rtl="0" eaLnBrk="1" latinLnBrk="0" hangingPunct="1">
                <a:defRPr sz="2800" b="1" kern="1200">
                  <a:solidFill>
                    <a:srgbClr val="FF0000"/>
                  </a:solidFill>
                  <a:latin typeface="Comic Sans MS" pitchFamily="66" charset="0"/>
                  <a:ea typeface="+mn-ea"/>
                  <a:cs typeface="+mn-cs"/>
                </a:defRPr>
              </a:lvl8pPr>
              <a:lvl9pPr marL="3657600" algn="l" defTabSz="914400" rtl="0" eaLnBrk="1" latinLnBrk="0" hangingPunct="1">
                <a:defRPr sz="2800" b="1" kern="1200">
                  <a:solidFill>
                    <a:srgbClr val="FF0000"/>
                  </a:solidFill>
                  <a:latin typeface="Comic Sans MS" pitchFamily="66" charset="0"/>
                  <a:ea typeface="+mn-ea"/>
                  <a:cs typeface="+mn-cs"/>
                </a:defRPr>
              </a:lvl9pPr>
            </a:lstStyle>
            <a:p>
              <a:endParaRPr lang="ru-RU"/>
            </a:p>
          </p:txBody>
        </p:sp>
        <p:sp>
          <p:nvSpPr>
            <p:cNvPr id="24" name="Text Box 1029"/>
            <p:cNvSpPr txBox="1">
              <a:spLocks noChangeArrowheads="1"/>
            </p:cNvSpPr>
            <p:nvPr/>
          </p:nvSpPr>
          <p:spPr bwMode="auto">
            <a:xfrm>
              <a:off x="6454775" y="1200150"/>
              <a:ext cx="26035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GB"/>
              </a:defPPr>
              <a:lvl1pPr algn="l" defTabSz="449263" rtl="0" fontAlgn="base">
                <a:spcBef>
                  <a:spcPct val="0"/>
                </a:spcBef>
                <a:spcAft>
                  <a:spcPct val="0"/>
                </a:spcAft>
                <a:defRPr sz="2800" b="1" kern="1200">
                  <a:solidFill>
                    <a:srgbClr val="FF0000"/>
                  </a:solidFill>
                  <a:latin typeface="Comic Sans MS" pitchFamily="66" charset="0"/>
                  <a:ea typeface="+mn-ea"/>
                  <a:cs typeface="+mn-cs"/>
                </a:defRPr>
              </a:lvl1pPr>
              <a:lvl2pPr marL="457200" algn="l" defTabSz="449263" rtl="0" fontAlgn="base">
                <a:spcBef>
                  <a:spcPct val="0"/>
                </a:spcBef>
                <a:spcAft>
                  <a:spcPct val="0"/>
                </a:spcAft>
                <a:defRPr sz="2800" b="1" kern="1200">
                  <a:solidFill>
                    <a:srgbClr val="FF0000"/>
                  </a:solidFill>
                  <a:latin typeface="Comic Sans MS" pitchFamily="66" charset="0"/>
                  <a:ea typeface="+mn-ea"/>
                  <a:cs typeface="+mn-cs"/>
                </a:defRPr>
              </a:lvl2pPr>
              <a:lvl3pPr marL="914400" algn="l" defTabSz="449263" rtl="0" fontAlgn="base">
                <a:spcBef>
                  <a:spcPct val="0"/>
                </a:spcBef>
                <a:spcAft>
                  <a:spcPct val="0"/>
                </a:spcAft>
                <a:defRPr sz="2800" b="1" kern="1200">
                  <a:solidFill>
                    <a:srgbClr val="FF0000"/>
                  </a:solidFill>
                  <a:latin typeface="Comic Sans MS" pitchFamily="66" charset="0"/>
                  <a:ea typeface="+mn-ea"/>
                  <a:cs typeface="+mn-cs"/>
                </a:defRPr>
              </a:lvl3pPr>
              <a:lvl4pPr marL="1371600" algn="l" defTabSz="449263" rtl="0" fontAlgn="base">
                <a:spcBef>
                  <a:spcPct val="0"/>
                </a:spcBef>
                <a:spcAft>
                  <a:spcPct val="0"/>
                </a:spcAft>
                <a:defRPr sz="2800" b="1" kern="1200">
                  <a:solidFill>
                    <a:srgbClr val="FF0000"/>
                  </a:solidFill>
                  <a:latin typeface="Comic Sans MS" pitchFamily="66" charset="0"/>
                  <a:ea typeface="+mn-ea"/>
                  <a:cs typeface="+mn-cs"/>
                </a:defRPr>
              </a:lvl4pPr>
              <a:lvl5pPr marL="1828800" algn="l" defTabSz="449263" rtl="0" fontAlgn="base">
                <a:spcBef>
                  <a:spcPct val="0"/>
                </a:spcBef>
                <a:spcAft>
                  <a:spcPct val="0"/>
                </a:spcAft>
                <a:defRPr sz="2800" b="1" kern="1200">
                  <a:solidFill>
                    <a:srgbClr val="FF0000"/>
                  </a:solidFill>
                  <a:latin typeface="Comic Sans MS" pitchFamily="66" charset="0"/>
                  <a:ea typeface="+mn-ea"/>
                  <a:cs typeface="+mn-cs"/>
                </a:defRPr>
              </a:lvl5pPr>
              <a:lvl6pPr marL="2286000" algn="l" defTabSz="914400" rtl="0" eaLnBrk="1" latinLnBrk="0" hangingPunct="1">
                <a:defRPr sz="2800" b="1" kern="1200">
                  <a:solidFill>
                    <a:srgbClr val="FF0000"/>
                  </a:solidFill>
                  <a:latin typeface="Comic Sans MS" pitchFamily="66" charset="0"/>
                  <a:ea typeface="+mn-ea"/>
                  <a:cs typeface="+mn-cs"/>
                </a:defRPr>
              </a:lvl6pPr>
              <a:lvl7pPr marL="2743200" algn="l" defTabSz="914400" rtl="0" eaLnBrk="1" latinLnBrk="0" hangingPunct="1">
                <a:defRPr sz="2800" b="1" kern="1200">
                  <a:solidFill>
                    <a:srgbClr val="FF0000"/>
                  </a:solidFill>
                  <a:latin typeface="Comic Sans MS" pitchFamily="66" charset="0"/>
                  <a:ea typeface="+mn-ea"/>
                  <a:cs typeface="+mn-cs"/>
                </a:defRPr>
              </a:lvl7pPr>
              <a:lvl8pPr marL="3200400" algn="l" defTabSz="914400" rtl="0" eaLnBrk="1" latinLnBrk="0" hangingPunct="1">
                <a:defRPr sz="2800" b="1" kern="1200">
                  <a:solidFill>
                    <a:srgbClr val="FF0000"/>
                  </a:solidFill>
                  <a:latin typeface="Comic Sans MS" pitchFamily="66" charset="0"/>
                  <a:ea typeface="+mn-ea"/>
                  <a:cs typeface="+mn-cs"/>
                </a:defRPr>
              </a:lvl8pPr>
              <a:lvl9pPr marL="3657600" algn="l" defTabSz="914400" rtl="0" eaLnBrk="1" latinLnBrk="0" hangingPunct="1">
                <a:defRPr sz="2800" b="1" kern="1200">
                  <a:solidFill>
                    <a:srgbClr val="FF0000"/>
                  </a:solidFill>
                  <a:latin typeface="Comic Sans MS" pitchFamily="66" charset="0"/>
                  <a:ea typeface="+mn-ea"/>
                  <a:cs typeface="+mn-cs"/>
                </a:defRPr>
              </a:lvl9pPr>
            </a:lstStyle>
            <a:p>
              <a:pPr algn="ctr" eaLnBrk="1" hangingPunct="1"/>
              <a:r>
                <a:rPr lang="en-US" sz="1000">
                  <a:solidFill>
                    <a:schemeClr val="tx1"/>
                  </a:solidFill>
                  <a:latin typeface="Bookman Old Style" pitchFamily="18" charset="0"/>
                </a:rPr>
                <a:t>THE SPIN PHYSICS DETECTOR- SPD</a:t>
              </a:r>
              <a:endParaRPr lang="en-US" sz="1000" b="0">
                <a:solidFill>
                  <a:schemeClr val="tx1"/>
                </a:solidFill>
                <a:latin typeface="Bookman Old Style" pitchFamily="18" charset="0"/>
              </a:endParaRPr>
            </a:p>
            <a:p>
              <a:pPr algn="ctr" eaLnBrk="1" hangingPunct="1"/>
              <a:r>
                <a:rPr lang="en-US" sz="1000">
                  <a:solidFill>
                    <a:schemeClr val="tx1"/>
                  </a:solidFill>
                  <a:latin typeface="Bookman Old Style" pitchFamily="18" charset="0"/>
                </a:rPr>
                <a:t>to study spin structure of the nucleon and polarization effects at NICA</a:t>
              </a:r>
            </a:p>
            <a:p>
              <a:pPr algn="ctr" eaLnBrk="1" hangingPunct="1"/>
              <a:r>
                <a:rPr lang="en-US" sz="1000">
                  <a:solidFill>
                    <a:schemeClr val="tx1"/>
                  </a:solidFill>
                  <a:latin typeface="Bookman Old Style" pitchFamily="18" charset="0"/>
                </a:rPr>
                <a:t>(Conceptual Design Report) </a:t>
              </a:r>
              <a:endParaRPr lang="ru-RU" sz="1000">
                <a:solidFill>
                  <a:schemeClr val="tx1"/>
                </a:solidFill>
                <a:latin typeface="Bookman Old Style" pitchFamily="18" charset="0"/>
              </a:endParaRPr>
            </a:p>
          </p:txBody>
        </p:sp>
        <p:pic>
          <p:nvPicPr>
            <p:cNvPr id="25" name="Picture 4" descr="sign_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77063" y="2473325"/>
              <a:ext cx="130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1031"/>
            <p:cNvSpPr txBox="1">
              <a:spLocks noChangeArrowheads="1"/>
            </p:cNvSpPr>
            <p:nvPr/>
          </p:nvSpPr>
          <p:spPr bwMode="auto">
            <a:xfrm>
              <a:off x="6661150" y="4403725"/>
              <a:ext cx="180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GB"/>
              </a:defPPr>
              <a:lvl1pPr algn="l" defTabSz="449263" rtl="0" fontAlgn="base">
                <a:spcBef>
                  <a:spcPct val="0"/>
                </a:spcBef>
                <a:spcAft>
                  <a:spcPct val="0"/>
                </a:spcAft>
                <a:defRPr sz="2800" b="1" kern="1200">
                  <a:solidFill>
                    <a:srgbClr val="FF0000"/>
                  </a:solidFill>
                  <a:latin typeface="Comic Sans MS" pitchFamily="66" charset="0"/>
                  <a:ea typeface="+mn-ea"/>
                  <a:cs typeface="+mn-cs"/>
                </a:defRPr>
              </a:lvl1pPr>
              <a:lvl2pPr marL="457200" algn="l" defTabSz="449263" rtl="0" fontAlgn="base">
                <a:spcBef>
                  <a:spcPct val="0"/>
                </a:spcBef>
                <a:spcAft>
                  <a:spcPct val="0"/>
                </a:spcAft>
                <a:defRPr sz="2800" b="1" kern="1200">
                  <a:solidFill>
                    <a:srgbClr val="FF0000"/>
                  </a:solidFill>
                  <a:latin typeface="Comic Sans MS" pitchFamily="66" charset="0"/>
                  <a:ea typeface="+mn-ea"/>
                  <a:cs typeface="+mn-cs"/>
                </a:defRPr>
              </a:lvl2pPr>
              <a:lvl3pPr marL="914400" algn="l" defTabSz="449263" rtl="0" fontAlgn="base">
                <a:spcBef>
                  <a:spcPct val="0"/>
                </a:spcBef>
                <a:spcAft>
                  <a:spcPct val="0"/>
                </a:spcAft>
                <a:defRPr sz="2800" b="1" kern="1200">
                  <a:solidFill>
                    <a:srgbClr val="FF0000"/>
                  </a:solidFill>
                  <a:latin typeface="Comic Sans MS" pitchFamily="66" charset="0"/>
                  <a:ea typeface="+mn-ea"/>
                  <a:cs typeface="+mn-cs"/>
                </a:defRPr>
              </a:lvl3pPr>
              <a:lvl4pPr marL="1371600" algn="l" defTabSz="449263" rtl="0" fontAlgn="base">
                <a:spcBef>
                  <a:spcPct val="0"/>
                </a:spcBef>
                <a:spcAft>
                  <a:spcPct val="0"/>
                </a:spcAft>
                <a:defRPr sz="2800" b="1" kern="1200">
                  <a:solidFill>
                    <a:srgbClr val="FF0000"/>
                  </a:solidFill>
                  <a:latin typeface="Comic Sans MS" pitchFamily="66" charset="0"/>
                  <a:ea typeface="+mn-ea"/>
                  <a:cs typeface="+mn-cs"/>
                </a:defRPr>
              </a:lvl4pPr>
              <a:lvl5pPr marL="1828800" algn="l" defTabSz="449263" rtl="0" fontAlgn="base">
                <a:spcBef>
                  <a:spcPct val="0"/>
                </a:spcBef>
                <a:spcAft>
                  <a:spcPct val="0"/>
                </a:spcAft>
                <a:defRPr sz="2800" b="1" kern="1200">
                  <a:solidFill>
                    <a:srgbClr val="FF0000"/>
                  </a:solidFill>
                  <a:latin typeface="Comic Sans MS" pitchFamily="66" charset="0"/>
                  <a:ea typeface="+mn-ea"/>
                  <a:cs typeface="+mn-cs"/>
                </a:defRPr>
              </a:lvl5pPr>
              <a:lvl6pPr marL="2286000" algn="l" defTabSz="914400" rtl="0" eaLnBrk="1" latinLnBrk="0" hangingPunct="1">
                <a:defRPr sz="2800" b="1" kern="1200">
                  <a:solidFill>
                    <a:srgbClr val="FF0000"/>
                  </a:solidFill>
                  <a:latin typeface="Comic Sans MS" pitchFamily="66" charset="0"/>
                  <a:ea typeface="+mn-ea"/>
                  <a:cs typeface="+mn-cs"/>
                </a:defRPr>
              </a:lvl6pPr>
              <a:lvl7pPr marL="2743200" algn="l" defTabSz="914400" rtl="0" eaLnBrk="1" latinLnBrk="0" hangingPunct="1">
                <a:defRPr sz="2800" b="1" kern="1200">
                  <a:solidFill>
                    <a:srgbClr val="FF0000"/>
                  </a:solidFill>
                  <a:latin typeface="Comic Sans MS" pitchFamily="66" charset="0"/>
                  <a:ea typeface="+mn-ea"/>
                  <a:cs typeface="+mn-cs"/>
                </a:defRPr>
              </a:lvl7pPr>
              <a:lvl8pPr marL="3200400" algn="l" defTabSz="914400" rtl="0" eaLnBrk="1" latinLnBrk="0" hangingPunct="1">
                <a:defRPr sz="2800" b="1" kern="1200">
                  <a:solidFill>
                    <a:srgbClr val="FF0000"/>
                  </a:solidFill>
                  <a:latin typeface="Comic Sans MS" pitchFamily="66" charset="0"/>
                  <a:ea typeface="+mn-ea"/>
                  <a:cs typeface="+mn-cs"/>
                </a:defRPr>
              </a:lvl8pPr>
              <a:lvl9pPr marL="3657600" algn="l" defTabSz="914400" rtl="0" eaLnBrk="1" latinLnBrk="0" hangingPunct="1">
                <a:defRPr sz="2800" b="1" kern="1200">
                  <a:solidFill>
                    <a:srgbClr val="FF0000"/>
                  </a:solidFill>
                  <a:latin typeface="Comic Sans MS" pitchFamily="66" charset="0"/>
                  <a:ea typeface="+mn-ea"/>
                  <a:cs typeface="+mn-cs"/>
                </a:defRPr>
              </a:lvl9pPr>
            </a:lstStyle>
            <a:p>
              <a:pPr algn="ctr" eaLnBrk="1" hangingPunct="1">
                <a:spcBef>
                  <a:spcPct val="50000"/>
                </a:spcBef>
              </a:pPr>
              <a:r>
                <a:rPr lang="en-US" sz="1000">
                  <a:solidFill>
                    <a:schemeClr val="tx1"/>
                  </a:solidFill>
                  <a:latin typeface="Bookman Old Style" pitchFamily="18" charset="0"/>
                </a:rPr>
                <a:t>JINR Dubna 2010</a:t>
              </a:r>
              <a:endParaRPr lang="ru-RU" sz="1000">
                <a:solidFill>
                  <a:schemeClr val="tx1"/>
                </a:solidFill>
                <a:latin typeface="Bookman Old Style" pitchFamily="18" charset="0"/>
              </a:endParaRPr>
            </a:p>
          </p:txBody>
        </p:sp>
        <p:pic>
          <p:nvPicPr>
            <p:cNvPr id="27" name="Picture 6" descr="dis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9125" y="2487613"/>
              <a:ext cx="46196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Espace réservé de la date 2"/>
          <p:cNvSpPr>
            <a:spLocks noGrp="1"/>
          </p:cNvSpPr>
          <p:nvPr>
            <p:ph type="dt" sz="half" idx="10"/>
          </p:nvPr>
        </p:nvSpPr>
        <p:spPr/>
        <p:txBody>
          <a:bodyPr/>
          <a:lstStyle/>
          <a:p>
            <a:pPr>
              <a:defRPr/>
            </a:pPr>
            <a:r>
              <a:rPr lang="en-US" smtClean="0"/>
              <a:t>16/II/2012</a:t>
            </a:r>
            <a:endParaRPr lang="fr-FR"/>
          </a:p>
        </p:txBody>
      </p:sp>
      <p:sp>
        <p:nvSpPr>
          <p:cNvPr id="6" name="Espace réservé du numéro de diapositive 5"/>
          <p:cNvSpPr>
            <a:spLocks noGrp="1"/>
          </p:cNvSpPr>
          <p:nvPr>
            <p:ph type="sldNum" sz="quarter" idx="12"/>
          </p:nvPr>
        </p:nvSpPr>
        <p:spPr/>
        <p:txBody>
          <a:bodyPr/>
          <a:lstStyle/>
          <a:p>
            <a:pPr>
              <a:defRPr/>
            </a:pPr>
            <a:fld id="{2F10942A-3396-4E26-B660-1DA9C9F599E0}" type="slidenum">
              <a:rPr lang="fr-FR" smtClean="0"/>
              <a:pPr>
                <a:defRPr/>
              </a:pPr>
              <a:t>20</a:t>
            </a:fld>
            <a:endParaRPr lang="fr-FR"/>
          </a:p>
        </p:txBody>
      </p:sp>
    </p:spTree>
    <p:extLst>
      <p:ext uri="{BB962C8B-B14F-4D97-AF65-F5344CB8AC3E}">
        <p14:creationId xmlns:p14="http://schemas.microsoft.com/office/powerpoint/2010/main" val="256248702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29885" y="1268760"/>
            <a:ext cx="8964613" cy="5040560"/>
          </a:xfrm>
        </p:spPr>
        <p:txBody>
          <a:bodyPr/>
          <a:lstStyle/>
          <a:p>
            <a:pPr marL="0" indent="0">
              <a:buNone/>
            </a:pPr>
            <a:r>
              <a:rPr lang="en-US" sz="2800" dirty="0" smtClean="0"/>
              <a:t> </a:t>
            </a:r>
            <a:r>
              <a:rPr lang="en-US" sz="2800" u="sng" dirty="0" smtClean="0"/>
              <a:t>Baryonic </a:t>
            </a:r>
            <a:r>
              <a:rPr lang="en-US" sz="2800" u="sng" dirty="0"/>
              <a:t>Matter at the </a:t>
            </a:r>
            <a:r>
              <a:rPr lang="en-US" sz="2800" u="sng" dirty="0" err="1"/>
              <a:t>Nuclotron</a:t>
            </a:r>
            <a:r>
              <a:rPr lang="en-US" sz="2800" u="sng" dirty="0"/>
              <a:t> (</a:t>
            </a:r>
            <a:r>
              <a:rPr lang="en-US" sz="2800" u="sng" dirty="0" smtClean="0"/>
              <a:t>BM@N)</a:t>
            </a:r>
          </a:p>
          <a:p>
            <a:pPr marL="0" indent="0">
              <a:buNone/>
            </a:pPr>
            <a:r>
              <a:rPr lang="en-US" sz="2800" dirty="0" smtClean="0">
                <a:solidFill>
                  <a:srgbClr val="0000FF"/>
                </a:solidFill>
              </a:rPr>
              <a:t> (P. </a:t>
            </a:r>
            <a:r>
              <a:rPr lang="en-US" sz="2800" dirty="0" err="1" smtClean="0">
                <a:solidFill>
                  <a:srgbClr val="0000FF"/>
                </a:solidFill>
              </a:rPr>
              <a:t>Senger</a:t>
            </a:r>
            <a:r>
              <a:rPr lang="en-US" sz="2800" dirty="0" smtClean="0">
                <a:solidFill>
                  <a:srgbClr val="0000FF"/>
                </a:solidFill>
              </a:rPr>
              <a:t>, V. </a:t>
            </a:r>
            <a:r>
              <a:rPr lang="en-US" sz="2800" dirty="0" err="1" smtClean="0">
                <a:solidFill>
                  <a:srgbClr val="0000FF"/>
                </a:solidFill>
              </a:rPr>
              <a:t>Ladygin</a:t>
            </a:r>
            <a:r>
              <a:rPr lang="en-US" sz="2800" dirty="0" smtClean="0">
                <a:solidFill>
                  <a:srgbClr val="0000FF"/>
                </a:solidFill>
              </a:rPr>
              <a:t>)</a:t>
            </a:r>
            <a:r>
              <a:rPr lang="en-US" sz="2800" dirty="0" smtClean="0"/>
              <a:t> : heavy </a:t>
            </a:r>
            <a:r>
              <a:rPr lang="en-US" sz="2800" dirty="0"/>
              <a:t>ion collisions with </a:t>
            </a:r>
            <a:r>
              <a:rPr lang="en-US" sz="2800" dirty="0" err="1"/>
              <a:t>Nuclotron</a:t>
            </a:r>
            <a:r>
              <a:rPr lang="en-US" sz="2800" dirty="0"/>
              <a:t> extracted </a:t>
            </a:r>
            <a:r>
              <a:rPr lang="en-US" sz="2800" dirty="0" smtClean="0"/>
              <a:t>beams</a:t>
            </a:r>
          </a:p>
          <a:p>
            <a:r>
              <a:rPr lang="en-US" sz="2800" dirty="0" smtClean="0"/>
              <a:t>The </a:t>
            </a:r>
            <a:r>
              <a:rPr lang="en-US" sz="2800" dirty="0"/>
              <a:t>PAC considers this project, developed in collaboration with GSI, to be very important for its physics potential and for the development of associated instrumentation, in particular in view of application to the MPD detector.</a:t>
            </a:r>
          </a:p>
          <a:p>
            <a:r>
              <a:rPr lang="en-US" sz="2800" dirty="0"/>
              <a:t>The PAC …recommends approval of this project </a:t>
            </a:r>
            <a:r>
              <a:rPr lang="en-US" sz="2800" i="1" u="sng" dirty="0"/>
              <a:t>with first priority for one year until the end of 2012 </a:t>
            </a:r>
            <a:r>
              <a:rPr lang="en-GB" sz="2800" dirty="0"/>
              <a:t>under theme </a:t>
            </a:r>
            <a:br>
              <a:rPr lang="en-GB" sz="2800" dirty="0"/>
            </a:br>
            <a:r>
              <a:rPr lang="en-US" sz="2800" dirty="0"/>
              <a:t>02-0-1065-2007/2014 </a:t>
            </a:r>
            <a:r>
              <a:rPr lang="en-US" sz="2800" dirty="0">
                <a:solidFill>
                  <a:srgbClr val="0000FF"/>
                </a:solidFill>
              </a:rPr>
              <a:t>with the goal of preparing a comprehensive TDR. </a:t>
            </a:r>
          </a:p>
          <a:p>
            <a:pPr marL="0" indent="0">
              <a:buNone/>
            </a:pPr>
            <a:endParaRPr lang="en-US" sz="2800" i="1" dirty="0"/>
          </a:p>
        </p:txBody>
      </p:sp>
      <p:sp>
        <p:nvSpPr>
          <p:cNvPr id="4" name="Espace réservé de la date 3"/>
          <p:cNvSpPr>
            <a:spLocks noGrp="1"/>
          </p:cNvSpPr>
          <p:nvPr>
            <p:ph type="dt" sz="quarter" idx="10"/>
          </p:nvPr>
        </p:nvSpPr>
        <p:spPr/>
        <p:txBody>
          <a:body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824C12F9-E431-4183-9156-ED661702ED17}" type="slidenum">
              <a:rPr lang="fr-FR" smtClean="0"/>
              <a:pPr>
                <a:defRPr/>
              </a:pPr>
              <a:t>21</a:t>
            </a:fld>
            <a:endParaRPr lang="fr-FR" dirty="0"/>
          </a:p>
        </p:txBody>
      </p:sp>
      <p:sp>
        <p:nvSpPr>
          <p:cNvPr id="2" name="Rectangle 1"/>
          <p:cNvSpPr/>
          <p:nvPr/>
        </p:nvSpPr>
        <p:spPr>
          <a:xfrm>
            <a:off x="251520" y="398511"/>
            <a:ext cx="7109639" cy="584775"/>
          </a:xfrm>
          <a:prstGeom prst="rect">
            <a:avLst/>
          </a:prstGeom>
        </p:spPr>
        <p:txBody>
          <a:bodyPr wrap="none">
            <a:spAutoFit/>
          </a:bodyPr>
          <a:lstStyle/>
          <a:p>
            <a:r>
              <a:rPr lang="en-US" sz="3200" b="1" dirty="0">
                <a:solidFill>
                  <a:srgbClr val="FF0000"/>
                </a:solidFill>
                <a:latin typeface="Comic Sans MS" pitchFamily="66" charset="0"/>
              </a:rPr>
              <a:t>Recommendations for new </a:t>
            </a:r>
            <a:r>
              <a:rPr lang="en-US" sz="3200" b="1" dirty="0" smtClean="0">
                <a:solidFill>
                  <a:srgbClr val="FF0000"/>
                </a:solidFill>
                <a:latin typeface="Comic Sans MS" pitchFamily="66" charset="0"/>
              </a:rPr>
              <a:t>projects</a:t>
            </a:r>
            <a:endParaRPr lang="en-US" sz="3200" dirty="0">
              <a:solidFill>
                <a:srgbClr val="FF0000"/>
              </a:solidFill>
              <a:latin typeface="Comic Sans MS" pitchFamily="66" charset="0"/>
            </a:endParaRPr>
          </a:p>
        </p:txBody>
      </p:sp>
    </p:spTree>
    <p:extLst>
      <p:ext uri="{BB962C8B-B14F-4D97-AF65-F5344CB8AC3E}">
        <p14:creationId xmlns:p14="http://schemas.microsoft.com/office/powerpoint/2010/main" val="12575064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29885" y="1268760"/>
            <a:ext cx="8964613" cy="5040560"/>
          </a:xfrm>
        </p:spPr>
        <p:txBody>
          <a:bodyPr/>
          <a:lstStyle/>
          <a:p>
            <a:pPr marL="0" indent="0">
              <a:buNone/>
            </a:pPr>
            <a:r>
              <a:rPr lang="en-US" sz="2800" dirty="0" smtClean="0"/>
              <a:t> </a:t>
            </a:r>
            <a:r>
              <a:rPr lang="en-US" sz="2800" u="sng" dirty="0" smtClean="0"/>
              <a:t>Baryonic </a:t>
            </a:r>
            <a:r>
              <a:rPr lang="en-US" sz="2800" u="sng" dirty="0"/>
              <a:t>Matter at the </a:t>
            </a:r>
            <a:r>
              <a:rPr lang="en-US" sz="2800" u="sng" dirty="0" err="1"/>
              <a:t>Nuclotron</a:t>
            </a:r>
            <a:r>
              <a:rPr lang="en-US" sz="2800" u="sng" dirty="0"/>
              <a:t> (</a:t>
            </a:r>
            <a:r>
              <a:rPr lang="en-US" sz="2800" u="sng" dirty="0" smtClean="0"/>
              <a:t>BM@N)</a:t>
            </a:r>
          </a:p>
          <a:p>
            <a:pPr marL="0" indent="0">
              <a:buNone/>
            </a:pPr>
            <a:r>
              <a:rPr lang="en-US" sz="2800" dirty="0" smtClean="0">
                <a:solidFill>
                  <a:srgbClr val="0000FF"/>
                </a:solidFill>
              </a:rPr>
              <a:t> (P. </a:t>
            </a:r>
            <a:r>
              <a:rPr lang="en-US" sz="2800" dirty="0" err="1" smtClean="0">
                <a:solidFill>
                  <a:srgbClr val="0000FF"/>
                </a:solidFill>
              </a:rPr>
              <a:t>Senger</a:t>
            </a:r>
            <a:r>
              <a:rPr lang="en-US" sz="2800" dirty="0" smtClean="0">
                <a:solidFill>
                  <a:srgbClr val="0000FF"/>
                </a:solidFill>
              </a:rPr>
              <a:t>, V. </a:t>
            </a:r>
            <a:r>
              <a:rPr lang="en-US" sz="2800" dirty="0" err="1" smtClean="0">
                <a:solidFill>
                  <a:srgbClr val="0000FF"/>
                </a:solidFill>
              </a:rPr>
              <a:t>Ladygin</a:t>
            </a:r>
            <a:r>
              <a:rPr lang="en-US" sz="2800" dirty="0" smtClean="0">
                <a:solidFill>
                  <a:srgbClr val="0000FF"/>
                </a:solidFill>
              </a:rPr>
              <a:t>)</a:t>
            </a:r>
            <a:r>
              <a:rPr lang="en-US" sz="2800" dirty="0" smtClean="0"/>
              <a:t> : heavy </a:t>
            </a:r>
            <a:r>
              <a:rPr lang="en-US" sz="2800" dirty="0"/>
              <a:t>ion collisions with </a:t>
            </a:r>
            <a:r>
              <a:rPr lang="en-US" sz="2800" dirty="0" err="1"/>
              <a:t>Nuclotron</a:t>
            </a:r>
            <a:r>
              <a:rPr lang="en-US" sz="2800" dirty="0"/>
              <a:t> extracted </a:t>
            </a:r>
            <a:r>
              <a:rPr lang="en-US" sz="2800" dirty="0" smtClean="0"/>
              <a:t>beams</a:t>
            </a:r>
          </a:p>
          <a:p>
            <a:r>
              <a:rPr lang="en-US" sz="2800" dirty="0" smtClean="0"/>
              <a:t>The </a:t>
            </a:r>
            <a:r>
              <a:rPr lang="en-US" sz="2800" dirty="0"/>
              <a:t>PAC considers this project, developed in collaboration with GSI, to be very important for its physics potential and for the development of associated instrumentation, in particular in view of application to the MPD detector.</a:t>
            </a:r>
          </a:p>
          <a:p>
            <a:r>
              <a:rPr lang="en-US" sz="2800" dirty="0"/>
              <a:t>The PAC …recommends approval of this project </a:t>
            </a:r>
            <a:r>
              <a:rPr lang="en-US" sz="2800" i="1" u="sng" dirty="0"/>
              <a:t>with first priority for one year until the end of 2012 </a:t>
            </a:r>
            <a:r>
              <a:rPr lang="en-GB" sz="2800" dirty="0"/>
              <a:t>under theme </a:t>
            </a:r>
            <a:br>
              <a:rPr lang="en-GB" sz="2800" dirty="0"/>
            </a:br>
            <a:r>
              <a:rPr lang="en-US" sz="2800" dirty="0"/>
              <a:t>02-0-1065-2007/2014 </a:t>
            </a:r>
            <a:r>
              <a:rPr lang="en-US" sz="2800" dirty="0">
                <a:solidFill>
                  <a:srgbClr val="0000FF"/>
                </a:solidFill>
              </a:rPr>
              <a:t>with the goal of preparing a comprehensive TDR. </a:t>
            </a:r>
          </a:p>
          <a:p>
            <a:pPr marL="0" indent="0">
              <a:buNone/>
            </a:pPr>
            <a:endParaRPr lang="en-US" sz="2800" i="1" dirty="0"/>
          </a:p>
        </p:txBody>
      </p:sp>
      <p:sp>
        <p:nvSpPr>
          <p:cNvPr id="4" name="Espace réservé de la date 3"/>
          <p:cNvSpPr>
            <a:spLocks noGrp="1"/>
          </p:cNvSpPr>
          <p:nvPr>
            <p:ph type="dt" sz="quarter" idx="10"/>
          </p:nvPr>
        </p:nvSpPr>
        <p:spPr/>
        <p:txBody>
          <a:body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824C12F9-E431-4183-9156-ED661702ED17}" type="slidenum">
              <a:rPr lang="fr-FR" smtClean="0"/>
              <a:pPr>
                <a:defRPr/>
              </a:pPr>
              <a:t>22</a:t>
            </a:fld>
            <a:endParaRPr lang="fr-FR" dirty="0"/>
          </a:p>
        </p:txBody>
      </p:sp>
      <p:sp>
        <p:nvSpPr>
          <p:cNvPr id="2" name="Rectangle 1"/>
          <p:cNvSpPr/>
          <p:nvPr/>
        </p:nvSpPr>
        <p:spPr>
          <a:xfrm>
            <a:off x="251520" y="398511"/>
            <a:ext cx="7109639" cy="584775"/>
          </a:xfrm>
          <a:prstGeom prst="rect">
            <a:avLst/>
          </a:prstGeom>
        </p:spPr>
        <p:txBody>
          <a:bodyPr wrap="none">
            <a:spAutoFit/>
          </a:bodyPr>
          <a:lstStyle/>
          <a:p>
            <a:r>
              <a:rPr lang="en-US" sz="3200" b="1" dirty="0">
                <a:solidFill>
                  <a:srgbClr val="FF0000"/>
                </a:solidFill>
                <a:latin typeface="Comic Sans MS" pitchFamily="66" charset="0"/>
              </a:rPr>
              <a:t>Recommendations for new </a:t>
            </a:r>
            <a:r>
              <a:rPr lang="en-US" sz="3200" b="1" dirty="0" smtClean="0">
                <a:solidFill>
                  <a:srgbClr val="FF0000"/>
                </a:solidFill>
                <a:latin typeface="Comic Sans MS" pitchFamily="66" charset="0"/>
              </a:rPr>
              <a:t>projects</a:t>
            </a:r>
            <a:endParaRPr lang="en-US" sz="3200" dirty="0">
              <a:solidFill>
                <a:srgbClr val="FF0000"/>
              </a:solidFill>
              <a:latin typeface="Comic Sans MS" pitchFamily="66" charset="0"/>
            </a:endParaRPr>
          </a:p>
        </p:txBody>
      </p:sp>
    </p:spTree>
    <p:extLst>
      <p:ext uri="{BB962C8B-B14F-4D97-AF65-F5344CB8AC3E}">
        <p14:creationId xmlns:p14="http://schemas.microsoft.com/office/powerpoint/2010/main" val="12575064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357188" y="0"/>
            <a:ext cx="8679308" cy="6381328"/>
          </a:xfrm>
        </p:spPr>
        <p:txBody>
          <a:bodyPr/>
          <a:lstStyle/>
          <a:p>
            <a:pPr marL="457200" indent="-457200">
              <a:buFont typeface="Arial" pitchFamily="34" charset="0"/>
              <a:buNone/>
              <a:defRPr/>
            </a:pPr>
            <a:r>
              <a:rPr lang="en-US" b="1" dirty="0" smtClean="0">
                <a:solidFill>
                  <a:srgbClr val="FF0000"/>
                </a:solidFill>
              </a:rPr>
              <a:t> </a:t>
            </a:r>
            <a:r>
              <a:rPr lang="en-US" b="1" dirty="0" smtClean="0">
                <a:solidFill>
                  <a:srgbClr val="FF0000"/>
                </a:solidFill>
                <a:latin typeface="Comic Sans MS" pitchFamily="66" charset="0"/>
              </a:rPr>
              <a:t>V. </a:t>
            </a:r>
            <a:r>
              <a:rPr lang="en-US" b="1" dirty="0">
                <a:solidFill>
                  <a:srgbClr val="FF0000"/>
                </a:solidFill>
                <a:latin typeface="Comic Sans MS" pitchFamily="66" charset="0"/>
              </a:rPr>
              <a:t> Recommendations on the </a:t>
            </a:r>
            <a:r>
              <a:rPr lang="en-US" b="1" dirty="0" smtClean="0">
                <a:solidFill>
                  <a:srgbClr val="FF0000"/>
                </a:solidFill>
                <a:latin typeface="Comic Sans MS" pitchFamily="66" charset="0"/>
              </a:rPr>
              <a:t>JINR contributions to </a:t>
            </a:r>
            <a:r>
              <a:rPr lang="en-US" b="1" dirty="0">
                <a:solidFill>
                  <a:srgbClr val="FF0000"/>
                </a:solidFill>
                <a:latin typeface="Comic Sans MS" pitchFamily="66" charset="0"/>
              </a:rPr>
              <a:t>LHC </a:t>
            </a:r>
            <a:r>
              <a:rPr lang="en-US" b="1" dirty="0" smtClean="0">
                <a:solidFill>
                  <a:srgbClr val="FF0000"/>
                </a:solidFill>
                <a:latin typeface="Comic Sans MS" pitchFamily="66" charset="0"/>
              </a:rPr>
              <a:t>experiments</a:t>
            </a:r>
            <a:endParaRPr lang="fr-FR" sz="2800" dirty="0" smtClean="0">
              <a:latin typeface="Comic Sans MS" pitchFamily="66" charset="0"/>
            </a:endParaRPr>
          </a:p>
          <a:p>
            <a:pPr marL="0" indent="0">
              <a:buNone/>
            </a:pPr>
            <a:r>
              <a:rPr lang="en-US" sz="2800" dirty="0" smtClean="0">
                <a:solidFill>
                  <a:srgbClr val="FF0000"/>
                </a:solidFill>
              </a:rPr>
              <a:t>CMS</a:t>
            </a:r>
            <a:r>
              <a:rPr lang="en-US" sz="2800" dirty="0">
                <a:solidFill>
                  <a:srgbClr val="FF0000"/>
                </a:solidFill>
              </a:rPr>
              <a:t>, ATLAS, and ALICE </a:t>
            </a:r>
            <a:r>
              <a:rPr lang="en-US" sz="2800" dirty="0"/>
              <a:t>experiments presented by </a:t>
            </a:r>
            <a:r>
              <a:rPr lang="en-US" sz="2800" dirty="0">
                <a:solidFill>
                  <a:srgbClr val="0000FF"/>
                </a:solidFill>
              </a:rPr>
              <a:t>S. </a:t>
            </a:r>
            <a:r>
              <a:rPr lang="en-US" sz="2800" dirty="0" err="1">
                <a:solidFill>
                  <a:srgbClr val="0000FF"/>
                </a:solidFill>
              </a:rPr>
              <a:t>Shmatov</a:t>
            </a:r>
            <a:r>
              <a:rPr lang="en-US" sz="2800" dirty="0">
                <a:solidFill>
                  <a:srgbClr val="0000FF"/>
                </a:solidFill>
              </a:rPr>
              <a:t>, A. </a:t>
            </a:r>
            <a:r>
              <a:rPr lang="en-US" sz="2800" dirty="0" err="1">
                <a:solidFill>
                  <a:srgbClr val="0000FF"/>
                </a:solidFill>
              </a:rPr>
              <a:t>Cheplakov</a:t>
            </a:r>
            <a:r>
              <a:rPr lang="en-US" sz="2800" dirty="0">
                <a:solidFill>
                  <a:srgbClr val="0000FF"/>
                </a:solidFill>
              </a:rPr>
              <a:t>, </a:t>
            </a:r>
            <a:r>
              <a:rPr lang="en-US" sz="2800" dirty="0"/>
              <a:t>and</a:t>
            </a:r>
            <a:r>
              <a:rPr lang="en-US" sz="2800" dirty="0">
                <a:solidFill>
                  <a:srgbClr val="0000FF"/>
                </a:solidFill>
              </a:rPr>
              <a:t> M. </a:t>
            </a:r>
            <a:r>
              <a:rPr lang="en-US" sz="2800" dirty="0" err="1" smtClean="0">
                <a:solidFill>
                  <a:srgbClr val="0000FF"/>
                </a:solidFill>
              </a:rPr>
              <a:t>Vodopianov</a:t>
            </a:r>
            <a:r>
              <a:rPr lang="en-US" sz="2800" dirty="0" smtClean="0">
                <a:solidFill>
                  <a:srgbClr val="0000FF"/>
                </a:solidFill>
              </a:rPr>
              <a:t>.</a:t>
            </a:r>
            <a:r>
              <a:rPr lang="en-US" sz="2800" dirty="0" smtClean="0"/>
              <a:t> The PAC:</a:t>
            </a:r>
          </a:p>
          <a:p>
            <a:r>
              <a:rPr lang="en-US" sz="2800" i="1" dirty="0" smtClean="0"/>
              <a:t>Emphasizes the scientific </a:t>
            </a:r>
            <a:r>
              <a:rPr lang="en-US" sz="2800" i="1" dirty="0"/>
              <a:t>significance of the results </a:t>
            </a:r>
            <a:r>
              <a:rPr lang="en-US" sz="2800" dirty="0"/>
              <a:t>being obtained with the active participation of JINR physicists </a:t>
            </a:r>
            <a:endParaRPr lang="en-US" sz="2800" dirty="0" smtClean="0"/>
          </a:p>
          <a:p>
            <a:r>
              <a:rPr lang="en-US" sz="2800" dirty="0"/>
              <a:t>E</a:t>
            </a:r>
            <a:r>
              <a:rPr lang="en-US" sz="2800" dirty="0" smtClean="0"/>
              <a:t>ncourages </a:t>
            </a:r>
            <a:r>
              <a:rPr lang="en-US" sz="2800" dirty="0"/>
              <a:t>the groups</a:t>
            </a:r>
            <a:r>
              <a:rPr lang="en-US" sz="2800" i="1" dirty="0"/>
              <a:t> to strengthen their efforts in the data analysis and in the presentation of the results at international conferences. </a:t>
            </a:r>
            <a:endParaRPr lang="en-US" sz="2800" i="1" dirty="0" smtClean="0"/>
          </a:p>
          <a:p>
            <a:r>
              <a:rPr lang="en-US" sz="2800" dirty="0"/>
              <a:t>L</a:t>
            </a:r>
            <a:r>
              <a:rPr lang="en-US" sz="2800" dirty="0" smtClean="0"/>
              <a:t>ooks </a:t>
            </a:r>
            <a:r>
              <a:rPr lang="en-US" sz="2800" dirty="0"/>
              <a:t>forward </a:t>
            </a:r>
            <a:r>
              <a:rPr lang="en-US" sz="2800" dirty="0" smtClean="0"/>
              <a:t>detailed </a:t>
            </a:r>
            <a:r>
              <a:rPr lang="en-US" sz="2800" dirty="0"/>
              <a:t>projects on the detector upgrades </a:t>
            </a:r>
            <a:r>
              <a:rPr lang="en-US" sz="2800" i="1" u="sng" dirty="0"/>
              <a:t>under the general guidance of the JINR Directorate </a:t>
            </a:r>
            <a:r>
              <a:rPr lang="en-US" sz="2800" dirty="0" smtClean="0"/>
              <a:t>. </a:t>
            </a:r>
          </a:p>
          <a:p>
            <a:pPr marL="0" indent="0" algn="r">
              <a:buNone/>
            </a:pPr>
            <a:r>
              <a:rPr lang="en-US" i="1" dirty="0" smtClean="0">
                <a:solidFill>
                  <a:srgbClr val="FF0000"/>
                </a:solidFill>
              </a:rPr>
              <a:t>Priorities </a:t>
            </a:r>
            <a:r>
              <a:rPr lang="en-US" i="1" dirty="0">
                <a:solidFill>
                  <a:srgbClr val="FF0000"/>
                </a:solidFill>
              </a:rPr>
              <a:t>and availability of resources </a:t>
            </a:r>
          </a:p>
          <a:p>
            <a:pPr>
              <a:buFont typeface="Arial" pitchFamily="34" charset="0"/>
              <a:buNone/>
              <a:defRPr/>
            </a:pPr>
            <a:endParaRPr lang="fr-FR" sz="1600" dirty="0" smtClean="0"/>
          </a:p>
          <a:p>
            <a:pPr>
              <a:buFont typeface="Arial" charset="0"/>
              <a:buChar char="•"/>
              <a:defRPr/>
            </a:pPr>
            <a:endParaRPr lang="fr-FR" sz="1600" dirty="0" smtClean="0"/>
          </a:p>
        </p:txBody>
      </p:sp>
      <p:sp>
        <p:nvSpPr>
          <p:cNvPr id="4" name="Espace réservé de la date 3"/>
          <p:cNvSpPr>
            <a:spLocks noGrp="1"/>
          </p:cNvSpPr>
          <p:nvPr>
            <p:ph type="dt" sz="quarter" idx="10"/>
          </p:nvPr>
        </p:nvSpPr>
        <p:spPr/>
        <p:txBody>
          <a:body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7BF264CB-A0D1-4443-A06B-C8B14034A6F9}" type="slidenum">
              <a:rPr lang="fr-FR" smtClean="0"/>
              <a:pPr>
                <a:defRPr/>
              </a:pPr>
              <a:t>23</a:t>
            </a:fld>
            <a:endParaRPr lang="fr-FR" dirty="0"/>
          </a:p>
        </p:txBody>
      </p:sp>
    </p:spTree>
    <p:extLst>
      <p:ext uri="{BB962C8B-B14F-4D97-AF65-F5344CB8AC3E}">
        <p14:creationId xmlns:p14="http://schemas.microsoft.com/office/powerpoint/2010/main" val="26173642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323528" y="260648"/>
            <a:ext cx="8229600" cy="5904656"/>
          </a:xfrm>
        </p:spPr>
        <p:txBody>
          <a:bodyPr/>
          <a:lstStyle/>
          <a:p>
            <a:pPr marL="457200" indent="-457200">
              <a:buFont typeface="Arial" charset="0"/>
              <a:buNone/>
              <a:defRPr/>
            </a:pPr>
            <a:r>
              <a:rPr lang="en-US" b="1" dirty="0" smtClean="0">
                <a:solidFill>
                  <a:srgbClr val="FF0000"/>
                </a:solidFill>
              </a:rPr>
              <a:t> </a:t>
            </a:r>
            <a:r>
              <a:rPr lang="en-US" b="1" dirty="0" smtClean="0">
                <a:solidFill>
                  <a:srgbClr val="FF0000"/>
                </a:solidFill>
                <a:latin typeface="Comic Sans MS" pitchFamily="66" charset="0"/>
              </a:rPr>
              <a:t>VII. Scientific reports</a:t>
            </a:r>
          </a:p>
          <a:p>
            <a:pPr marL="457200" indent="-457200">
              <a:buFont typeface="Arial" charset="0"/>
              <a:buNone/>
              <a:defRPr/>
            </a:pPr>
            <a:endParaRPr lang="en-US" b="1" dirty="0" smtClean="0">
              <a:solidFill>
                <a:srgbClr val="FF0000"/>
              </a:solidFill>
              <a:latin typeface="Comic Sans MS" pitchFamily="66" charset="0"/>
            </a:endParaRPr>
          </a:p>
          <a:p>
            <a:pPr marL="457200" indent="-457200">
              <a:buNone/>
              <a:defRPr/>
            </a:pPr>
            <a:r>
              <a:rPr lang="en-US" i="1" dirty="0" smtClean="0">
                <a:latin typeface="Comic Sans MS" pitchFamily="66" charset="0"/>
              </a:rPr>
              <a:t>	</a:t>
            </a:r>
            <a:r>
              <a:rPr lang="en-US" dirty="0"/>
              <a:t>The PAC notes with interest the reports </a:t>
            </a:r>
            <a:endParaRPr lang="en-US" dirty="0" smtClean="0"/>
          </a:p>
          <a:p>
            <a:pPr marL="457200" indent="-457200">
              <a:buNone/>
              <a:defRPr/>
            </a:pPr>
            <a:r>
              <a:rPr lang="en-US" dirty="0"/>
              <a:t> </a:t>
            </a:r>
            <a:r>
              <a:rPr lang="en-US" dirty="0" smtClean="0"/>
              <a:t>   “</a:t>
            </a:r>
            <a:r>
              <a:rPr lang="en-US" dirty="0">
                <a:solidFill>
                  <a:srgbClr val="0000FF"/>
                </a:solidFill>
              </a:rPr>
              <a:t>DANSS detector. Reactor neutrino problems</a:t>
            </a:r>
            <a:r>
              <a:rPr lang="en-US" dirty="0"/>
              <a:t>” </a:t>
            </a:r>
            <a:r>
              <a:rPr lang="en-US" i="1" dirty="0"/>
              <a:t>presented by </a:t>
            </a:r>
            <a:r>
              <a:rPr lang="en-US" i="1" u="sng" dirty="0"/>
              <a:t>A. </a:t>
            </a:r>
            <a:r>
              <a:rPr lang="en-US" i="1" u="sng" dirty="0" err="1"/>
              <a:t>Olshevskiy</a:t>
            </a:r>
            <a:r>
              <a:rPr lang="en-US" i="1" u="sng" dirty="0"/>
              <a:t> </a:t>
            </a:r>
            <a:endParaRPr lang="en-US" i="1" u="sng" dirty="0" smtClean="0"/>
          </a:p>
          <a:p>
            <a:pPr marL="457200" indent="-457200">
              <a:buNone/>
              <a:defRPr/>
            </a:pPr>
            <a:r>
              <a:rPr lang="en-US" dirty="0" smtClean="0"/>
              <a:t>and </a:t>
            </a:r>
          </a:p>
          <a:p>
            <a:pPr marL="457200" indent="-457200">
              <a:buNone/>
              <a:defRPr/>
            </a:pPr>
            <a:r>
              <a:rPr lang="en-US" dirty="0" smtClean="0"/>
              <a:t>    “</a:t>
            </a:r>
            <a:r>
              <a:rPr lang="en-US" dirty="0">
                <a:solidFill>
                  <a:srgbClr val="0000FF"/>
                </a:solidFill>
              </a:rPr>
              <a:t>Recent results from the STAR Beam Energy Scan (BES) </a:t>
            </a:r>
            <a:r>
              <a:rPr lang="en-US" dirty="0" err="1">
                <a:solidFill>
                  <a:srgbClr val="0000FF"/>
                </a:solidFill>
              </a:rPr>
              <a:t>programme</a:t>
            </a:r>
            <a:r>
              <a:rPr lang="en-US" dirty="0">
                <a:solidFill>
                  <a:srgbClr val="0000FF"/>
                </a:solidFill>
              </a:rPr>
              <a:t> at RHIC</a:t>
            </a:r>
            <a:r>
              <a:rPr lang="en-US" dirty="0"/>
              <a:t>” </a:t>
            </a:r>
            <a:endParaRPr lang="en-US" dirty="0" smtClean="0"/>
          </a:p>
          <a:p>
            <a:pPr marL="457200" indent="-457200">
              <a:buNone/>
              <a:defRPr/>
            </a:pPr>
            <a:r>
              <a:rPr lang="en-US" dirty="0"/>
              <a:t> </a:t>
            </a:r>
            <a:r>
              <a:rPr lang="en-US" dirty="0" smtClean="0"/>
              <a:t>     </a:t>
            </a:r>
            <a:r>
              <a:rPr lang="en-US" i="1" dirty="0" smtClean="0"/>
              <a:t>presented </a:t>
            </a:r>
            <a:r>
              <a:rPr lang="en-US" i="1" dirty="0"/>
              <a:t>by </a:t>
            </a:r>
            <a:r>
              <a:rPr lang="en-US" i="1" u="sng" dirty="0"/>
              <a:t>Nu </a:t>
            </a:r>
            <a:r>
              <a:rPr lang="en-US" i="1" u="sng" dirty="0" err="1"/>
              <a:t>Xu</a:t>
            </a:r>
            <a:r>
              <a:rPr lang="en-US" i="1" u="sng" dirty="0"/>
              <a:t>, </a:t>
            </a:r>
            <a:endParaRPr lang="en-US" i="1" u="sng" dirty="0" smtClean="0"/>
          </a:p>
          <a:p>
            <a:pPr marL="457200" indent="-457200">
              <a:buNone/>
              <a:defRPr/>
            </a:pPr>
            <a:r>
              <a:rPr lang="en-US" dirty="0" smtClean="0"/>
              <a:t>and </a:t>
            </a:r>
            <a:r>
              <a:rPr lang="en-US" dirty="0"/>
              <a:t>thanks the speakers. </a:t>
            </a:r>
          </a:p>
          <a:p>
            <a:pPr marL="457200" indent="-457200">
              <a:buFont typeface="Arial" charset="0"/>
              <a:buNone/>
              <a:defRPr/>
            </a:pPr>
            <a:endParaRPr lang="fr-FR" i="1" dirty="0" smtClean="0">
              <a:latin typeface="Comic Sans MS" pitchFamily="66" charset="0"/>
            </a:endParaRPr>
          </a:p>
        </p:txBody>
      </p:sp>
      <p:sp>
        <p:nvSpPr>
          <p:cNvPr id="4" name="Espace réservé de la date 3"/>
          <p:cNvSpPr>
            <a:spLocks noGrp="1"/>
          </p:cNvSpPr>
          <p:nvPr>
            <p:ph type="dt" sz="quarter" idx="10"/>
          </p:nvPr>
        </p:nvSpPr>
        <p:spPr/>
        <p:txBody>
          <a:body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27BE7521-820F-4113-9584-4283AEAE14E6}" type="slidenum">
              <a:rPr lang="fr-FR" smtClean="0"/>
              <a:pPr>
                <a:defRPr/>
              </a:pPr>
              <a:t>24</a:t>
            </a:fld>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97920" y="0"/>
            <a:ext cx="9044640" cy="6797514"/>
          </a:xfrm>
          <a:ln/>
        </p:spPr>
        <p:txBody>
          <a:bodyPr/>
          <a:lstStyle/>
          <a:p>
            <a:pPr algn="l">
              <a:lnSpc>
                <a:spcPct val="95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 pos="8536446" algn="l"/>
              </a:tabLst>
            </a:pPr>
            <a:r>
              <a:rPr lang="en-US" sz="2800" b="1" dirty="0">
                <a:solidFill>
                  <a:srgbClr val="FF0000"/>
                </a:solidFill>
                <a:latin typeface="Comic Sans MS" pitchFamily="66" charset="0"/>
              </a:rPr>
              <a:t>VIII. </a:t>
            </a:r>
            <a:r>
              <a:rPr lang="en-US" sz="2800" b="1" dirty="0" smtClean="0">
                <a:solidFill>
                  <a:srgbClr val="FF0000"/>
                </a:solidFill>
                <a:latin typeface="Comic Sans MS" pitchFamily="66" charset="0"/>
              </a:rPr>
              <a:t>List of Posters DLNP-LIT-VBLHEP (I)</a:t>
            </a:r>
            <a:br>
              <a:rPr lang="en-US" sz="2800" b="1" dirty="0" smtClean="0">
                <a:solidFill>
                  <a:srgbClr val="FF0000"/>
                </a:solidFill>
                <a:latin typeface="Comic Sans MS" pitchFamily="66" charset="0"/>
              </a:rPr>
            </a:br>
            <a:r>
              <a:rPr lang="en-US" sz="1100" b="1" dirty="0">
                <a:solidFill>
                  <a:srgbClr val="FF0000"/>
                </a:solidFill>
                <a:latin typeface="Comic Sans MS" pitchFamily="66" charset="0"/>
              </a:rPr>
              <a:t/>
            </a:r>
            <a:br>
              <a:rPr lang="en-US" sz="1100" b="1" dirty="0">
                <a:solidFill>
                  <a:srgbClr val="FF0000"/>
                </a:solidFill>
                <a:latin typeface="Comic Sans MS" pitchFamily="66" charset="0"/>
              </a:rPr>
            </a:br>
            <a:r>
              <a:rPr lang="en-GB" sz="2500" b="1" dirty="0" smtClean="0">
                <a:latin typeface="Times New Roman" charset="0"/>
                <a:cs typeface="Lucida Sans Unicode" pitchFamily="32" charset="0"/>
              </a:rPr>
              <a:t>I</a:t>
            </a:r>
            <a:r>
              <a:rPr lang="en-GB" sz="2500" b="1" dirty="0">
                <a:latin typeface="Times New Roman" charset="0"/>
                <a:cs typeface="Lucida Sans Unicode" pitchFamily="32" charset="0"/>
              </a:rPr>
              <a:t>. </a:t>
            </a:r>
            <a:r>
              <a:rPr lang="en-GB" sz="2500" b="1" dirty="0" err="1">
                <a:latin typeface="Times New Roman" charset="0"/>
                <a:cs typeface="Lucida Sans Unicode" pitchFamily="32" charset="0"/>
              </a:rPr>
              <a:t>Alexandrov</a:t>
            </a:r>
            <a:r>
              <a:rPr lang="en-GB" sz="2500" b="1" dirty="0">
                <a:latin typeface="Times New Roman" charset="0"/>
                <a:cs typeface="Lucida Sans Unicode" pitchFamily="32" charset="0"/>
              </a:rPr>
              <a:t>.</a:t>
            </a:r>
            <a:r>
              <a:rPr lang="en-GB" sz="2500" dirty="0">
                <a:latin typeface="Times New Roman" charset="0"/>
                <a:cs typeface="Lucida Sans Unicode" pitchFamily="32" charset="0"/>
              </a:rPr>
              <a:t> Resource manager of the ATLAS Trigger and Data Acquisition system</a:t>
            </a:r>
            <a:br>
              <a:rPr lang="en-GB" sz="2500" dirty="0">
                <a:latin typeface="Times New Roman" charset="0"/>
                <a:cs typeface="Lucida Sans Unicode" pitchFamily="32" charset="0"/>
              </a:rPr>
            </a:br>
            <a:r>
              <a:rPr lang="en-GB" sz="2500" dirty="0">
                <a:latin typeface="Times New Roman" charset="0"/>
                <a:cs typeface="Lucida Sans Unicode" pitchFamily="32" charset="0"/>
              </a:rPr>
              <a:t/>
            </a:r>
            <a:br>
              <a:rPr lang="en-GB" sz="2500" dirty="0">
                <a:latin typeface="Times New Roman" charset="0"/>
                <a:cs typeface="Lucida Sans Unicode" pitchFamily="32" charset="0"/>
              </a:rPr>
            </a:br>
            <a:r>
              <a:rPr lang="en-GB" sz="2500" dirty="0">
                <a:latin typeface="Times New Roman" charset="0"/>
                <a:cs typeface="Lucida Sans Unicode" pitchFamily="32" charset="0"/>
              </a:rPr>
              <a:t>2. </a:t>
            </a:r>
            <a:r>
              <a:rPr lang="en-GB" sz="2500" b="1" dirty="0">
                <a:latin typeface="Times New Roman" charset="0"/>
                <a:cs typeface="Lucida Sans Unicode" pitchFamily="32" charset="0"/>
              </a:rPr>
              <a:t>E. </a:t>
            </a:r>
            <a:r>
              <a:rPr lang="en-GB" sz="2500" b="1" dirty="0" err="1">
                <a:latin typeface="Times New Roman" charset="0"/>
                <a:cs typeface="Lucida Sans Unicode" pitchFamily="32" charset="0"/>
              </a:rPr>
              <a:t>Alexandrov</a:t>
            </a:r>
            <a:r>
              <a:rPr lang="en-GB" sz="2500" b="1" dirty="0">
                <a:latin typeface="Times New Roman" charset="0"/>
                <a:cs typeface="Lucida Sans Unicode" pitchFamily="32" charset="0"/>
              </a:rPr>
              <a:t>.</a:t>
            </a:r>
            <a:r>
              <a:rPr lang="en-GB" sz="2500" dirty="0">
                <a:latin typeface="Times New Roman" charset="0"/>
                <a:cs typeface="Lucida Sans Unicode" pitchFamily="32" charset="0"/>
              </a:rPr>
              <a:t> HEPWEB - WEB Page for Monte Carlo Simulations in High Energy Physics</a:t>
            </a:r>
            <a:br>
              <a:rPr lang="en-GB" sz="2500" dirty="0">
                <a:latin typeface="Times New Roman" charset="0"/>
                <a:cs typeface="Lucida Sans Unicode" pitchFamily="32" charset="0"/>
              </a:rPr>
            </a:br>
            <a:r>
              <a:rPr lang="en-GB" sz="2500" dirty="0">
                <a:latin typeface="Times New Roman" charset="0"/>
                <a:cs typeface="Lucida Sans Unicode" pitchFamily="32" charset="0"/>
              </a:rPr>
              <a:t/>
            </a:r>
            <a:br>
              <a:rPr lang="en-GB" sz="2500" dirty="0">
                <a:latin typeface="Times New Roman" charset="0"/>
                <a:cs typeface="Lucida Sans Unicode" pitchFamily="32" charset="0"/>
              </a:rPr>
            </a:br>
            <a:r>
              <a:rPr lang="en-GB" sz="2500" dirty="0">
                <a:latin typeface="Times New Roman" charset="0"/>
                <a:cs typeface="Lucida Sans Unicode" pitchFamily="32" charset="0"/>
              </a:rPr>
              <a:t>3. </a:t>
            </a:r>
            <a:r>
              <a:rPr lang="en-GB" sz="2500" b="1" dirty="0">
                <a:latin typeface="Times New Roman" charset="0"/>
                <a:cs typeface="Lucida Sans Unicode" pitchFamily="32" charset="0"/>
              </a:rPr>
              <a:t>P. Bunin.</a:t>
            </a:r>
            <a:r>
              <a:rPr lang="en-GB" sz="2500" dirty="0">
                <a:latin typeface="Times New Roman" charset="0"/>
                <a:cs typeface="Lucida Sans Unicode" pitchFamily="32" charset="0"/>
              </a:rPr>
              <a:t> </a:t>
            </a:r>
            <a:r>
              <a:rPr lang="en-GB" sz="2500" dirty="0" err="1">
                <a:latin typeface="Times New Roman" charset="0"/>
                <a:cs typeface="Lucida Sans Unicode" pitchFamily="32" charset="0"/>
              </a:rPr>
              <a:t>Hcal</a:t>
            </a:r>
            <a:r>
              <a:rPr lang="en-GB" sz="2500" dirty="0">
                <a:latin typeface="Times New Roman" charset="0"/>
                <a:cs typeface="Lucida Sans Unicode" pitchFamily="32" charset="0"/>
              </a:rPr>
              <a:t> </a:t>
            </a:r>
            <a:r>
              <a:rPr lang="en-GB" sz="2500" dirty="0" err="1">
                <a:latin typeface="Times New Roman" charset="0"/>
                <a:cs typeface="Lucida Sans Unicode" pitchFamily="32" charset="0"/>
              </a:rPr>
              <a:t>Endcap</a:t>
            </a:r>
            <a:r>
              <a:rPr lang="en-GB" sz="2500" dirty="0">
                <a:latin typeface="Times New Roman" charset="0"/>
                <a:cs typeface="Lucida Sans Unicode" pitchFamily="32" charset="0"/>
              </a:rPr>
              <a:t> </a:t>
            </a:r>
            <a:r>
              <a:rPr lang="en-GB" sz="2500" dirty="0" err="1">
                <a:latin typeface="Times New Roman" charset="0"/>
                <a:cs typeface="Lucida Sans Unicode" pitchFamily="32" charset="0"/>
              </a:rPr>
              <a:t>Intercalibration</a:t>
            </a:r>
            <a:r>
              <a:rPr lang="en-GB" sz="2500" dirty="0">
                <a:latin typeface="Times New Roman" charset="0"/>
                <a:cs typeface="Lucida Sans Unicode" pitchFamily="32" charset="0"/>
              </a:rPr>
              <a:t> with </a:t>
            </a:r>
            <a:r>
              <a:rPr lang="en-GB" sz="2500" dirty="0" err="1">
                <a:latin typeface="Times New Roman" charset="0"/>
                <a:cs typeface="Lucida Sans Unicode" pitchFamily="32" charset="0"/>
              </a:rPr>
              <a:t>Muons</a:t>
            </a:r>
            <a:r>
              <a:rPr lang="en-GB" sz="2500" dirty="0">
                <a:latin typeface="Times New Roman" charset="0"/>
                <a:cs typeface="Lucida Sans Unicode" pitchFamily="32" charset="0"/>
              </a:rPr>
              <a:t> (</a:t>
            </a:r>
            <a:r>
              <a:rPr lang="en-GB" sz="2500" dirty="0" err="1">
                <a:latin typeface="Times New Roman" charset="0"/>
                <a:cs typeface="Lucida Sans Unicode" pitchFamily="32" charset="0"/>
              </a:rPr>
              <a:t>pp</a:t>
            </a:r>
            <a:r>
              <a:rPr lang="en-GB" sz="2500" dirty="0">
                <a:latin typeface="Times New Roman" charset="0"/>
                <a:cs typeface="Lucida Sans Unicode" pitchFamily="32" charset="0"/>
              </a:rPr>
              <a:t>-collisions)</a:t>
            </a:r>
            <a:br>
              <a:rPr lang="en-GB" sz="2500" dirty="0">
                <a:latin typeface="Times New Roman" charset="0"/>
                <a:cs typeface="Lucida Sans Unicode" pitchFamily="32" charset="0"/>
              </a:rPr>
            </a:br>
            <a:r>
              <a:rPr lang="en-GB" sz="2500" dirty="0">
                <a:latin typeface="Times New Roman" charset="0"/>
                <a:cs typeface="Lucida Sans Unicode" pitchFamily="32" charset="0"/>
              </a:rPr>
              <a:t/>
            </a:r>
            <a:br>
              <a:rPr lang="en-GB" sz="2500" dirty="0">
                <a:latin typeface="Times New Roman" charset="0"/>
                <a:cs typeface="Lucida Sans Unicode" pitchFamily="32" charset="0"/>
              </a:rPr>
            </a:br>
            <a:r>
              <a:rPr lang="en-GB" sz="2500" dirty="0">
                <a:latin typeface="Times New Roman" charset="0"/>
                <a:cs typeface="Lucida Sans Unicode" pitchFamily="32" charset="0"/>
              </a:rPr>
              <a:t>4. </a:t>
            </a:r>
            <a:r>
              <a:rPr lang="en-GB" sz="2500" b="1" dirty="0">
                <a:latin typeface="Times New Roman" charset="0"/>
                <a:cs typeface="Lucida Sans Unicode" pitchFamily="32" charset="0"/>
              </a:rPr>
              <a:t>D. </a:t>
            </a:r>
            <a:r>
              <a:rPr lang="en-GB" sz="2500" b="1" dirty="0" err="1">
                <a:latin typeface="Times New Roman" charset="0"/>
                <a:cs typeface="Lucida Sans Unicode" pitchFamily="32" charset="0"/>
              </a:rPr>
              <a:t>Dedovich</a:t>
            </a:r>
            <a:r>
              <a:rPr lang="en-GB" sz="2500" b="1" dirty="0">
                <a:latin typeface="Times New Roman" charset="0"/>
                <a:cs typeface="Lucida Sans Unicode" pitchFamily="32" charset="0"/>
              </a:rPr>
              <a:t>. </a:t>
            </a:r>
            <a:r>
              <a:rPr lang="en-GB" sz="2500" dirty="0">
                <a:latin typeface="Times New Roman" charset="0"/>
                <a:cs typeface="Lucida Sans Unicode" pitchFamily="32" charset="0"/>
              </a:rPr>
              <a:t>Is there any LSND anomaly?</a:t>
            </a:r>
            <a:br>
              <a:rPr lang="en-GB" sz="2500" dirty="0">
                <a:latin typeface="Times New Roman" charset="0"/>
                <a:cs typeface="Lucida Sans Unicode" pitchFamily="32" charset="0"/>
              </a:rPr>
            </a:br>
            <a:r>
              <a:rPr lang="en-GB" sz="2500" dirty="0">
                <a:latin typeface="Times New Roman" charset="0"/>
                <a:cs typeface="Lucida Sans Unicode" pitchFamily="32" charset="0"/>
              </a:rPr>
              <a:t/>
            </a:r>
            <a:br>
              <a:rPr lang="en-GB" sz="2500" dirty="0">
                <a:latin typeface="Times New Roman" charset="0"/>
                <a:cs typeface="Lucida Sans Unicode" pitchFamily="32" charset="0"/>
              </a:rPr>
            </a:br>
            <a:r>
              <a:rPr lang="en-GB" sz="2500" dirty="0">
                <a:latin typeface="Times New Roman" charset="0"/>
                <a:cs typeface="Lucida Sans Unicode" pitchFamily="32" charset="0"/>
              </a:rPr>
              <a:t>5. </a:t>
            </a:r>
            <a:r>
              <a:rPr lang="en-GB" sz="2500" b="1" u="sng" dirty="0">
                <a:latin typeface="Times New Roman" charset="0"/>
                <a:cs typeface="Lucida Sans Unicode" pitchFamily="32" charset="0"/>
              </a:rPr>
              <a:t>S. </a:t>
            </a:r>
            <a:r>
              <a:rPr lang="en-GB" sz="2500" b="1" u="sng" dirty="0" err="1">
                <a:latin typeface="Times New Roman" charset="0"/>
                <a:cs typeface="Lucida Sans Unicode" pitchFamily="32" charset="0"/>
              </a:rPr>
              <a:t>Dmitrievsky</a:t>
            </a:r>
            <a:r>
              <a:rPr lang="en-GB" sz="2500" b="1" u="sng" dirty="0">
                <a:latin typeface="Times New Roman" charset="0"/>
                <a:cs typeface="Lucida Sans Unicode" pitchFamily="32" charset="0"/>
              </a:rPr>
              <a:t>.</a:t>
            </a:r>
            <a:r>
              <a:rPr lang="en-GB" sz="2500" u="sng" dirty="0">
                <a:latin typeface="Times New Roman" charset="0"/>
                <a:cs typeface="Lucida Sans Unicode" pitchFamily="32" charset="0"/>
              </a:rPr>
              <a:t> Neutrino velocity measurement in the OPERA experiment</a:t>
            </a:r>
            <a:br>
              <a:rPr lang="en-GB" sz="2500" u="sng" dirty="0">
                <a:latin typeface="Times New Roman" charset="0"/>
                <a:cs typeface="Lucida Sans Unicode" pitchFamily="32" charset="0"/>
              </a:rPr>
            </a:br>
            <a:r>
              <a:rPr lang="en-GB" sz="2500" dirty="0">
                <a:latin typeface="Times New Roman" charset="0"/>
                <a:cs typeface="Lucida Sans Unicode" pitchFamily="32" charset="0"/>
              </a:rPr>
              <a:t/>
            </a:r>
            <a:br>
              <a:rPr lang="en-GB" sz="2500" dirty="0">
                <a:latin typeface="Times New Roman" charset="0"/>
                <a:cs typeface="Lucida Sans Unicode" pitchFamily="32" charset="0"/>
              </a:rPr>
            </a:br>
            <a:r>
              <a:rPr lang="en-GB" sz="2500" dirty="0">
                <a:latin typeface="Times New Roman" charset="0"/>
                <a:cs typeface="Lucida Sans Unicode" pitchFamily="32" charset="0"/>
              </a:rPr>
              <a:t>6. </a:t>
            </a:r>
            <a:r>
              <a:rPr lang="en-GB" sz="2500" b="1" dirty="0">
                <a:latin typeface="Times New Roman" charset="0"/>
                <a:cs typeface="Lucida Sans Unicode" pitchFamily="32" charset="0"/>
              </a:rPr>
              <a:t>I.A. </a:t>
            </a:r>
            <a:r>
              <a:rPr lang="en-GB" sz="2500" b="1" dirty="0" err="1">
                <a:latin typeface="Times New Roman" charset="0"/>
                <a:cs typeface="Lucida Sans Unicode" pitchFamily="32" charset="0"/>
              </a:rPr>
              <a:t>Filozova</a:t>
            </a:r>
            <a:r>
              <a:rPr lang="en-GB" sz="2500" b="1" dirty="0">
                <a:latin typeface="Times New Roman" charset="0"/>
                <a:cs typeface="Lucida Sans Unicode" pitchFamily="32" charset="0"/>
              </a:rPr>
              <a:t>.</a:t>
            </a:r>
            <a:r>
              <a:rPr lang="en-GB" sz="2500" dirty="0">
                <a:latin typeface="Times New Roman" charset="0"/>
                <a:cs typeface="Lucida Sans Unicode" pitchFamily="32" charset="0"/>
              </a:rPr>
              <a:t> </a:t>
            </a:r>
            <a:r>
              <a:rPr lang="en-GB" sz="2500" u="sng" dirty="0">
                <a:latin typeface="Times New Roman" charset="0"/>
                <a:cs typeface="Lucida Sans Unicode" pitchFamily="32" charset="0"/>
              </a:rPr>
              <a:t>JINR document server - Open Access repository of the Joint Institute for Nuclear Research: current status and perspectives.</a:t>
            </a:r>
          </a:p>
        </p:txBody>
      </p:sp>
      <p:sp>
        <p:nvSpPr>
          <p:cNvPr id="2" name="Espace réservé de la date 1"/>
          <p:cNvSpPr>
            <a:spLocks noGrp="1"/>
          </p:cNvSpPr>
          <p:nvPr>
            <p:ph type="dt" sz="half" idx="10"/>
          </p:nvPr>
        </p:nvSpPr>
        <p:spPr/>
        <p:txBody>
          <a:bodyPr/>
          <a:lstStyle/>
          <a:p>
            <a:pPr>
              <a:defRPr/>
            </a:pPr>
            <a:r>
              <a:rPr lang="en-US" smtClean="0"/>
              <a:t>16/II/2012</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
        <p:nvSpPr>
          <p:cNvPr id="4" name="Espace réservé du numéro de diapositive 3"/>
          <p:cNvSpPr>
            <a:spLocks noGrp="1"/>
          </p:cNvSpPr>
          <p:nvPr>
            <p:ph type="sldNum" sz="quarter" idx="12"/>
          </p:nvPr>
        </p:nvSpPr>
        <p:spPr/>
        <p:txBody>
          <a:bodyPr/>
          <a:lstStyle/>
          <a:p>
            <a:pPr>
              <a:defRPr/>
            </a:pPr>
            <a:fld id="{E51AD37E-EE59-41F9-9DC3-0CD03DC07E77}" type="slidenum">
              <a:rPr lang="fr-FR" smtClean="0"/>
              <a:pPr>
                <a:defRPr/>
              </a:pPr>
              <a:t>25</a:t>
            </a:fld>
            <a:endParaRPr lang="fr-FR"/>
          </a:p>
        </p:txBody>
      </p:sp>
    </p:spTree>
    <p:extLst>
      <p:ext uri="{BB962C8B-B14F-4D97-AF65-F5344CB8AC3E}">
        <p14:creationId xmlns:p14="http://schemas.microsoft.com/office/powerpoint/2010/main" val="42816460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164160" y="-67733"/>
            <a:ext cx="8979840" cy="6698143"/>
          </a:xfrm>
          <a:ln/>
        </p:spPr>
        <p:txBody>
          <a:bodyPr/>
          <a:lstStyle/>
          <a:p>
            <a:pPr algn="l">
              <a:tabLst>
                <a:tab pos="656650" algn="l"/>
                <a:tab pos="1313299" algn="l"/>
                <a:tab pos="1969949" algn="l"/>
                <a:tab pos="2626599" algn="l"/>
                <a:tab pos="3283248" algn="l"/>
                <a:tab pos="3939898" algn="l"/>
                <a:tab pos="4596548" algn="l"/>
                <a:tab pos="5253198" algn="l"/>
                <a:tab pos="5909847" algn="l"/>
                <a:tab pos="6566497" algn="l"/>
                <a:tab pos="7223147" algn="l"/>
                <a:tab pos="7879796" algn="l"/>
                <a:tab pos="8536446" algn="l"/>
              </a:tabLst>
            </a:pPr>
            <a:r>
              <a:rPr lang="en-US" sz="2400" b="1" dirty="0">
                <a:solidFill>
                  <a:srgbClr val="FF0000"/>
                </a:solidFill>
                <a:latin typeface="Comic Sans MS" pitchFamily="66" charset="0"/>
              </a:rPr>
              <a:t>VIII. List of Posters DLNP-LIT-VBLHEP (</a:t>
            </a:r>
            <a:r>
              <a:rPr lang="en-US" sz="2400" b="1" dirty="0" smtClean="0">
                <a:solidFill>
                  <a:srgbClr val="FF0000"/>
                </a:solidFill>
                <a:latin typeface="Comic Sans MS" pitchFamily="66" charset="0"/>
              </a:rPr>
              <a:t>II)</a:t>
            </a:r>
            <a:r>
              <a:rPr lang="en-US" sz="2400" b="1" dirty="0">
                <a:solidFill>
                  <a:srgbClr val="FF0000"/>
                </a:solidFill>
                <a:latin typeface="Comic Sans MS" pitchFamily="66" charset="0"/>
              </a:rPr>
              <a:t/>
            </a:r>
            <a:br>
              <a:rPr lang="en-US" sz="2400" b="1" dirty="0">
                <a:solidFill>
                  <a:srgbClr val="FF0000"/>
                </a:solidFill>
                <a:latin typeface="Comic Sans MS" pitchFamily="66" charset="0"/>
              </a:rPr>
            </a:br>
            <a:r>
              <a:rPr lang="en-US" sz="1050" b="1" dirty="0">
                <a:solidFill>
                  <a:srgbClr val="FF0000"/>
                </a:solidFill>
                <a:latin typeface="Comic Sans MS" pitchFamily="66" charset="0"/>
              </a:rPr>
              <a:t/>
            </a:r>
            <a:br>
              <a:rPr lang="en-US" sz="1050" b="1" dirty="0">
                <a:solidFill>
                  <a:srgbClr val="FF0000"/>
                </a:solidFill>
                <a:latin typeface="Comic Sans MS" pitchFamily="66" charset="0"/>
              </a:rPr>
            </a:br>
            <a:r>
              <a:rPr lang="en-GB" sz="2500" dirty="0" smtClean="0"/>
              <a:t>7</a:t>
            </a:r>
            <a:r>
              <a:rPr lang="en-GB" sz="2500" dirty="0"/>
              <a:t>. </a:t>
            </a:r>
            <a:r>
              <a:rPr lang="en-GB" sz="2500" b="1" dirty="0"/>
              <a:t>A. </a:t>
            </a:r>
            <a:r>
              <a:rPr lang="en-GB" sz="2500" b="1" dirty="0" err="1"/>
              <a:t>Galimov</a:t>
            </a:r>
            <a:r>
              <a:rPr lang="en-GB" sz="2500" b="1" dirty="0"/>
              <a:t>.</a:t>
            </a:r>
            <a:r>
              <a:rPr lang="en-GB" sz="2500" dirty="0"/>
              <a:t> Cryogenic test of superconducting magnets for the NICA project</a:t>
            </a:r>
            <a:br>
              <a:rPr lang="en-GB" sz="2500" dirty="0"/>
            </a:br>
            <a:r>
              <a:rPr lang="en-GB" sz="2500" dirty="0"/>
              <a:t>8. </a:t>
            </a:r>
            <a:r>
              <a:rPr lang="en-GB" sz="2500" b="1" dirty="0" err="1"/>
              <a:t>M.Gonchar</a:t>
            </a:r>
            <a:r>
              <a:rPr lang="en-GB" sz="2500" dirty="0"/>
              <a:t>. </a:t>
            </a:r>
            <a:r>
              <a:rPr lang="en-GB" sz="2500" dirty="0" err="1"/>
              <a:t>DayaBay</a:t>
            </a:r>
            <a:r>
              <a:rPr lang="en-GB" sz="2500" dirty="0"/>
              <a:t> experiment</a:t>
            </a:r>
            <a:br>
              <a:rPr lang="en-GB" sz="2500" dirty="0"/>
            </a:br>
            <a:r>
              <a:rPr lang="en-GB" sz="2500" dirty="0"/>
              <a:t>9.</a:t>
            </a:r>
            <a:r>
              <a:rPr lang="en-GB" sz="2500" b="1" dirty="0"/>
              <a:t>I.Gorbunov.</a:t>
            </a:r>
            <a:r>
              <a:rPr lang="en-GB" sz="2500" dirty="0"/>
              <a:t> Measurements of </a:t>
            </a:r>
            <a:r>
              <a:rPr lang="en-GB" sz="2500" dirty="0" err="1"/>
              <a:t>Muon</a:t>
            </a:r>
            <a:r>
              <a:rPr lang="en-GB" sz="2500" dirty="0"/>
              <a:t> Forward-Backward Asymmetry in </a:t>
            </a:r>
            <a:r>
              <a:rPr lang="en-GB" sz="2500" dirty="0" err="1"/>
              <a:t>Drell</a:t>
            </a:r>
            <a:r>
              <a:rPr lang="en-GB" sz="2500" dirty="0"/>
              <a:t>-Yan</a:t>
            </a:r>
            <a:br>
              <a:rPr lang="en-GB" sz="2500" dirty="0"/>
            </a:br>
            <a:r>
              <a:rPr lang="en-GB" sz="2500" dirty="0"/>
              <a:t>10.</a:t>
            </a:r>
            <a:r>
              <a:rPr lang="en-GB" sz="2500" b="1" dirty="0"/>
              <a:t>A. </a:t>
            </a:r>
            <a:r>
              <a:rPr lang="en-GB" sz="2500" b="1" dirty="0" err="1"/>
              <a:t>Petrosyan</a:t>
            </a:r>
            <a:r>
              <a:rPr lang="en-GB" sz="2500" b="1" dirty="0"/>
              <a:t>.</a:t>
            </a:r>
            <a:r>
              <a:rPr lang="en-GB" sz="2500" baseline="42000" dirty="0"/>
              <a:t> </a:t>
            </a:r>
            <a:r>
              <a:rPr lang="en-GB" sz="2500" dirty="0"/>
              <a:t>Tier 3 Monitoring Software Suit (T3MON)</a:t>
            </a:r>
            <a:br>
              <a:rPr lang="en-GB" sz="2500" dirty="0"/>
            </a:br>
            <a:r>
              <a:rPr lang="en-GB" sz="2500" dirty="0"/>
              <a:t>11.</a:t>
            </a:r>
            <a:r>
              <a:rPr lang="en-GB" sz="2500" b="1" dirty="0"/>
              <a:t>D. </a:t>
            </a:r>
            <a:r>
              <a:rPr lang="en-GB" sz="2500" b="1" dirty="0" err="1"/>
              <a:t>Korablev</a:t>
            </a:r>
            <a:r>
              <a:rPr lang="en-GB" sz="2500" b="1" dirty="0"/>
              <a:t>.</a:t>
            </a:r>
            <a:r>
              <a:rPr lang="en-GB" sz="2500" dirty="0"/>
              <a:t> </a:t>
            </a:r>
            <a:r>
              <a:rPr lang="en-GB" sz="2500" dirty="0" err="1"/>
              <a:t>Borexino</a:t>
            </a:r>
            <a:r>
              <a:rPr lang="en-GB" sz="2500" dirty="0"/>
              <a:t> Experiment in 2011</a:t>
            </a:r>
            <a:br>
              <a:rPr lang="en-GB" sz="2500" dirty="0"/>
            </a:br>
            <a:r>
              <a:rPr lang="en-GB" sz="2500" dirty="0"/>
              <a:t>12.</a:t>
            </a:r>
            <a:r>
              <a:rPr lang="en-GB" sz="2500" b="1" dirty="0"/>
              <a:t>N.A. </a:t>
            </a:r>
            <a:r>
              <a:rPr lang="en-GB" sz="2500" b="1" dirty="0" err="1"/>
              <a:t>Kutovskiy</a:t>
            </a:r>
            <a:r>
              <a:rPr lang="en-GB" sz="2500" b="1" dirty="0"/>
              <a:t>.</a:t>
            </a:r>
            <a:r>
              <a:rPr lang="en-GB" sz="2500" dirty="0"/>
              <a:t> Distributed Training and Testing </a:t>
            </a:r>
            <a:r>
              <a:rPr lang="en-GB" sz="2500" dirty="0" err="1"/>
              <a:t>GridInfrastructure</a:t>
            </a:r>
            <a:r>
              <a:rPr lang="en-GB" sz="2500" dirty="0"/>
              <a:t> for JINR Member States</a:t>
            </a:r>
            <a:r>
              <a:rPr lang="en-GB" sz="2500" dirty="0">
                <a:solidFill>
                  <a:srgbClr val="FF0000"/>
                </a:solidFill>
              </a:rPr>
              <a:t/>
            </a:r>
            <a:br>
              <a:rPr lang="en-GB" sz="2500" dirty="0">
                <a:solidFill>
                  <a:srgbClr val="FF0000"/>
                </a:solidFill>
              </a:rPr>
            </a:br>
            <a:r>
              <a:rPr lang="en-GB" sz="2500" dirty="0">
                <a:solidFill>
                  <a:srgbClr val="FF0000"/>
                </a:solidFill>
              </a:rPr>
              <a:t>13.</a:t>
            </a:r>
            <a:r>
              <a:rPr lang="en-GB" sz="2500" b="1" dirty="0">
                <a:solidFill>
                  <a:srgbClr val="FF0000"/>
                </a:solidFill>
              </a:rPr>
              <a:t>O. </a:t>
            </a:r>
            <a:r>
              <a:rPr lang="en-GB" sz="2500" b="1" dirty="0" err="1">
                <a:solidFill>
                  <a:srgbClr val="FF0000"/>
                </a:solidFill>
              </a:rPr>
              <a:t>Samoylov</a:t>
            </a:r>
            <a:r>
              <a:rPr lang="en-GB" sz="2500" dirty="0">
                <a:solidFill>
                  <a:srgbClr val="FF0000"/>
                </a:solidFill>
              </a:rPr>
              <a:t>. Precise measurement of charm </a:t>
            </a:r>
            <a:r>
              <a:rPr lang="en-GB" sz="2500" dirty="0" err="1">
                <a:solidFill>
                  <a:srgbClr val="FF0000"/>
                </a:solidFill>
              </a:rPr>
              <a:t>dimuon</a:t>
            </a:r>
            <a:r>
              <a:rPr lang="en-GB" sz="2500" dirty="0">
                <a:solidFill>
                  <a:srgbClr val="FF0000"/>
                </a:solidFill>
              </a:rPr>
              <a:t> production cross-section in neutrino-nucleon interactions and its various </a:t>
            </a:r>
            <a:r>
              <a:rPr lang="en-GB" sz="2500" dirty="0" smtClean="0">
                <a:solidFill>
                  <a:srgbClr val="FF0000"/>
                </a:solidFill>
              </a:rPr>
              <a:t>applications (NOMAD)</a:t>
            </a:r>
            <a:r>
              <a:rPr lang="en-GB" sz="2500" dirty="0">
                <a:solidFill>
                  <a:srgbClr val="FF0000"/>
                </a:solidFill>
                <a:latin typeface="Times New Roman" charset="0"/>
              </a:rPr>
              <a:t/>
            </a:r>
            <a:br>
              <a:rPr lang="en-GB" sz="2500" dirty="0">
                <a:solidFill>
                  <a:srgbClr val="FF0000"/>
                </a:solidFill>
                <a:latin typeface="Times New Roman" charset="0"/>
              </a:rPr>
            </a:br>
            <a:r>
              <a:rPr lang="en-GB" sz="2500" dirty="0"/>
              <a:t>14.</a:t>
            </a:r>
            <a:r>
              <a:rPr lang="en-GB" sz="2500" b="1" dirty="0"/>
              <a:t>A.V. </a:t>
            </a:r>
            <a:r>
              <a:rPr lang="en-GB" sz="2500" b="1" dirty="0" err="1"/>
              <a:t>Yakovlev</a:t>
            </a:r>
            <a:r>
              <a:rPr lang="en-GB" sz="2500" b="1" dirty="0"/>
              <a:t>.</a:t>
            </a:r>
            <a:r>
              <a:rPr lang="en-GB" sz="2500" dirty="0"/>
              <a:t> The technology of integration online-services of the ATLAS LHC experiment and services of Grid-infrastructure</a:t>
            </a:r>
          </a:p>
        </p:txBody>
      </p:sp>
      <p:sp>
        <p:nvSpPr>
          <p:cNvPr id="2" name="Espace réservé de la date 1"/>
          <p:cNvSpPr>
            <a:spLocks noGrp="1"/>
          </p:cNvSpPr>
          <p:nvPr>
            <p:ph type="dt" sz="half" idx="10"/>
          </p:nvPr>
        </p:nvSpPr>
        <p:spPr/>
        <p:txBody>
          <a:bodyPr/>
          <a:lstStyle/>
          <a:p>
            <a:pPr>
              <a:defRPr/>
            </a:pPr>
            <a:r>
              <a:rPr lang="en-US" smtClean="0"/>
              <a:t>16/II/2012</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
        <p:nvSpPr>
          <p:cNvPr id="4" name="Espace réservé du numéro de diapositive 3"/>
          <p:cNvSpPr>
            <a:spLocks noGrp="1"/>
          </p:cNvSpPr>
          <p:nvPr>
            <p:ph type="sldNum" sz="quarter" idx="12"/>
          </p:nvPr>
        </p:nvSpPr>
        <p:spPr/>
        <p:txBody>
          <a:bodyPr/>
          <a:lstStyle/>
          <a:p>
            <a:pPr>
              <a:defRPr/>
            </a:pPr>
            <a:fld id="{E51AD37E-EE59-41F9-9DC3-0CD03DC07E77}" type="slidenum">
              <a:rPr lang="fr-FR" smtClean="0"/>
              <a:pPr>
                <a:defRPr/>
              </a:pPr>
              <a:t>26</a:t>
            </a:fld>
            <a:endParaRPr lang="fr-FR"/>
          </a:p>
        </p:txBody>
      </p:sp>
    </p:spTree>
    <p:extLst>
      <p:ext uri="{BB962C8B-B14F-4D97-AF65-F5344CB8AC3E}">
        <p14:creationId xmlns:p14="http://schemas.microsoft.com/office/powerpoint/2010/main" val="7728378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357188" y="0"/>
            <a:ext cx="8229600" cy="6000750"/>
          </a:xfrm>
        </p:spPr>
        <p:txBody>
          <a:bodyPr/>
          <a:lstStyle/>
          <a:p>
            <a:pPr marL="457200" indent="-457200">
              <a:buFont typeface="Arial" charset="0"/>
              <a:buNone/>
              <a:defRPr/>
            </a:pPr>
            <a:r>
              <a:rPr lang="en-US" b="1" dirty="0" smtClean="0">
                <a:solidFill>
                  <a:srgbClr val="FF0000"/>
                </a:solidFill>
              </a:rPr>
              <a:t> </a:t>
            </a:r>
            <a:r>
              <a:rPr lang="en-US" b="1" dirty="0" smtClean="0">
                <a:solidFill>
                  <a:srgbClr val="FF0000"/>
                </a:solidFill>
                <a:latin typeface="Comic Sans MS" pitchFamily="66" charset="0"/>
              </a:rPr>
              <a:t>VIII. Poster presentations by young scientists in the field of particle physics research</a:t>
            </a:r>
            <a:endParaRPr lang="fr-FR" dirty="0" smtClean="0">
              <a:solidFill>
                <a:srgbClr val="FF0000"/>
              </a:solidFill>
              <a:latin typeface="Comic Sans MS" pitchFamily="66" charset="0"/>
            </a:endParaRPr>
          </a:p>
          <a:p>
            <a:pPr marL="0" indent="0">
              <a:buFont typeface="Arial" charset="0"/>
              <a:buNone/>
              <a:defRPr/>
            </a:pPr>
            <a:endParaRPr lang="en-US" sz="2400" dirty="0" smtClean="0"/>
          </a:p>
          <a:p>
            <a:r>
              <a:rPr lang="en-US" dirty="0"/>
              <a:t>The PAC notes with interest the poster presentations in particle physics presented by young scientists from DLNP, LIT and VBLHEP. It selected the poster “</a:t>
            </a:r>
            <a:r>
              <a:rPr lang="en-US" dirty="0">
                <a:solidFill>
                  <a:srgbClr val="0000FF"/>
                </a:solidFill>
              </a:rPr>
              <a:t>Precise measurement of charm </a:t>
            </a:r>
            <a:r>
              <a:rPr lang="en-US" dirty="0" err="1">
                <a:solidFill>
                  <a:srgbClr val="0000FF"/>
                </a:solidFill>
              </a:rPr>
              <a:t>dimuon</a:t>
            </a:r>
            <a:r>
              <a:rPr lang="en-US" dirty="0">
                <a:solidFill>
                  <a:srgbClr val="0000FF"/>
                </a:solidFill>
              </a:rPr>
              <a:t> production cross-section in neutrino-nucleon interactions and its various applications</a:t>
            </a:r>
            <a:r>
              <a:rPr lang="en-US" dirty="0"/>
              <a:t>” presented by </a:t>
            </a:r>
            <a:r>
              <a:rPr lang="en-US" i="1" u="sng" dirty="0"/>
              <a:t>O. </a:t>
            </a:r>
            <a:r>
              <a:rPr lang="en-US" i="1" u="sng" dirty="0" err="1"/>
              <a:t>Samoylov</a:t>
            </a:r>
            <a:r>
              <a:rPr lang="en-US" i="1" u="sng" dirty="0"/>
              <a:t> </a:t>
            </a:r>
            <a:r>
              <a:rPr lang="en-US" dirty="0"/>
              <a:t>to be reported at the Scientific Council </a:t>
            </a:r>
            <a:r>
              <a:rPr lang="en-US" dirty="0" smtClean="0"/>
              <a:t>session.</a:t>
            </a:r>
            <a:endParaRPr lang="en-US" dirty="0"/>
          </a:p>
        </p:txBody>
      </p:sp>
      <p:sp>
        <p:nvSpPr>
          <p:cNvPr id="4" name="Espace réservé de la date 3"/>
          <p:cNvSpPr>
            <a:spLocks noGrp="1"/>
          </p:cNvSpPr>
          <p:nvPr>
            <p:ph type="dt" sz="quarter" idx="10"/>
          </p:nvPr>
        </p:nvSpPr>
        <p:spPr/>
        <p:txBody>
          <a:body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EEA4C10B-3B32-4BB0-A84A-6074933DF647}" type="slidenum">
              <a:rPr lang="fr-FR" smtClean="0"/>
              <a:pPr>
                <a:defRPr/>
              </a:pPr>
              <a:t>27</a:t>
            </a:fld>
            <a:endParaRPr lang="fr-F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357188" y="0"/>
            <a:ext cx="8786812" cy="6237288"/>
          </a:xfrm>
        </p:spPr>
        <p:txBody>
          <a:bodyPr/>
          <a:lstStyle/>
          <a:p>
            <a:pPr marL="457200" indent="-457200">
              <a:buFont typeface="Arial" charset="0"/>
              <a:buNone/>
              <a:defRPr/>
            </a:pPr>
            <a:r>
              <a:rPr lang="en-US" b="1" dirty="0" smtClean="0">
                <a:solidFill>
                  <a:srgbClr val="FF0000"/>
                </a:solidFill>
              </a:rPr>
              <a:t> </a:t>
            </a:r>
            <a:r>
              <a:rPr lang="en-US" b="1" dirty="0" smtClean="0">
                <a:solidFill>
                  <a:srgbClr val="FF0000"/>
                </a:solidFill>
                <a:latin typeface="Comic Sans MS" pitchFamily="66" charset="0"/>
              </a:rPr>
              <a:t>IX. Agenda (next meeting </a:t>
            </a:r>
            <a:r>
              <a:rPr lang="en-US" b="1" dirty="0" err="1" smtClean="0">
                <a:solidFill>
                  <a:srgbClr val="FF0000"/>
                </a:solidFill>
                <a:latin typeface="Comic Sans MS" pitchFamily="66" charset="0"/>
              </a:rPr>
              <a:t>june</a:t>
            </a:r>
            <a:r>
              <a:rPr lang="en-US" b="1" dirty="0" smtClean="0">
                <a:solidFill>
                  <a:srgbClr val="FF0000"/>
                </a:solidFill>
                <a:latin typeface="Comic Sans MS" pitchFamily="66" charset="0"/>
              </a:rPr>
              <a:t> 25-26) </a:t>
            </a:r>
          </a:p>
          <a:p>
            <a:pPr marL="457200" indent="-457200">
              <a:buFont typeface="Arial" charset="0"/>
              <a:buNone/>
              <a:defRPr/>
            </a:pPr>
            <a:endParaRPr lang="en-US" b="1" dirty="0" smtClean="0">
              <a:solidFill>
                <a:srgbClr val="FF0000"/>
              </a:solidFill>
              <a:latin typeface="Comic Sans MS" pitchFamily="66" charset="0"/>
            </a:endParaRPr>
          </a:p>
          <a:p>
            <a:pPr lvl="0"/>
            <a:r>
              <a:rPr lang="en-US" sz="2800" dirty="0"/>
              <a:t>Consideration of new projects (including NA61/NA49) and themes</a:t>
            </a:r>
          </a:p>
          <a:p>
            <a:pPr lvl="0"/>
            <a:r>
              <a:rPr lang="en-US" sz="2800" dirty="0"/>
              <a:t>Reports and recommendations on the projects to be completed in </a:t>
            </a:r>
            <a:r>
              <a:rPr lang="en-US" sz="2800" dirty="0" smtClean="0"/>
              <a:t>2012</a:t>
            </a:r>
            <a:endParaRPr lang="en-US" sz="2800" dirty="0"/>
          </a:p>
          <a:p>
            <a:pPr lvl="0"/>
            <a:r>
              <a:rPr lang="en-US" sz="2800" dirty="0" smtClean="0"/>
              <a:t>Report </a:t>
            </a:r>
            <a:r>
              <a:rPr lang="en-US" sz="2800" dirty="0"/>
              <a:t>on progress towards the NICA White Paper</a:t>
            </a:r>
          </a:p>
          <a:p>
            <a:pPr>
              <a:defRPr/>
            </a:pPr>
            <a:r>
              <a:rPr lang="en-US" sz="2800" dirty="0" smtClean="0"/>
              <a:t>Status </a:t>
            </a:r>
            <a:r>
              <a:rPr lang="en-US" sz="2800" dirty="0"/>
              <a:t>report on the </a:t>
            </a:r>
            <a:r>
              <a:rPr lang="en-US" sz="2800" dirty="0" err="1">
                <a:solidFill>
                  <a:srgbClr val="0000FF"/>
                </a:solidFill>
              </a:rPr>
              <a:t>Nuclotron</a:t>
            </a:r>
            <a:r>
              <a:rPr lang="en-US" sz="2800" dirty="0">
                <a:solidFill>
                  <a:srgbClr val="0000FF"/>
                </a:solidFill>
              </a:rPr>
              <a:t>-NICA and MPD projects </a:t>
            </a:r>
          </a:p>
          <a:p>
            <a:pPr lvl="0">
              <a:defRPr/>
            </a:pPr>
            <a:r>
              <a:rPr lang="en-US" sz="2800" dirty="0"/>
              <a:t>Report from the </a:t>
            </a:r>
            <a:r>
              <a:rPr lang="en-US" sz="2800" dirty="0" err="1">
                <a:solidFill>
                  <a:srgbClr val="0000FF"/>
                </a:solidFill>
              </a:rPr>
              <a:t>Nuclotron</a:t>
            </a:r>
            <a:r>
              <a:rPr lang="en-US" sz="2800" dirty="0">
                <a:solidFill>
                  <a:srgbClr val="0000FF"/>
                </a:solidFill>
              </a:rPr>
              <a:t> Run </a:t>
            </a:r>
            <a:r>
              <a:rPr lang="en-US" sz="2800" dirty="0" smtClean="0">
                <a:solidFill>
                  <a:srgbClr val="0000FF"/>
                </a:solidFill>
              </a:rPr>
              <a:t>Coordinator</a:t>
            </a:r>
            <a:endParaRPr lang="en-US" sz="2800" dirty="0">
              <a:solidFill>
                <a:srgbClr val="0000FF"/>
              </a:solidFill>
            </a:endParaRPr>
          </a:p>
          <a:p>
            <a:pPr>
              <a:defRPr/>
            </a:pPr>
            <a:r>
              <a:rPr lang="en-US" sz="2800" dirty="0" smtClean="0"/>
              <a:t>Reports </a:t>
            </a:r>
            <a:r>
              <a:rPr lang="en-US" sz="2800" dirty="0"/>
              <a:t>on the scientific results obtained by the JINR groups in the </a:t>
            </a:r>
            <a:r>
              <a:rPr lang="en-US" sz="2800" dirty="0">
                <a:solidFill>
                  <a:srgbClr val="0000FF"/>
                </a:solidFill>
              </a:rPr>
              <a:t>LHC</a:t>
            </a:r>
            <a:r>
              <a:rPr lang="en-US" sz="2800" dirty="0"/>
              <a:t> experiments and </a:t>
            </a:r>
            <a:r>
              <a:rPr lang="en-US" sz="2800" dirty="0">
                <a:solidFill>
                  <a:srgbClr val="0000FF"/>
                </a:solidFill>
              </a:rPr>
              <a:t>plans for their future upgrades</a:t>
            </a:r>
            <a:r>
              <a:rPr lang="en-US" sz="2800" dirty="0" smtClean="0"/>
              <a:t>.</a:t>
            </a:r>
            <a:r>
              <a:rPr lang="en-US" sz="2800" dirty="0"/>
              <a:t> </a:t>
            </a:r>
            <a:endParaRPr lang="fr-FR" sz="2800" i="1" dirty="0" smtClean="0">
              <a:solidFill>
                <a:srgbClr val="00B050"/>
              </a:solidFill>
              <a:latin typeface="Comic Sans MS" pitchFamily="66" charset="0"/>
            </a:endParaRPr>
          </a:p>
          <a:p>
            <a:pPr>
              <a:buFont typeface="Arial" pitchFamily="34" charset="0"/>
              <a:buNone/>
              <a:defRPr/>
            </a:pPr>
            <a:endParaRPr lang="fr-FR" sz="2400" dirty="0" smtClean="0"/>
          </a:p>
          <a:p>
            <a:pPr>
              <a:buFont typeface="Arial" charset="0"/>
              <a:buChar char="•"/>
              <a:defRPr/>
            </a:pPr>
            <a:endParaRPr lang="fr-FR" sz="2400" dirty="0" smtClean="0"/>
          </a:p>
        </p:txBody>
      </p:sp>
      <p:sp>
        <p:nvSpPr>
          <p:cNvPr id="4" name="Espace réservé de la date 3"/>
          <p:cNvSpPr>
            <a:spLocks noGrp="1"/>
          </p:cNvSpPr>
          <p:nvPr>
            <p:ph type="dt" sz="quarter" idx="10"/>
          </p:nvPr>
        </p:nvSpPr>
        <p:spPr/>
        <p:txBody>
          <a:body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01CA8A92-C891-46AC-B8A8-1F4B2AF4E1F9}" type="slidenum">
              <a:rPr lang="fr-FR" smtClean="0"/>
              <a:pPr>
                <a:defRPr/>
              </a:pPr>
              <a:t>28</a:t>
            </a:fld>
            <a:endParaRPr lang="fr-F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du contenu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36" y="-17127"/>
            <a:ext cx="9166836" cy="6875127"/>
          </a:xfrm>
        </p:spPr>
      </p:pic>
      <p:sp>
        <p:nvSpPr>
          <p:cNvPr id="4" name="Espace réservé de la date 3"/>
          <p:cNvSpPr>
            <a:spLocks noGrp="1"/>
          </p:cNvSpPr>
          <p:nvPr>
            <p:ph type="dt" sz="quarter" idx="10"/>
          </p:nvPr>
        </p:nvSpPr>
        <p:spPr/>
        <p:txBody>
          <a:bodyPr/>
          <a:lstStyle/>
          <a:p>
            <a:pPr>
              <a:defRPr/>
            </a:pPr>
            <a:r>
              <a:rPr lang="en-US" smtClean="0"/>
              <a:t>16/II/2012</a:t>
            </a:r>
            <a:endParaRPr lang="fr-FR"/>
          </a:p>
        </p:txBody>
      </p:sp>
      <p:sp>
        <p:nvSpPr>
          <p:cNvPr id="5" name="Espace réservé du pied de page 4"/>
          <p:cNvSpPr>
            <a:spLocks noGrp="1"/>
          </p:cNvSpPr>
          <p:nvPr>
            <p:ph type="ftr" sz="quarter" idx="11"/>
          </p:nvPr>
        </p:nvSpPr>
        <p:spPr/>
        <p:txBody>
          <a:bodyPr/>
          <a:lstStyle/>
          <a:p>
            <a:pPr>
              <a:defRPr/>
            </a:pPr>
            <a:r>
              <a:rPr lang="fr-FR" smtClean="0"/>
              <a:t>Egle Tomasi-Gustafsson</a:t>
            </a:r>
            <a:endParaRPr lang="fr-FR"/>
          </a:p>
        </p:txBody>
      </p:sp>
      <p:sp>
        <p:nvSpPr>
          <p:cNvPr id="6" name="Espace réservé du numéro de diapositive 5"/>
          <p:cNvSpPr>
            <a:spLocks noGrp="1"/>
          </p:cNvSpPr>
          <p:nvPr>
            <p:ph type="sldNum" sz="quarter" idx="12"/>
          </p:nvPr>
        </p:nvSpPr>
        <p:spPr/>
        <p:txBody>
          <a:bodyPr/>
          <a:lstStyle/>
          <a:p>
            <a:pPr>
              <a:defRPr/>
            </a:pPr>
            <a:fld id="{A04FB5A8-E1F7-4073-8780-D4B0936B4732}" type="slidenum">
              <a:rPr lang="fr-FR" smtClean="0"/>
              <a:pPr>
                <a:defRPr/>
              </a:pPr>
              <a:t>29</a:t>
            </a:fld>
            <a:endParaRPr lang="fr-FR"/>
          </a:p>
        </p:txBody>
      </p:sp>
      <p:sp>
        <p:nvSpPr>
          <p:cNvPr id="35846" name="ZoneTexte 9"/>
          <p:cNvSpPr txBox="1">
            <a:spLocks noChangeArrowheads="1"/>
          </p:cNvSpPr>
          <p:nvPr/>
        </p:nvSpPr>
        <p:spPr bwMode="auto">
          <a:xfrm>
            <a:off x="755576" y="136457"/>
            <a:ext cx="64928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fr-FR" sz="4800" i="1" dirty="0" err="1">
                <a:solidFill>
                  <a:srgbClr val="FF0000"/>
                </a:solidFill>
              </a:rPr>
              <a:t>Thank</a:t>
            </a:r>
            <a:r>
              <a:rPr lang="fr-FR" sz="4800" i="1" dirty="0">
                <a:solidFill>
                  <a:srgbClr val="FF0000"/>
                </a:solidFill>
              </a:rPr>
              <a:t> </a:t>
            </a:r>
            <a:r>
              <a:rPr lang="fr-FR" sz="4800" i="1" dirty="0" err="1">
                <a:solidFill>
                  <a:srgbClr val="FF0000"/>
                </a:solidFill>
              </a:rPr>
              <a:t>you</a:t>
            </a:r>
            <a:r>
              <a:rPr lang="fr-FR" sz="4800" i="1" dirty="0">
                <a:solidFill>
                  <a:srgbClr val="FF0000"/>
                </a:solidFill>
              </a:rPr>
              <a:t> for attention</a:t>
            </a:r>
          </a:p>
        </p:txBody>
      </p:sp>
      <p:sp>
        <p:nvSpPr>
          <p:cNvPr id="35847" name="Rectangle 10"/>
          <p:cNvSpPr>
            <a:spLocks noChangeArrowheads="1"/>
          </p:cNvSpPr>
          <p:nvPr/>
        </p:nvSpPr>
        <p:spPr bwMode="auto">
          <a:xfrm>
            <a:off x="1187450" y="5300663"/>
            <a:ext cx="761841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z-Cyrl-AZ" sz="4400" i="1" dirty="0">
                <a:solidFill>
                  <a:schemeClr val="bg1"/>
                </a:solidFill>
              </a:rPr>
              <a:t>Благодарю вас за внимание</a:t>
            </a:r>
            <a:endParaRPr lang="fr-FR" sz="4400" i="1" dirty="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ChangeArrowheads="1"/>
          </p:cNvSpPr>
          <p:nvPr/>
        </p:nvSpPr>
        <p:spPr bwMode="auto">
          <a:xfrm>
            <a:off x="-468313" y="0"/>
            <a:ext cx="9144001"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ru-RU"/>
          </a:p>
        </p:txBody>
      </p:sp>
      <p:sp>
        <p:nvSpPr>
          <p:cNvPr id="27651" name="Rectangle 2"/>
          <p:cNvSpPr>
            <a:spLocks noChangeArrowheads="1"/>
          </p:cNvSpPr>
          <p:nvPr/>
        </p:nvSpPr>
        <p:spPr bwMode="auto">
          <a:xfrm>
            <a:off x="3981450" y="6397625"/>
            <a:ext cx="180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900">
              <a:solidFill>
                <a:srgbClr val="FFFFFF"/>
              </a:solidFill>
            </a:endParaRPr>
          </a:p>
          <a:p>
            <a:pPr algn="ct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900">
              <a:solidFill>
                <a:srgbClr val="FFFFFF"/>
              </a:solidFill>
            </a:endParaRPr>
          </a:p>
        </p:txBody>
      </p:sp>
      <p:sp>
        <p:nvSpPr>
          <p:cNvPr id="27652" name="Text Box 3"/>
          <p:cNvSpPr txBox="1">
            <a:spLocks noChangeArrowheads="1"/>
          </p:cNvSpPr>
          <p:nvPr/>
        </p:nvSpPr>
        <p:spPr bwMode="auto">
          <a:xfrm>
            <a:off x="0" y="0"/>
            <a:ext cx="9144000" cy="581025"/>
          </a:xfrm>
          <a:prstGeom prst="rect">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5pPr>
            <a:lvl6pPr marL="25146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6pPr>
            <a:lvl7pPr marL="29718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7pPr>
            <a:lvl8pPr marL="34290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8pPr>
            <a:lvl9pPr marL="38862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9pPr>
          </a:lstStyle>
          <a:p>
            <a:pPr algn="ctr" eaLnBrk="1" hangingPunct="1">
              <a:buClr>
                <a:srgbClr val="FF0000"/>
              </a:buClr>
            </a:pPr>
            <a:r>
              <a:rPr lang="en-US" sz="3200" b="1">
                <a:solidFill>
                  <a:srgbClr val="FF0000"/>
                </a:solidFill>
              </a:rPr>
              <a:t>Round Table Discussions on NICA@JINR</a:t>
            </a:r>
          </a:p>
        </p:txBody>
      </p:sp>
      <p:sp>
        <p:nvSpPr>
          <p:cNvPr id="27653" name="Rectangle 4"/>
          <p:cNvSpPr>
            <a:spLocks noChangeArrowheads="1"/>
          </p:cNvSpPr>
          <p:nvPr/>
        </p:nvSpPr>
        <p:spPr bwMode="auto">
          <a:xfrm>
            <a:off x="0" y="620713"/>
            <a:ext cx="8172450" cy="1008062"/>
          </a:xfrm>
          <a:prstGeom prst="rect">
            <a:avLst/>
          </a:prstGeom>
          <a:solidFill>
            <a:srgbClr val="F7D5E0"/>
          </a:solidFill>
          <a:ln w="9360">
            <a:solidFill>
              <a:srgbClr val="FF3300"/>
            </a:solidFill>
            <a:miter lim="800000"/>
            <a:headEnd/>
            <a:tailEnd/>
          </a:ln>
        </p:spPr>
        <p:txBody>
          <a:bodyPr lIns="90000" tIns="46800" rIns="90000" bIns="46800">
            <a:spAutoFit/>
          </a:bodyPr>
          <a:lstStyle/>
          <a:p>
            <a:pPr>
              <a:buClr>
                <a:srgbClr val="00008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000" b="1">
                <a:solidFill>
                  <a:srgbClr val="000080"/>
                </a:solidFill>
              </a:rPr>
              <a:t>Round Table Discussion</a:t>
            </a:r>
            <a:r>
              <a:rPr lang="ru-RU" sz="2000" b="1">
                <a:solidFill>
                  <a:srgbClr val="FFFFFF"/>
                </a:solidFill>
              </a:rPr>
              <a:t> </a:t>
            </a:r>
            <a:r>
              <a:rPr lang="en-US" sz="2000" b="1">
                <a:solidFill>
                  <a:srgbClr val="003399"/>
                </a:solidFill>
              </a:rPr>
              <a:t>I: </a:t>
            </a:r>
            <a:r>
              <a:rPr lang="ru-RU" sz="2000" b="1">
                <a:solidFill>
                  <a:srgbClr val="FF0000"/>
                </a:solidFill>
              </a:rPr>
              <a:t>Searching for the mixed phase of strongly interacting matter at the JINR Nuclotron</a:t>
            </a:r>
            <a:r>
              <a:rPr lang="en-US" sz="2000" b="1">
                <a:solidFill>
                  <a:srgbClr val="FF0000"/>
                </a:solidFill>
              </a:rPr>
              <a:t>, </a:t>
            </a:r>
            <a:r>
              <a:rPr lang="ru-RU" sz="2000" b="1" i="1">
                <a:solidFill>
                  <a:srgbClr val="CC3300"/>
                </a:solidFill>
              </a:rPr>
              <a:t>July 7 - 9,</a:t>
            </a:r>
            <a:r>
              <a:rPr lang="en-US" sz="2000" b="1" i="1">
                <a:solidFill>
                  <a:srgbClr val="CC3300"/>
                </a:solidFill>
              </a:rPr>
              <a:t> 2</a:t>
            </a:r>
            <a:r>
              <a:rPr lang="ru-RU" sz="2000" b="1" i="1">
                <a:solidFill>
                  <a:srgbClr val="CC3300"/>
                </a:solidFill>
              </a:rPr>
              <a:t>005</a:t>
            </a:r>
            <a:r>
              <a:rPr lang="en-US" sz="2000" b="1" i="1">
                <a:solidFill>
                  <a:srgbClr val="CC3300"/>
                </a:solidFill>
              </a:rPr>
              <a:t> </a:t>
            </a:r>
            <a:r>
              <a:rPr lang="ru-RU" sz="2000" b="1">
                <a:solidFill>
                  <a:srgbClr val="CC3300"/>
                </a:solidFill>
              </a:rPr>
              <a:t>http://theor.jinr.ru/meetings/2005/roundtable/</a:t>
            </a:r>
          </a:p>
        </p:txBody>
      </p:sp>
      <p:sp>
        <p:nvSpPr>
          <p:cNvPr id="27654" name="Rectangle 5"/>
          <p:cNvSpPr>
            <a:spLocks noChangeArrowheads="1"/>
          </p:cNvSpPr>
          <p:nvPr/>
        </p:nvSpPr>
        <p:spPr bwMode="auto">
          <a:xfrm>
            <a:off x="508000" y="1676400"/>
            <a:ext cx="7921625" cy="1312863"/>
          </a:xfrm>
          <a:prstGeom prst="rect">
            <a:avLst/>
          </a:prstGeom>
          <a:solidFill>
            <a:srgbClr val="F7D5E0"/>
          </a:solidFill>
          <a:ln w="9360">
            <a:solidFill>
              <a:srgbClr val="FF3300"/>
            </a:solidFill>
            <a:miter lim="800000"/>
            <a:headEnd/>
            <a:tailEnd/>
          </a:ln>
        </p:spPr>
        <p:txBody>
          <a:bodyPr lIns="90000" tIns="46800" rIns="90000" bIns="46800">
            <a:spAutoFit/>
          </a:bodyPr>
          <a:lstStyle/>
          <a:p>
            <a:pPr>
              <a:buClr>
                <a:srgbClr val="000066"/>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000" b="1">
                <a:solidFill>
                  <a:srgbClr val="000066"/>
                </a:solidFill>
              </a:rPr>
              <a:t>Round Table Discussion II</a:t>
            </a:r>
            <a:r>
              <a:rPr lang="en-US" sz="2000" b="1">
                <a:solidFill>
                  <a:srgbClr val="000066"/>
                </a:solidFill>
              </a:rPr>
              <a:t>: </a:t>
            </a:r>
            <a:r>
              <a:rPr lang="ru-RU" sz="2000" b="1">
                <a:solidFill>
                  <a:srgbClr val="FF0000"/>
                </a:solidFill>
              </a:rPr>
              <a:t>Searching for the mixed phase of strongly interacting matter at the JINR Nuclotron:</a:t>
            </a:r>
            <a:r>
              <a:rPr lang="en-US" sz="2000" b="1">
                <a:solidFill>
                  <a:srgbClr val="FF0000"/>
                </a:solidFill>
              </a:rPr>
              <a:t> </a:t>
            </a:r>
            <a:r>
              <a:rPr lang="ru-RU" sz="2000" b="1">
                <a:solidFill>
                  <a:srgbClr val="FF0000"/>
                </a:solidFill>
              </a:rPr>
              <a:t>Nuclotron facility development</a:t>
            </a:r>
            <a:r>
              <a:rPr lang="en-US" sz="2000" b="1">
                <a:solidFill>
                  <a:srgbClr val="101070"/>
                </a:solidFill>
              </a:rPr>
              <a:t> </a:t>
            </a:r>
            <a:r>
              <a:rPr lang="ru-RU" sz="2000" b="1">
                <a:solidFill>
                  <a:srgbClr val="CC3300"/>
                </a:solidFill>
              </a:rPr>
              <a:t>JINR, Dubna</a:t>
            </a:r>
            <a:r>
              <a:rPr lang="en-US" sz="2000" b="1">
                <a:solidFill>
                  <a:srgbClr val="CC3300"/>
                </a:solidFill>
              </a:rPr>
              <a:t>,</a:t>
            </a:r>
            <a:r>
              <a:rPr lang="ru-RU" sz="2000" b="1">
                <a:solidFill>
                  <a:srgbClr val="CC3300"/>
                </a:solidFill>
              </a:rPr>
              <a:t> October 6</a:t>
            </a:r>
            <a:r>
              <a:rPr lang="en-US" sz="2000" b="1">
                <a:solidFill>
                  <a:srgbClr val="CC3300"/>
                </a:solidFill>
              </a:rPr>
              <a:t> </a:t>
            </a:r>
            <a:r>
              <a:rPr lang="ru-RU" sz="2000" b="1">
                <a:solidFill>
                  <a:srgbClr val="CC3300"/>
                </a:solidFill>
              </a:rPr>
              <a:t>-</a:t>
            </a:r>
            <a:r>
              <a:rPr lang="en-US" sz="2000" b="1">
                <a:solidFill>
                  <a:srgbClr val="CC3300"/>
                </a:solidFill>
              </a:rPr>
              <a:t> </a:t>
            </a:r>
            <a:r>
              <a:rPr lang="ru-RU" sz="2000" b="1">
                <a:solidFill>
                  <a:srgbClr val="CC3300"/>
                </a:solidFill>
              </a:rPr>
              <a:t>7</a:t>
            </a:r>
            <a:r>
              <a:rPr lang="en-US" sz="2000" b="1">
                <a:solidFill>
                  <a:srgbClr val="CC3300"/>
                </a:solidFill>
              </a:rPr>
              <a:t>,</a:t>
            </a:r>
            <a:r>
              <a:rPr lang="ru-RU" sz="2000">
                <a:solidFill>
                  <a:srgbClr val="CC3300"/>
                </a:solidFill>
              </a:rPr>
              <a:t> </a:t>
            </a:r>
            <a:r>
              <a:rPr lang="ru-RU" sz="2000" b="1">
                <a:solidFill>
                  <a:srgbClr val="CC3300"/>
                </a:solidFill>
              </a:rPr>
              <a:t>2006</a:t>
            </a:r>
            <a:r>
              <a:rPr lang="ru-RU" sz="2000">
                <a:solidFill>
                  <a:srgbClr val="CC3300"/>
                </a:solidFill>
              </a:rPr>
              <a:t> </a:t>
            </a:r>
          </a:p>
          <a:p>
            <a:pPr>
              <a:buClr>
                <a:srgbClr val="CC33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000" b="1">
                <a:solidFill>
                  <a:srgbClr val="CC3300"/>
                </a:solidFill>
              </a:rPr>
              <a:t>http://theor.jinr.ru/meetings/200</a:t>
            </a:r>
            <a:r>
              <a:rPr lang="en-US" sz="2000" b="1">
                <a:solidFill>
                  <a:srgbClr val="CC3300"/>
                </a:solidFill>
              </a:rPr>
              <a:t>6</a:t>
            </a:r>
            <a:r>
              <a:rPr lang="ru-RU" sz="2000" b="1">
                <a:solidFill>
                  <a:srgbClr val="CC3300"/>
                </a:solidFill>
              </a:rPr>
              <a:t>/roundtable/</a:t>
            </a:r>
          </a:p>
        </p:txBody>
      </p:sp>
      <p:sp>
        <p:nvSpPr>
          <p:cNvPr id="27655" name="Rectangle 6"/>
          <p:cNvSpPr>
            <a:spLocks noChangeArrowheads="1"/>
          </p:cNvSpPr>
          <p:nvPr/>
        </p:nvSpPr>
        <p:spPr bwMode="auto">
          <a:xfrm>
            <a:off x="722313" y="3044825"/>
            <a:ext cx="7993062" cy="1312863"/>
          </a:xfrm>
          <a:prstGeom prst="rect">
            <a:avLst/>
          </a:prstGeom>
          <a:solidFill>
            <a:srgbClr val="F7D5E0"/>
          </a:solidFill>
          <a:ln w="9360">
            <a:solidFill>
              <a:srgbClr val="FF3300"/>
            </a:solidFill>
            <a:miter lim="800000"/>
            <a:headEnd/>
            <a:tailEnd/>
          </a:ln>
        </p:spPr>
        <p:txBody>
          <a:bodyPr lIns="90000" tIns="46800" rIns="90000" bIns="46800">
            <a:spAutoFit/>
          </a:bodyPr>
          <a:lstStyle/>
          <a:p>
            <a:pPr>
              <a:buClr>
                <a:srgbClr val="000066"/>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000066"/>
                </a:solidFill>
              </a:rPr>
              <a:t>Round Table Discussion III: </a:t>
            </a:r>
            <a:r>
              <a:rPr lang="ru-RU" sz="2000" b="1" i="1">
                <a:solidFill>
                  <a:srgbClr val="FF0000"/>
                </a:solidFill>
              </a:rPr>
              <a:t>Searching for the mixed phase of strongly interacting </a:t>
            </a:r>
            <a:r>
              <a:rPr lang="en-US" sz="2000" b="1" i="1">
                <a:solidFill>
                  <a:srgbClr val="FF0000"/>
                </a:solidFill>
              </a:rPr>
              <a:t>QCD </a:t>
            </a:r>
            <a:r>
              <a:rPr lang="ru-RU" sz="2000" b="1" i="1">
                <a:solidFill>
                  <a:srgbClr val="FF0000"/>
                </a:solidFill>
              </a:rPr>
              <a:t>matter at the </a:t>
            </a:r>
            <a:r>
              <a:rPr lang="en-US" sz="2000" b="1" i="1">
                <a:solidFill>
                  <a:srgbClr val="FF0000"/>
                </a:solidFill>
              </a:rPr>
              <a:t>NICA: Physics at NICA </a:t>
            </a:r>
            <a:r>
              <a:rPr lang="en-US" sz="2000" b="1">
                <a:solidFill>
                  <a:srgbClr val="CC3300"/>
                </a:solidFill>
              </a:rPr>
              <a:t>JINR (Dubna), November 5 - 6, 2008, h</a:t>
            </a:r>
            <a:r>
              <a:rPr lang="ru-RU" sz="2000" b="1">
                <a:solidFill>
                  <a:srgbClr val="CC3300"/>
                </a:solidFill>
              </a:rPr>
              <a:t>ttp://theor.jinr.ru/meetings/200</a:t>
            </a:r>
            <a:r>
              <a:rPr lang="en-US" sz="2000" b="1">
                <a:solidFill>
                  <a:srgbClr val="CC3300"/>
                </a:solidFill>
              </a:rPr>
              <a:t>8</a:t>
            </a:r>
            <a:r>
              <a:rPr lang="ru-RU" sz="2000" b="1">
                <a:solidFill>
                  <a:srgbClr val="CC3300"/>
                </a:solidFill>
              </a:rPr>
              <a:t>/roundtable/</a:t>
            </a:r>
          </a:p>
        </p:txBody>
      </p:sp>
      <p:sp>
        <p:nvSpPr>
          <p:cNvPr id="27656" name="Text Box 7"/>
          <p:cNvSpPr txBox="1">
            <a:spLocks noChangeArrowheads="1"/>
          </p:cNvSpPr>
          <p:nvPr/>
        </p:nvSpPr>
        <p:spPr bwMode="auto">
          <a:xfrm>
            <a:off x="1143000" y="4424363"/>
            <a:ext cx="7786688" cy="1190625"/>
          </a:xfrm>
          <a:prstGeom prst="rect">
            <a:avLst/>
          </a:prstGeom>
          <a:solidFill>
            <a:srgbClr val="FFCCCC"/>
          </a:solidFill>
          <a:ln w="9360">
            <a:solidFill>
              <a:srgbClr val="FF3300"/>
            </a:solidFill>
            <a:miter lim="800000"/>
            <a:headEnd/>
            <a:tailEnd/>
          </a:ln>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5pPr>
            <a:lvl6pPr marL="25146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6pPr>
            <a:lvl7pPr marL="29718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7pPr>
            <a:lvl8pPr marL="34290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8pPr>
            <a:lvl9pPr marL="3886200" indent="-228600" defTabSz="449263" eaLnBrk="0" fontAlgn="base" hangingPunct="0">
              <a:spcBef>
                <a:spcPct val="0"/>
              </a:spcBef>
              <a:spcAft>
                <a:spcPct val="0"/>
              </a:spcAft>
              <a:buClr>
                <a:srgbClr val="FFFFFF"/>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cs typeface="Arial" charset="0"/>
              </a:defRPr>
            </a:lvl9pPr>
          </a:lstStyle>
          <a:p>
            <a:pPr eaLnBrk="1" hangingPunct="1">
              <a:buClr>
                <a:srgbClr val="000066"/>
              </a:buClr>
              <a:buFont typeface="Verdana" pitchFamily="32" charset="0"/>
              <a:buNone/>
            </a:pPr>
            <a:r>
              <a:rPr lang="en-US" b="1">
                <a:solidFill>
                  <a:srgbClr val="000066"/>
                </a:solidFill>
                <a:latin typeface="Verdana" pitchFamily="32" charset="0"/>
              </a:rPr>
              <a:t>Round Table Discussion IV: </a:t>
            </a:r>
            <a:r>
              <a:rPr lang="ru-RU" b="1" i="1">
                <a:solidFill>
                  <a:srgbClr val="FF0000"/>
                </a:solidFill>
                <a:latin typeface="Verdana" pitchFamily="32" charset="0"/>
              </a:rPr>
              <a:t>Searching for the mixed phase </a:t>
            </a:r>
          </a:p>
          <a:p>
            <a:pPr eaLnBrk="1" hangingPunct="1">
              <a:buClr>
                <a:srgbClr val="000066"/>
              </a:buClr>
              <a:buFont typeface="Verdana" pitchFamily="32" charset="0"/>
              <a:buNone/>
            </a:pPr>
            <a:r>
              <a:rPr lang="ru-RU" b="1" i="1">
                <a:solidFill>
                  <a:srgbClr val="FF0000"/>
                </a:solidFill>
                <a:latin typeface="Verdana" pitchFamily="32" charset="0"/>
              </a:rPr>
              <a:t>of strongly interacting </a:t>
            </a:r>
            <a:r>
              <a:rPr lang="en-US" b="1" i="1">
                <a:solidFill>
                  <a:srgbClr val="FF0000"/>
                </a:solidFill>
                <a:latin typeface="Verdana" pitchFamily="32" charset="0"/>
              </a:rPr>
              <a:t>QCD </a:t>
            </a:r>
            <a:r>
              <a:rPr lang="ru-RU" b="1" i="1">
                <a:solidFill>
                  <a:srgbClr val="FF0000"/>
                </a:solidFill>
                <a:latin typeface="Verdana" pitchFamily="32" charset="0"/>
              </a:rPr>
              <a:t>matter at the </a:t>
            </a:r>
            <a:r>
              <a:rPr lang="en-US" b="1" i="1">
                <a:solidFill>
                  <a:srgbClr val="FF0000"/>
                </a:solidFill>
                <a:latin typeface="Verdana" pitchFamily="32" charset="0"/>
              </a:rPr>
              <a:t>NICA: Physics at </a:t>
            </a:r>
          </a:p>
          <a:p>
            <a:pPr eaLnBrk="1" hangingPunct="1">
              <a:buClr>
                <a:srgbClr val="000066"/>
              </a:buClr>
              <a:buFont typeface="Verdana" pitchFamily="32" charset="0"/>
              <a:buNone/>
            </a:pPr>
            <a:r>
              <a:rPr lang="en-US" b="1" i="1">
                <a:solidFill>
                  <a:srgbClr val="FF0000"/>
                </a:solidFill>
                <a:latin typeface="Verdana" pitchFamily="32" charset="0"/>
              </a:rPr>
              <a:t>NICA (White Paper)</a:t>
            </a:r>
            <a:r>
              <a:rPr lang="ar-SA" b="1" i="1">
                <a:solidFill>
                  <a:srgbClr val="FF0000"/>
                </a:solidFill>
                <a:latin typeface="Verdana" pitchFamily="32" charset="0"/>
              </a:rPr>
              <a:t>‏</a:t>
            </a:r>
            <a:r>
              <a:rPr lang="en-US" b="1" i="1">
                <a:solidFill>
                  <a:srgbClr val="FF0000"/>
                </a:solidFill>
                <a:latin typeface="Verdana" pitchFamily="32" charset="0"/>
              </a:rPr>
              <a:t> </a:t>
            </a:r>
            <a:r>
              <a:rPr lang="en-US" b="1">
                <a:solidFill>
                  <a:srgbClr val="CC3300"/>
                </a:solidFill>
                <a:latin typeface="Verdana" pitchFamily="32" charset="0"/>
              </a:rPr>
              <a:t>JINR (Dubna), September 9 - 12, 2009</a:t>
            </a:r>
          </a:p>
          <a:p>
            <a:pPr eaLnBrk="1" hangingPunct="1">
              <a:buClr>
                <a:srgbClr val="CC3300"/>
              </a:buClr>
              <a:buFont typeface="Verdana" pitchFamily="32" charset="0"/>
              <a:buNone/>
            </a:pPr>
            <a:r>
              <a:rPr lang="ru-RU" b="1">
                <a:solidFill>
                  <a:srgbClr val="CC3300"/>
                </a:solidFill>
                <a:latin typeface="Verdana" pitchFamily="32" charset="0"/>
              </a:rPr>
              <a:t>http://theor.jinr.ru/meetings/200</a:t>
            </a:r>
            <a:r>
              <a:rPr lang="en-US" b="1">
                <a:solidFill>
                  <a:srgbClr val="CC3300"/>
                </a:solidFill>
                <a:latin typeface="Verdana" pitchFamily="32" charset="0"/>
              </a:rPr>
              <a:t>9</a:t>
            </a:r>
            <a:r>
              <a:rPr lang="ru-RU" b="1">
                <a:solidFill>
                  <a:srgbClr val="CC3300"/>
                </a:solidFill>
                <a:latin typeface="Verdana" pitchFamily="32" charset="0"/>
              </a:rPr>
              <a:t>/roundtable/</a:t>
            </a:r>
          </a:p>
        </p:txBody>
      </p:sp>
      <p:sp>
        <p:nvSpPr>
          <p:cNvPr id="27657" name="Rectangle 8"/>
          <p:cNvSpPr>
            <a:spLocks noChangeArrowheads="1"/>
          </p:cNvSpPr>
          <p:nvPr/>
        </p:nvSpPr>
        <p:spPr bwMode="auto">
          <a:xfrm>
            <a:off x="1438275" y="5657850"/>
            <a:ext cx="7705725" cy="1190625"/>
          </a:xfrm>
          <a:prstGeom prst="rect">
            <a:avLst/>
          </a:prstGeom>
          <a:solidFill>
            <a:srgbClr val="FFCCCC"/>
          </a:solidFill>
          <a:ln w="9360">
            <a:solidFill>
              <a:srgbClr val="FF0000"/>
            </a:solidFill>
            <a:miter lim="800000"/>
            <a:headEnd/>
            <a:tailEnd/>
          </a:ln>
        </p:spPr>
        <p:txBody>
          <a:bodyPr lIns="90000" tIns="46800" rIns="90000" bIns="46800">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a:solidFill>
                  <a:srgbClr val="000066"/>
                </a:solidFill>
              </a:rPr>
              <a:t>Round Table Discussion V: </a:t>
            </a:r>
            <a:r>
              <a:rPr lang="ru-RU" b="1" i="1">
                <a:solidFill>
                  <a:srgbClr val="FF0000"/>
                </a:solidFill>
              </a:rPr>
              <a:t>Searching for the mixed phase</a:t>
            </a:r>
            <a:r>
              <a:rPr lang="en-US" b="1" i="1">
                <a:solidFill>
                  <a:srgbClr val="FF0000"/>
                </a:solidFill>
              </a:rPr>
              <a:t> </a:t>
            </a:r>
            <a:r>
              <a:rPr lang="ru-RU" b="1" i="1">
                <a:solidFill>
                  <a:srgbClr val="FF0000"/>
                </a:solidFill>
              </a:rPr>
              <a:t>of strongly interacting </a:t>
            </a:r>
            <a:r>
              <a:rPr lang="en-US" b="1" i="1">
                <a:solidFill>
                  <a:srgbClr val="FF0000"/>
                </a:solidFill>
              </a:rPr>
              <a:t>QCD </a:t>
            </a:r>
            <a:r>
              <a:rPr lang="ru-RU" b="1" i="1">
                <a:solidFill>
                  <a:srgbClr val="FF0000"/>
                </a:solidFill>
              </a:rPr>
              <a:t>matter at the </a:t>
            </a:r>
            <a:r>
              <a:rPr lang="en-US" b="1" i="1">
                <a:solidFill>
                  <a:srgbClr val="FF0000"/>
                </a:solidFill>
              </a:rPr>
              <a:t>NICA: Physics at NICA (White Paper)</a:t>
            </a:r>
            <a:r>
              <a:rPr lang="ar-SA" b="1" i="1">
                <a:solidFill>
                  <a:srgbClr val="FF0000"/>
                </a:solidFill>
              </a:rPr>
              <a:t>‏</a:t>
            </a:r>
            <a:r>
              <a:rPr lang="en-US" b="1" i="1">
                <a:solidFill>
                  <a:srgbClr val="FF0000"/>
                </a:solidFill>
              </a:rPr>
              <a:t> </a:t>
            </a:r>
            <a:r>
              <a:rPr lang="en-US" b="1">
                <a:solidFill>
                  <a:srgbClr val="FF0000"/>
                </a:solidFill>
              </a:rPr>
              <a:t>JINR (Dubna), August 28, 2010 </a:t>
            </a:r>
            <a:r>
              <a:rPr lang="ru-RU" b="1">
                <a:solidFill>
                  <a:srgbClr val="FF0000"/>
                </a:solidFill>
              </a:rPr>
              <a:t>http://theor.jinr.ru/~cpod/Dubna_2010_program2.htm</a:t>
            </a:r>
          </a:p>
        </p:txBody>
      </p:sp>
      <p:sp>
        <p:nvSpPr>
          <p:cNvPr id="2" name="Espace réservé de la date 1"/>
          <p:cNvSpPr>
            <a:spLocks noGrp="1"/>
          </p:cNvSpPr>
          <p:nvPr>
            <p:ph type="dt" sz="half" idx="10"/>
          </p:nvPr>
        </p:nvSpPr>
        <p:spPr/>
        <p:txBody>
          <a:bodyPr/>
          <a:lstStyle/>
          <a:p>
            <a:pPr>
              <a:defRPr/>
            </a:pPr>
            <a:r>
              <a:rPr lang="en-US" smtClean="0"/>
              <a:t>16/II/2012</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
        <p:nvSpPr>
          <p:cNvPr id="4" name="Espace réservé du numéro de diapositive 3"/>
          <p:cNvSpPr>
            <a:spLocks noGrp="1"/>
          </p:cNvSpPr>
          <p:nvPr>
            <p:ph type="sldNum" sz="quarter" idx="12"/>
          </p:nvPr>
        </p:nvSpPr>
        <p:spPr/>
        <p:txBody>
          <a:bodyPr/>
          <a:lstStyle/>
          <a:p>
            <a:pPr>
              <a:defRPr/>
            </a:pPr>
            <a:fld id="{2F10942A-3396-4E26-B660-1DA9C9F599E0}" type="slidenum">
              <a:rPr lang="fr-FR" smtClean="0"/>
              <a:pPr>
                <a:defRPr/>
              </a:pPr>
              <a:t>30</a:t>
            </a:fld>
            <a:endParaRPr lang="fr-FR"/>
          </a:p>
        </p:txBody>
      </p:sp>
    </p:spTree>
    <p:extLst>
      <p:ext uri="{BB962C8B-B14F-4D97-AF65-F5344CB8AC3E}">
        <p14:creationId xmlns:p14="http://schemas.microsoft.com/office/powerpoint/2010/main" val="58472294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Группа 21"/>
          <p:cNvGrpSpPr>
            <a:grpSpLocks/>
          </p:cNvGrpSpPr>
          <p:nvPr/>
        </p:nvGrpSpPr>
        <p:grpSpPr bwMode="auto">
          <a:xfrm>
            <a:off x="214313" y="2000250"/>
            <a:ext cx="4500562" cy="3286125"/>
            <a:chOff x="71438" y="1571625"/>
            <a:chExt cx="5143500" cy="4136342"/>
          </a:xfrm>
        </p:grpSpPr>
        <p:pic>
          <p:nvPicPr>
            <p:cNvPr id="20488" name="Рисунок 19" descr="view_full.jpg"/>
            <p:cNvPicPr>
              <a:picLocks noChangeAspect="1"/>
            </p:cNvPicPr>
            <p:nvPr/>
          </p:nvPicPr>
          <p:blipFill>
            <a:blip r:embed="rId3">
              <a:extLst>
                <a:ext uri="{28A0092B-C50C-407E-A947-70E740481C1C}">
                  <a14:useLocalDpi xmlns:a14="http://schemas.microsoft.com/office/drawing/2010/main" val="0"/>
                </a:ext>
              </a:extLst>
            </a:blip>
            <a:srcRect l="6470" t="31885" b="31885"/>
            <a:stretch>
              <a:fillRect/>
            </a:stretch>
          </p:blipFill>
          <p:spPr bwMode="auto">
            <a:xfrm>
              <a:off x="338138" y="1571625"/>
              <a:ext cx="48768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9" name="TextBox 18"/>
            <p:cNvSpPr txBox="1">
              <a:spLocks noChangeArrowheads="1"/>
            </p:cNvSpPr>
            <p:nvPr/>
          </p:nvSpPr>
          <p:spPr bwMode="auto">
            <a:xfrm>
              <a:off x="3143250" y="5262563"/>
              <a:ext cx="785813" cy="44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rgbClr val="FF0000"/>
                  </a:solidFill>
                  <a:latin typeface="Comic Sans MS" pitchFamily="66" charset="0"/>
                </a:defRPr>
              </a:lvl1pPr>
              <a:lvl2pPr marL="742950" indent="-285750" eaLnBrk="0" hangingPunct="0">
                <a:defRPr sz="2800" b="1">
                  <a:solidFill>
                    <a:srgbClr val="FF0000"/>
                  </a:solidFill>
                  <a:latin typeface="Comic Sans MS" pitchFamily="66" charset="0"/>
                </a:defRPr>
              </a:lvl2pPr>
              <a:lvl3pPr marL="1143000" indent="-228600" eaLnBrk="0" hangingPunct="0">
                <a:defRPr sz="2800" b="1">
                  <a:solidFill>
                    <a:srgbClr val="FF0000"/>
                  </a:solidFill>
                  <a:latin typeface="Comic Sans MS" pitchFamily="66" charset="0"/>
                </a:defRPr>
              </a:lvl3pPr>
              <a:lvl4pPr marL="1600200" indent="-228600" eaLnBrk="0" hangingPunct="0">
                <a:defRPr sz="2800" b="1">
                  <a:solidFill>
                    <a:srgbClr val="FF0000"/>
                  </a:solidFill>
                  <a:latin typeface="Comic Sans MS" pitchFamily="66" charset="0"/>
                </a:defRPr>
              </a:lvl4pPr>
              <a:lvl5pPr marL="2057400" indent="-228600" eaLnBrk="0" hangingPunct="0">
                <a:defRPr sz="2800" b="1">
                  <a:solidFill>
                    <a:srgbClr val="FF0000"/>
                  </a:solidFill>
                  <a:latin typeface="Comic Sans MS" pitchFamily="66" charset="0"/>
                </a:defRPr>
              </a:lvl5pPr>
              <a:lvl6pPr marL="2514600" indent="-228600" defTabSz="449263" eaLnBrk="0" fontAlgn="base" hangingPunct="0">
                <a:spcBef>
                  <a:spcPct val="0"/>
                </a:spcBef>
                <a:spcAft>
                  <a:spcPct val="0"/>
                </a:spcAft>
                <a:defRPr sz="2800" b="1">
                  <a:solidFill>
                    <a:srgbClr val="FF0000"/>
                  </a:solidFill>
                  <a:latin typeface="Comic Sans MS" pitchFamily="66" charset="0"/>
                </a:defRPr>
              </a:lvl6pPr>
              <a:lvl7pPr marL="2971800" indent="-228600" defTabSz="449263" eaLnBrk="0" fontAlgn="base" hangingPunct="0">
                <a:spcBef>
                  <a:spcPct val="0"/>
                </a:spcBef>
                <a:spcAft>
                  <a:spcPct val="0"/>
                </a:spcAft>
                <a:defRPr sz="2800" b="1">
                  <a:solidFill>
                    <a:srgbClr val="FF0000"/>
                  </a:solidFill>
                  <a:latin typeface="Comic Sans MS" pitchFamily="66" charset="0"/>
                </a:defRPr>
              </a:lvl7pPr>
              <a:lvl8pPr marL="3429000" indent="-228600" defTabSz="449263" eaLnBrk="0" fontAlgn="base" hangingPunct="0">
                <a:spcBef>
                  <a:spcPct val="0"/>
                </a:spcBef>
                <a:spcAft>
                  <a:spcPct val="0"/>
                </a:spcAft>
                <a:defRPr sz="2800" b="1">
                  <a:solidFill>
                    <a:srgbClr val="FF0000"/>
                  </a:solidFill>
                  <a:latin typeface="Comic Sans MS" pitchFamily="66" charset="0"/>
                </a:defRPr>
              </a:lvl8pPr>
              <a:lvl9pPr marL="3886200" indent="-228600" defTabSz="449263" eaLnBrk="0" fontAlgn="base" hangingPunct="0">
                <a:spcBef>
                  <a:spcPct val="0"/>
                </a:spcBef>
                <a:spcAft>
                  <a:spcPct val="0"/>
                </a:spcAft>
                <a:defRPr sz="2800" b="1">
                  <a:solidFill>
                    <a:srgbClr val="FF0000"/>
                  </a:solidFill>
                  <a:latin typeface="Comic Sans MS" pitchFamily="66" charset="0"/>
                </a:defRPr>
              </a:lvl9pPr>
            </a:lstStyle>
            <a:p>
              <a:pPr eaLnBrk="1" hangingPunct="1"/>
              <a:r>
                <a:rPr lang="en-US" sz="2000"/>
                <a:t>DC</a:t>
              </a:r>
              <a:endParaRPr lang="ru-RU" sz="2000"/>
            </a:p>
          </p:txBody>
        </p:sp>
        <p:sp>
          <p:nvSpPr>
            <p:cNvPr id="20490" name="TextBox 9"/>
            <p:cNvSpPr txBox="1">
              <a:spLocks noChangeArrowheads="1"/>
            </p:cNvSpPr>
            <p:nvPr/>
          </p:nvSpPr>
          <p:spPr bwMode="auto">
            <a:xfrm>
              <a:off x="1571625" y="5072063"/>
              <a:ext cx="785813" cy="44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rgbClr val="FF0000"/>
                  </a:solidFill>
                  <a:latin typeface="Comic Sans MS" pitchFamily="66" charset="0"/>
                </a:defRPr>
              </a:lvl1pPr>
              <a:lvl2pPr marL="742950" indent="-285750" eaLnBrk="0" hangingPunct="0">
                <a:defRPr sz="2800" b="1">
                  <a:solidFill>
                    <a:srgbClr val="FF0000"/>
                  </a:solidFill>
                  <a:latin typeface="Comic Sans MS" pitchFamily="66" charset="0"/>
                </a:defRPr>
              </a:lvl2pPr>
              <a:lvl3pPr marL="1143000" indent="-228600" eaLnBrk="0" hangingPunct="0">
                <a:defRPr sz="2800" b="1">
                  <a:solidFill>
                    <a:srgbClr val="FF0000"/>
                  </a:solidFill>
                  <a:latin typeface="Comic Sans MS" pitchFamily="66" charset="0"/>
                </a:defRPr>
              </a:lvl3pPr>
              <a:lvl4pPr marL="1600200" indent="-228600" eaLnBrk="0" hangingPunct="0">
                <a:defRPr sz="2800" b="1">
                  <a:solidFill>
                    <a:srgbClr val="FF0000"/>
                  </a:solidFill>
                  <a:latin typeface="Comic Sans MS" pitchFamily="66" charset="0"/>
                </a:defRPr>
              </a:lvl4pPr>
              <a:lvl5pPr marL="2057400" indent="-228600" eaLnBrk="0" hangingPunct="0">
                <a:defRPr sz="2800" b="1">
                  <a:solidFill>
                    <a:srgbClr val="FF0000"/>
                  </a:solidFill>
                  <a:latin typeface="Comic Sans MS" pitchFamily="66" charset="0"/>
                </a:defRPr>
              </a:lvl5pPr>
              <a:lvl6pPr marL="2514600" indent="-228600" defTabSz="449263" eaLnBrk="0" fontAlgn="base" hangingPunct="0">
                <a:spcBef>
                  <a:spcPct val="0"/>
                </a:spcBef>
                <a:spcAft>
                  <a:spcPct val="0"/>
                </a:spcAft>
                <a:defRPr sz="2800" b="1">
                  <a:solidFill>
                    <a:srgbClr val="FF0000"/>
                  </a:solidFill>
                  <a:latin typeface="Comic Sans MS" pitchFamily="66" charset="0"/>
                </a:defRPr>
              </a:lvl6pPr>
              <a:lvl7pPr marL="2971800" indent="-228600" defTabSz="449263" eaLnBrk="0" fontAlgn="base" hangingPunct="0">
                <a:spcBef>
                  <a:spcPct val="0"/>
                </a:spcBef>
                <a:spcAft>
                  <a:spcPct val="0"/>
                </a:spcAft>
                <a:defRPr sz="2800" b="1">
                  <a:solidFill>
                    <a:srgbClr val="FF0000"/>
                  </a:solidFill>
                  <a:latin typeface="Comic Sans MS" pitchFamily="66" charset="0"/>
                </a:defRPr>
              </a:lvl7pPr>
              <a:lvl8pPr marL="3429000" indent="-228600" defTabSz="449263" eaLnBrk="0" fontAlgn="base" hangingPunct="0">
                <a:spcBef>
                  <a:spcPct val="0"/>
                </a:spcBef>
                <a:spcAft>
                  <a:spcPct val="0"/>
                </a:spcAft>
                <a:defRPr sz="2800" b="1">
                  <a:solidFill>
                    <a:srgbClr val="FF0000"/>
                  </a:solidFill>
                  <a:latin typeface="Comic Sans MS" pitchFamily="66" charset="0"/>
                </a:defRPr>
              </a:lvl8pPr>
              <a:lvl9pPr marL="3886200" indent="-228600" defTabSz="449263" eaLnBrk="0" fontAlgn="base" hangingPunct="0">
                <a:spcBef>
                  <a:spcPct val="0"/>
                </a:spcBef>
                <a:spcAft>
                  <a:spcPct val="0"/>
                </a:spcAft>
                <a:defRPr sz="2800" b="1">
                  <a:solidFill>
                    <a:srgbClr val="FF0000"/>
                  </a:solidFill>
                  <a:latin typeface="Comic Sans MS" pitchFamily="66" charset="0"/>
                </a:defRPr>
              </a:lvl9pPr>
            </a:lstStyle>
            <a:p>
              <a:pPr eaLnBrk="1" hangingPunct="1"/>
              <a:r>
                <a:rPr lang="en-US" sz="2000"/>
                <a:t>RS</a:t>
              </a:r>
              <a:endParaRPr lang="ru-RU" sz="2000"/>
            </a:p>
          </p:txBody>
        </p:sp>
        <p:sp>
          <p:nvSpPr>
            <p:cNvPr id="20491" name="TextBox 10"/>
            <p:cNvSpPr txBox="1">
              <a:spLocks noChangeArrowheads="1"/>
            </p:cNvSpPr>
            <p:nvPr/>
          </p:nvSpPr>
          <p:spPr bwMode="auto">
            <a:xfrm>
              <a:off x="71438" y="4571999"/>
              <a:ext cx="1000125" cy="44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rgbClr val="FF0000"/>
                  </a:solidFill>
                  <a:latin typeface="Comic Sans MS" pitchFamily="66" charset="0"/>
                </a:defRPr>
              </a:lvl1pPr>
              <a:lvl2pPr marL="742950" indent="-285750" eaLnBrk="0" hangingPunct="0">
                <a:defRPr sz="2800" b="1">
                  <a:solidFill>
                    <a:srgbClr val="FF0000"/>
                  </a:solidFill>
                  <a:latin typeface="Comic Sans MS" pitchFamily="66" charset="0"/>
                </a:defRPr>
              </a:lvl2pPr>
              <a:lvl3pPr marL="1143000" indent="-228600" eaLnBrk="0" hangingPunct="0">
                <a:defRPr sz="2800" b="1">
                  <a:solidFill>
                    <a:srgbClr val="FF0000"/>
                  </a:solidFill>
                  <a:latin typeface="Comic Sans MS" pitchFamily="66" charset="0"/>
                </a:defRPr>
              </a:lvl3pPr>
              <a:lvl4pPr marL="1600200" indent="-228600" eaLnBrk="0" hangingPunct="0">
                <a:defRPr sz="2800" b="1">
                  <a:solidFill>
                    <a:srgbClr val="FF0000"/>
                  </a:solidFill>
                  <a:latin typeface="Comic Sans MS" pitchFamily="66" charset="0"/>
                </a:defRPr>
              </a:lvl4pPr>
              <a:lvl5pPr marL="2057400" indent="-228600" eaLnBrk="0" hangingPunct="0">
                <a:defRPr sz="2800" b="1">
                  <a:solidFill>
                    <a:srgbClr val="FF0000"/>
                  </a:solidFill>
                  <a:latin typeface="Comic Sans MS" pitchFamily="66" charset="0"/>
                </a:defRPr>
              </a:lvl5pPr>
              <a:lvl6pPr marL="2514600" indent="-228600" defTabSz="449263" eaLnBrk="0" fontAlgn="base" hangingPunct="0">
                <a:spcBef>
                  <a:spcPct val="0"/>
                </a:spcBef>
                <a:spcAft>
                  <a:spcPct val="0"/>
                </a:spcAft>
                <a:defRPr sz="2800" b="1">
                  <a:solidFill>
                    <a:srgbClr val="FF0000"/>
                  </a:solidFill>
                  <a:latin typeface="Comic Sans MS" pitchFamily="66" charset="0"/>
                </a:defRPr>
              </a:lvl6pPr>
              <a:lvl7pPr marL="2971800" indent="-228600" defTabSz="449263" eaLnBrk="0" fontAlgn="base" hangingPunct="0">
                <a:spcBef>
                  <a:spcPct val="0"/>
                </a:spcBef>
                <a:spcAft>
                  <a:spcPct val="0"/>
                </a:spcAft>
                <a:defRPr sz="2800" b="1">
                  <a:solidFill>
                    <a:srgbClr val="FF0000"/>
                  </a:solidFill>
                  <a:latin typeface="Comic Sans MS" pitchFamily="66" charset="0"/>
                </a:defRPr>
              </a:lvl7pPr>
              <a:lvl8pPr marL="3429000" indent="-228600" defTabSz="449263" eaLnBrk="0" fontAlgn="base" hangingPunct="0">
                <a:spcBef>
                  <a:spcPct val="0"/>
                </a:spcBef>
                <a:spcAft>
                  <a:spcPct val="0"/>
                </a:spcAft>
                <a:defRPr sz="2800" b="1">
                  <a:solidFill>
                    <a:srgbClr val="FF0000"/>
                  </a:solidFill>
                  <a:latin typeface="Comic Sans MS" pitchFamily="66" charset="0"/>
                </a:defRPr>
              </a:lvl8pPr>
              <a:lvl9pPr marL="3886200" indent="-228600" defTabSz="449263" eaLnBrk="0" fontAlgn="base" hangingPunct="0">
                <a:spcBef>
                  <a:spcPct val="0"/>
                </a:spcBef>
                <a:spcAft>
                  <a:spcPct val="0"/>
                </a:spcAft>
                <a:defRPr sz="2800" b="1">
                  <a:solidFill>
                    <a:srgbClr val="FF0000"/>
                  </a:solidFill>
                  <a:latin typeface="Comic Sans MS" pitchFamily="66" charset="0"/>
                </a:defRPr>
              </a:lvl9pPr>
            </a:lstStyle>
            <a:p>
              <a:pPr eaLnBrk="1" hangingPunct="1"/>
              <a:r>
                <a:rPr lang="en-US" sz="2000"/>
                <a:t>EMC</a:t>
              </a:r>
              <a:endParaRPr lang="ru-RU" sz="2000"/>
            </a:p>
          </p:txBody>
        </p:sp>
        <p:cxnSp>
          <p:nvCxnSpPr>
            <p:cNvPr id="20492" name="Прямая со стрелкой 12"/>
            <p:cNvCxnSpPr>
              <a:cxnSpLocks noChangeShapeType="1"/>
            </p:cNvCxnSpPr>
            <p:nvPr/>
          </p:nvCxnSpPr>
          <p:spPr bwMode="auto">
            <a:xfrm rot="5400000" flipH="1" flipV="1">
              <a:off x="285751" y="3929062"/>
              <a:ext cx="785812" cy="500063"/>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type="arrow" w="med" len="med"/>
                </a14:hiddenLine>
              </a:ext>
            </a:extLst>
          </p:spPr>
        </p:cxnSp>
        <p:cxnSp>
          <p:nvCxnSpPr>
            <p:cNvPr id="20493" name="Прямая со стрелкой 14"/>
            <p:cNvCxnSpPr>
              <a:cxnSpLocks noChangeShapeType="1"/>
            </p:cNvCxnSpPr>
            <p:nvPr/>
          </p:nvCxnSpPr>
          <p:spPr bwMode="auto">
            <a:xfrm rot="5400000" flipH="1" flipV="1">
              <a:off x="1643063" y="4357687"/>
              <a:ext cx="928688" cy="500063"/>
            </a:xfrm>
            <a:prstGeom prst="straightConnector1">
              <a:avLst/>
            </a:prstGeom>
            <a:noFill/>
            <a:ln w="3175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20494" name="Прямая со стрелкой 15"/>
            <p:cNvCxnSpPr>
              <a:cxnSpLocks noChangeShapeType="1"/>
            </p:cNvCxnSpPr>
            <p:nvPr/>
          </p:nvCxnSpPr>
          <p:spPr bwMode="auto">
            <a:xfrm rot="5400000" flipH="1" flipV="1">
              <a:off x="392906" y="3821907"/>
              <a:ext cx="1000125" cy="500062"/>
            </a:xfrm>
            <a:prstGeom prst="straightConnector1">
              <a:avLst/>
            </a:prstGeom>
            <a:noFill/>
            <a:ln w="3175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20495" name="Прямая со стрелкой 20"/>
            <p:cNvCxnSpPr>
              <a:cxnSpLocks noChangeShapeType="1"/>
              <a:stCxn id="20489" idx="0"/>
            </p:cNvCxnSpPr>
            <p:nvPr/>
          </p:nvCxnSpPr>
          <p:spPr bwMode="auto">
            <a:xfrm rot="5400000" flipH="1" flipV="1">
              <a:off x="2780109" y="4399360"/>
              <a:ext cx="1619250" cy="107156"/>
            </a:xfrm>
            <a:prstGeom prst="straightConnector1">
              <a:avLst/>
            </a:prstGeom>
            <a:noFill/>
            <a:ln w="3175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0496" name="TextBox 22"/>
            <p:cNvSpPr txBox="1">
              <a:spLocks noChangeArrowheads="1"/>
            </p:cNvSpPr>
            <p:nvPr/>
          </p:nvSpPr>
          <p:spPr bwMode="auto">
            <a:xfrm>
              <a:off x="785813" y="5072063"/>
              <a:ext cx="785812" cy="44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rgbClr val="FF0000"/>
                  </a:solidFill>
                  <a:latin typeface="Comic Sans MS" pitchFamily="66" charset="0"/>
                </a:defRPr>
              </a:lvl1pPr>
              <a:lvl2pPr marL="742950" indent="-285750" eaLnBrk="0" hangingPunct="0">
                <a:defRPr sz="2800" b="1">
                  <a:solidFill>
                    <a:srgbClr val="FF0000"/>
                  </a:solidFill>
                  <a:latin typeface="Comic Sans MS" pitchFamily="66" charset="0"/>
                </a:defRPr>
              </a:lvl2pPr>
              <a:lvl3pPr marL="1143000" indent="-228600" eaLnBrk="0" hangingPunct="0">
                <a:defRPr sz="2800" b="1">
                  <a:solidFill>
                    <a:srgbClr val="FF0000"/>
                  </a:solidFill>
                  <a:latin typeface="Comic Sans MS" pitchFamily="66" charset="0"/>
                </a:defRPr>
              </a:lvl3pPr>
              <a:lvl4pPr marL="1600200" indent="-228600" eaLnBrk="0" hangingPunct="0">
                <a:defRPr sz="2800" b="1">
                  <a:solidFill>
                    <a:srgbClr val="FF0000"/>
                  </a:solidFill>
                  <a:latin typeface="Comic Sans MS" pitchFamily="66" charset="0"/>
                </a:defRPr>
              </a:lvl4pPr>
              <a:lvl5pPr marL="2057400" indent="-228600" eaLnBrk="0" hangingPunct="0">
                <a:defRPr sz="2800" b="1">
                  <a:solidFill>
                    <a:srgbClr val="FF0000"/>
                  </a:solidFill>
                  <a:latin typeface="Comic Sans MS" pitchFamily="66" charset="0"/>
                </a:defRPr>
              </a:lvl5pPr>
              <a:lvl6pPr marL="2514600" indent="-228600" defTabSz="449263" eaLnBrk="0" fontAlgn="base" hangingPunct="0">
                <a:spcBef>
                  <a:spcPct val="0"/>
                </a:spcBef>
                <a:spcAft>
                  <a:spcPct val="0"/>
                </a:spcAft>
                <a:defRPr sz="2800" b="1">
                  <a:solidFill>
                    <a:srgbClr val="FF0000"/>
                  </a:solidFill>
                  <a:latin typeface="Comic Sans MS" pitchFamily="66" charset="0"/>
                </a:defRPr>
              </a:lvl6pPr>
              <a:lvl7pPr marL="2971800" indent="-228600" defTabSz="449263" eaLnBrk="0" fontAlgn="base" hangingPunct="0">
                <a:spcBef>
                  <a:spcPct val="0"/>
                </a:spcBef>
                <a:spcAft>
                  <a:spcPct val="0"/>
                </a:spcAft>
                <a:defRPr sz="2800" b="1">
                  <a:solidFill>
                    <a:srgbClr val="FF0000"/>
                  </a:solidFill>
                  <a:latin typeface="Comic Sans MS" pitchFamily="66" charset="0"/>
                </a:defRPr>
              </a:lvl7pPr>
              <a:lvl8pPr marL="3429000" indent="-228600" defTabSz="449263" eaLnBrk="0" fontAlgn="base" hangingPunct="0">
                <a:spcBef>
                  <a:spcPct val="0"/>
                </a:spcBef>
                <a:spcAft>
                  <a:spcPct val="0"/>
                </a:spcAft>
                <a:defRPr sz="2800" b="1">
                  <a:solidFill>
                    <a:srgbClr val="FF0000"/>
                  </a:solidFill>
                  <a:latin typeface="Comic Sans MS" pitchFamily="66" charset="0"/>
                </a:defRPr>
              </a:lvl8pPr>
              <a:lvl9pPr marL="3886200" indent="-228600" defTabSz="449263" eaLnBrk="0" fontAlgn="base" hangingPunct="0">
                <a:spcBef>
                  <a:spcPct val="0"/>
                </a:spcBef>
                <a:spcAft>
                  <a:spcPct val="0"/>
                </a:spcAft>
                <a:defRPr sz="2800" b="1">
                  <a:solidFill>
                    <a:srgbClr val="FF0000"/>
                  </a:solidFill>
                  <a:latin typeface="Comic Sans MS" pitchFamily="66" charset="0"/>
                </a:defRPr>
              </a:lvl9pPr>
            </a:lstStyle>
            <a:p>
              <a:pPr eaLnBrk="1" hangingPunct="1"/>
              <a:r>
                <a:rPr lang="en-US" sz="2000"/>
                <a:t>VC</a:t>
              </a:r>
              <a:endParaRPr lang="ru-RU" sz="2000"/>
            </a:p>
          </p:txBody>
        </p:sp>
        <p:cxnSp>
          <p:nvCxnSpPr>
            <p:cNvPr id="20497" name="Прямая со стрелкой 23"/>
            <p:cNvCxnSpPr>
              <a:cxnSpLocks noChangeShapeType="1"/>
            </p:cNvCxnSpPr>
            <p:nvPr/>
          </p:nvCxnSpPr>
          <p:spPr bwMode="auto">
            <a:xfrm rot="5400000" flipH="1" flipV="1">
              <a:off x="857250" y="3286125"/>
              <a:ext cx="2000250" cy="1428750"/>
            </a:xfrm>
            <a:prstGeom prst="straightConnector1">
              <a:avLst/>
            </a:prstGeom>
            <a:noFill/>
            <a:ln w="3175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0498" name="TextBox 25"/>
            <p:cNvSpPr txBox="1">
              <a:spLocks noChangeArrowheads="1"/>
            </p:cNvSpPr>
            <p:nvPr/>
          </p:nvSpPr>
          <p:spPr bwMode="auto">
            <a:xfrm>
              <a:off x="2286000" y="5119688"/>
              <a:ext cx="785813" cy="44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rgbClr val="FF0000"/>
                  </a:solidFill>
                  <a:latin typeface="Comic Sans MS" pitchFamily="66" charset="0"/>
                </a:defRPr>
              </a:lvl1pPr>
              <a:lvl2pPr marL="742950" indent="-285750" eaLnBrk="0" hangingPunct="0">
                <a:defRPr sz="2800" b="1">
                  <a:solidFill>
                    <a:srgbClr val="FF0000"/>
                  </a:solidFill>
                  <a:latin typeface="Comic Sans MS" pitchFamily="66" charset="0"/>
                </a:defRPr>
              </a:lvl2pPr>
              <a:lvl3pPr marL="1143000" indent="-228600" eaLnBrk="0" hangingPunct="0">
                <a:defRPr sz="2800" b="1">
                  <a:solidFill>
                    <a:srgbClr val="FF0000"/>
                  </a:solidFill>
                  <a:latin typeface="Comic Sans MS" pitchFamily="66" charset="0"/>
                </a:defRPr>
              </a:lvl3pPr>
              <a:lvl4pPr marL="1600200" indent="-228600" eaLnBrk="0" hangingPunct="0">
                <a:defRPr sz="2800" b="1">
                  <a:solidFill>
                    <a:srgbClr val="FF0000"/>
                  </a:solidFill>
                  <a:latin typeface="Comic Sans MS" pitchFamily="66" charset="0"/>
                </a:defRPr>
              </a:lvl4pPr>
              <a:lvl5pPr marL="2057400" indent="-228600" eaLnBrk="0" hangingPunct="0">
                <a:defRPr sz="2800" b="1">
                  <a:solidFill>
                    <a:srgbClr val="FF0000"/>
                  </a:solidFill>
                  <a:latin typeface="Comic Sans MS" pitchFamily="66" charset="0"/>
                </a:defRPr>
              </a:lvl5pPr>
              <a:lvl6pPr marL="2514600" indent="-228600" defTabSz="449263" eaLnBrk="0" fontAlgn="base" hangingPunct="0">
                <a:spcBef>
                  <a:spcPct val="0"/>
                </a:spcBef>
                <a:spcAft>
                  <a:spcPct val="0"/>
                </a:spcAft>
                <a:defRPr sz="2800" b="1">
                  <a:solidFill>
                    <a:srgbClr val="FF0000"/>
                  </a:solidFill>
                  <a:latin typeface="Comic Sans MS" pitchFamily="66" charset="0"/>
                </a:defRPr>
              </a:lvl6pPr>
              <a:lvl7pPr marL="2971800" indent="-228600" defTabSz="449263" eaLnBrk="0" fontAlgn="base" hangingPunct="0">
                <a:spcBef>
                  <a:spcPct val="0"/>
                </a:spcBef>
                <a:spcAft>
                  <a:spcPct val="0"/>
                </a:spcAft>
                <a:defRPr sz="2800" b="1">
                  <a:solidFill>
                    <a:srgbClr val="FF0000"/>
                  </a:solidFill>
                  <a:latin typeface="Comic Sans MS" pitchFamily="66" charset="0"/>
                </a:defRPr>
              </a:lvl7pPr>
              <a:lvl8pPr marL="3429000" indent="-228600" defTabSz="449263" eaLnBrk="0" fontAlgn="base" hangingPunct="0">
                <a:spcBef>
                  <a:spcPct val="0"/>
                </a:spcBef>
                <a:spcAft>
                  <a:spcPct val="0"/>
                </a:spcAft>
                <a:defRPr sz="2800" b="1">
                  <a:solidFill>
                    <a:srgbClr val="FF0000"/>
                  </a:solidFill>
                  <a:latin typeface="Comic Sans MS" pitchFamily="66" charset="0"/>
                </a:defRPr>
              </a:lvl8pPr>
              <a:lvl9pPr marL="3886200" indent="-228600" defTabSz="449263" eaLnBrk="0" fontAlgn="base" hangingPunct="0">
                <a:spcBef>
                  <a:spcPct val="0"/>
                </a:spcBef>
                <a:spcAft>
                  <a:spcPct val="0"/>
                </a:spcAft>
                <a:defRPr sz="2800" b="1">
                  <a:solidFill>
                    <a:srgbClr val="FF0000"/>
                  </a:solidFill>
                  <a:latin typeface="Comic Sans MS" pitchFamily="66" charset="0"/>
                </a:defRPr>
              </a:lvl9pPr>
            </a:lstStyle>
            <a:p>
              <a:pPr eaLnBrk="1" hangingPunct="1"/>
              <a:r>
                <a:rPr lang="en-US" sz="2000"/>
                <a:t>TM</a:t>
              </a:r>
              <a:endParaRPr lang="ru-RU" sz="2000"/>
            </a:p>
          </p:txBody>
        </p:sp>
        <p:cxnSp>
          <p:nvCxnSpPr>
            <p:cNvPr id="20499" name="Прямая со стрелкой 27"/>
            <p:cNvCxnSpPr>
              <a:cxnSpLocks noChangeShapeType="1"/>
            </p:cNvCxnSpPr>
            <p:nvPr/>
          </p:nvCxnSpPr>
          <p:spPr bwMode="auto">
            <a:xfrm rot="5400000" flipH="1" flipV="1">
              <a:off x="1785937" y="4000501"/>
              <a:ext cx="1928813" cy="214312"/>
            </a:xfrm>
            <a:prstGeom prst="straightConnector1">
              <a:avLst/>
            </a:prstGeom>
            <a:noFill/>
            <a:ln w="3175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0500" name="TextBox 18"/>
            <p:cNvSpPr txBox="1">
              <a:spLocks noChangeArrowheads="1"/>
            </p:cNvSpPr>
            <p:nvPr/>
          </p:nvSpPr>
          <p:spPr bwMode="auto">
            <a:xfrm>
              <a:off x="4071938" y="5072063"/>
              <a:ext cx="785812" cy="44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rgbClr val="FF0000"/>
                  </a:solidFill>
                  <a:latin typeface="Comic Sans MS" pitchFamily="66" charset="0"/>
                </a:defRPr>
              </a:lvl1pPr>
              <a:lvl2pPr marL="742950" indent="-285750" eaLnBrk="0" hangingPunct="0">
                <a:defRPr sz="2800" b="1">
                  <a:solidFill>
                    <a:srgbClr val="FF0000"/>
                  </a:solidFill>
                  <a:latin typeface="Comic Sans MS" pitchFamily="66" charset="0"/>
                </a:defRPr>
              </a:lvl2pPr>
              <a:lvl3pPr marL="1143000" indent="-228600" eaLnBrk="0" hangingPunct="0">
                <a:defRPr sz="2800" b="1">
                  <a:solidFill>
                    <a:srgbClr val="FF0000"/>
                  </a:solidFill>
                  <a:latin typeface="Comic Sans MS" pitchFamily="66" charset="0"/>
                </a:defRPr>
              </a:lvl3pPr>
              <a:lvl4pPr marL="1600200" indent="-228600" eaLnBrk="0" hangingPunct="0">
                <a:defRPr sz="2800" b="1">
                  <a:solidFill>
                    <a:srgbClr val="FF0000"/>
                  </a:solidFill>
                  <a:latin typeface="Comic Sans MS" pitchFamily="66" charset="0"/>
                </a:defRPr>
              </a:lvl4pPr>
              <a:lvl5pPr marL="2057400" indent="-228600" eaLnBrk="0" hangingPunct="0">
                <a:defRPr sz="2800" b="1">
                  <a:solidFill>
                    <a:srgbClr val="FF0000"/>
                  </a:solidFill>
                  <a:latin typeface="Comic Sans MS" pitchFamily="66" charset="0"/>
                </a:defRPr>
              </a:lvl5pPr>
              <a:lvl6pPr marL="2514600" indent="-228600" defTabSz="449263" eaLnBrk="0" fontAlgn="base" hangingPunct="0">
                <a:spcBef>
                  <a:spcPct val="0"/>
                </a:spcBef>
                <a:spcAft>
                  <a:spcPct val="0"/>
                </a:spcAft>
                <a:defRPr sz="2800" b="1">
                  <a:solidFill>
                    <a:srgbClr val="FF0000"/>
                  </a:solidFill>
                  <a:latin typeface="Comic Sans MS" pitchFamily="66" charset="0"/>
                </a:defRPr>
              </a:lvl6pPr>
              <a:lvl7pPr marL="2971800" indent="-228600" defTabSz="449263" eaLnBrk="0" fontAlgn="base" hangingPunct="0">
                <a:spcBef>
                  <a:spcPct val="0"/>
                </a:spcBef>
                <a:spcAft>
                  <a:spcPct val="0"/>
                </a:spcAft>
                <a:defRPr sz="2800" b="1">
                  <a:solidFill>
                    <a:srgbClr val="FF0000"/>
                  </a:solidFill>
                  <a:latin typeface="Comic Sans MS" pitchFamily="66" charset="0"/>
                </a:defRPr>
              </a:lvl7pPr>
              <a:lvl8pPr marL="3429000" indent="-228600" defTabSz="449263" eaLnBrk="0" fontAlgn="base" hangingPunct="0">
                <a:spcBef>
                  <a:spcPct val="0"/>
                </a:spcBef>
                <a:spcAft>
                  <a:spcPct val="0"/>
                </a:spcAft>
                <a:defRPr sz="2800" b="1">
                  <a:solidFill>
                    <a:srgbClr val="FF0000"/>
                  </a:solidFill>
                  <a:latin typeface="Comic Sans MS" pitchFamily="66" charset="0"/>
                </a:defRPr>
              </a:lvl8pPr>
              <a:lvl9pPr marL="3886200" indent="-228600" defTabSz="449263" eaLnBrk="0" fontAlgn="base" hangingPunct="0">
                <a:spcBef>
                  <a:spcPct val="0"/>
                </a:spcBef>
                <a:spcAft>
                  <a:spcPct val="0"/>
                </a:spcAft>
                <a:defRPr sz="2800" b="1">
                  <a:solidFill>
                    <a:srgbClr val="FF0000"/>
                  </a:solidFill>
                  <a:latin typeface="Comic Sans MS" pitchFamily="66" charset="0"/>
                </a:defRPr>
              </a:lvl9pPr>
            </a:lstStyle>
            <a:p>
              <a:pPr eaLnBrk="1" hangingPunct="1"/>
              <a:r>
                <a:rPr lang="en-US" sz="2000"/>
                <a:t>TS</a:t>
              </a:r>
              <a:endParaRPr lang="ru-RU" sz="2000"/>
            </a:p>
          </p:txBody>
        </p:sp>
        <p:cxnSp>
          <p:nvCxnSpPr>
            <p:cNvPr id="20501" name="Прямая со стрелкой 20"/>
            <p:cNvCxnSpPr>
              <a:cxnSpLocks noChangeShapeType="1"/>
            </p:cNvCxnSpPr>
            <p:nvPr/>
          </p:nvCxnSpPr>
          <p:spPr bwMode="auto">
            <a:xfrm rot="16200000" flipV="1">
              <a:off x="2536031" y="3250407"/>
              <a:ext cx="2643187" cy="857250"/>
            </a:xfrm>
            <a:prstGeom prst="straightConnector1">
              <a:avLst/>
            </a:prstGeom>
            <a:noFill/>
            <a:ln w="31750" algn="ctr">
              <a:solidFill>
                <a:srgbClr val="C00000"/>
              </a:solidFill>
              <a:round/>
              <a:headEnd/>
              <a:tailEnd type="arrow" w="med" len="med"/>
            </a:ln>
            <a:extLst>
              <a:ext uri="{909E8E84-426E-40DD-AFC4-6F175D3DCCD1}">
                <a14:hiddenFill xmlns:a14="http://schemas.microsoft.com/office/drawing/2010/main">
                  <a:noFill/>
                </a14:hiddenFill>
              </a:ext>
            </a:extLst>
          </p:spPr>
        </p:cxnSp>
      </p:grpSp>
      <p:sp>
        <p:nvSpPr>
          <p:cNvPr id="20484" name="Rectangle 5"/>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800" b="1">
                <a:solidFill>
                  <a:srgbClr val="FF0000"/>
                </a:solidFill>
                <a:latin typeface="Comic Sans MS" pitchFamily="66" charset="0"/>
              </a:defRPr>
            </a:lvl1pPr>
            <a:lvl2pPr marL="742950" indent="-285750" eaLnBrk="0" hangingPunct="0">
              <a:defRPr sz="2800" b="1">
                <a:solidFill>
                  <a:srgbClr val="FF0000"/>
                </a:solidFill>
                <a:latin typeface="Comic Sans MS" pitchFamily="66" charset="0"/>
              </a:defRPr>
            </a:lvl2pPr>
            <a:lvl3pPr marL="1143000" indent="-228600" eaLnBrk="0" hangingPunct="0">
              <a:defRPr sz="2800" b="1">
                <a:solidFill>
                  <a:srgbClr val="FF0000"/>
                </a:solidFill>
                <a:latin typeface="Comic Sans MS" pitchFamily="66" charset="0"/>
              </a:defRPr>
            </a:lvl3pPr>
            <a:lvl4pPr marL="1600200" indent="-228600" eaLnBrk="0" hangingPunct="0">
              <a:defRPr sz="2800" b="1">
                <a:solidFill>
                  <a:srgbClr val="FF0000"/>
                </a:solidFill>
                <a:latin typeface="Comic Sans MS" pitchFamily="66" charset="0"/>
              </a:defRPr>
            </a:lvl4pPr>
            <a:lvl5pPr marL="2057400" indent="-228600" eaLnBrk="0" hangingPunct="0">
              <a:defRPr sz="2800" b="1">
                <a:solidFill>
                  <a:srgbClr val="FF0000"/>
                </a:solidFill>
                <a:latin typeface="Comic Sans MS" pitchFamily="66" charset="0"/>
              </a:defRPr>
            </a:lvl5pPr>
            <a:lvl6pPr marL="2514600" indent="-228600" defTabSz="449263" eaLnBrk="0" fontAlgn="base" hangingPunct="0">
              <a:spcBef>
                <a:spcPct val="0"/>
              </a:spcBef>
              <a:spcAft>
                <a:spcPct val="0"/>
              </a:spcAft>
              <a:defRPr sz="2800" b="1">
                <a:solidFill>
                  <a:srgbClr val="FF0000"/>
                </a:solidFill>
                <a:latin typeface="Comic Sans MS" pitchFamily="66" charset="0"/>
              </a:defRPr>
            </a:lvl6pPr>
            <a:lvl7pPr marL="2971800" indent="-228600" defTabSz="449263" eaLnBrk="0" fontAlgn="base" hangingPunct="0">
              <a:spcBef>
                <a:spcPct val="0"/>
              </a:spcBef>
              <a:spcAft>
                <a:spcPct val="0"/>
              </a:spcAft>
              <a:defRPr sz="2800" b="1">
                <a:solidFill>
                  <a:srgbClr val="FF0000"/>
                </a:solidFill>
                <a:latin typeface="Comic Sans MS" pitchFamily="66" charset="0"/>
              </a:defRPr>
            </a:lvl7pPr>
            <a:lvl8pPr marL="3429000" indent="-228600" defTabSz="449263" eaLnBrk="0" fontAlgn="base" hangingPunct="0">
              <a:spcBef>
                <a:spcPct val="0"/>
              </a:spcBef>
              <a:spcAft>
                <a:spcPct val="0"/>
              </a:spcAft>
              <a:defRPr sz="2800" b="1">
                <a:solidFill>
                  <a:srgbClr val="FF0000"/>
                </a:solidFill>
                <a:latin typeface="Comic Sans MS" pitchFamily="66" charset="0"/>
              </a:defRPr>
            </a:lvl8pPr>
            <a:lvl9pPr marL="3886200" indent="-228600" defTabSz="449263" eaLnBrk="0" fontAlgn="base" hangingPunct="0">
              <a:spcBef>
                <a:spcPct val="0"/>
              </a:spcBef>
              <a:spcAft>
                <a:spcPct val="0"/>
              </a:spcAft>
              <a:defRPr sz="2800" b="1">
                <a:solidFill>
                  <a:srgbClr val="FF0000"/>
                </a:solidFill>
                <a:latin typeface="Comic Sans MS" pitchFamily="66" charset="0"/>
              </a:defRPr>
            </a:lvl9pPr>
          </a:lstStyle>
          <a:p>
            <a:fld id="{4F46B5B5-9A02-4BE6-B984-A9A9A9CD8C5E}" type="slidenum">
              <a:rPr lang="en-GB" sz="1400" b="0" smtClean="0">
                <a:solidFill>
                  <a:schemeClr val="accent2"/>
                </a:solidFill>
                <a:latin typeface="Copperplate Gothic Bold" pitchFamily="34" charset="0"/>
              </a:rPr>
              <a:pPr/>
              <a:t>31</a:t>
            </a:fld>
            <a:endParaRPr lang="en-GB" sz="1400" b="0" smtClean="0">
              <a:solidFill>
                <a:schemeClr val="accent2"/>
              </a:solidFill>
              <a:latin typeface="Copperplate Gothic Bold" pitchFamily="34" charset="0"/>
            </a:endParaRPr>
          </a:p>
        </p:txBody>
      </p:sp>
      <p:pic>
        <p:nvPicPr>
          <p:cNvPr id="20485" name="Picture 6" descr="NICA-Logo_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0"/>
            <a:ext cx="2286000" cy="1127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Text Box 1051"/>
          <p:cNvSpPr txBox="1">
            <a:spLocks noChangeArrowheads="1"/>
          </p:cNvSpPr>
          <p:nvPr/>
        </p:nvSpPr>
        <p:spPr bwMode="auto">
          <a:xfrm>
            <a:off x="1571625" y="71438"/>
            <a:ext cx="5572125" cy="1016000"/>
          </a:xfrm>
          <a:prstGeom prst="rect">
            <a:avLst/>
          </a:prstGeom>
          <a:noFill/>
          <a:ln w="9525">
            <a:noFill/>
            <a:miter lim="800000"/>
            <a:headEnd/>
            <a:tailEnd/>
          </a:ln>
        </p:spPr>
        <p:txBody>
          <a:bodyPr>
            <a:spAutoFit/>
          </a:bodyPr>
          <a:lstStyle/>
          <a:p>
            <a:pPr algn="ctr">
              <a:spcBef>
                <a:spcPct val="50000"/>
              </a:spcBef>
              <a:buClr>
                <a:srgbClr val="000000"/>
              </a:buClr>
              <a:buSzPct val="100000"/>
              <a:buFont typeface="Arial" pitchFamily="34" charset="0"/>
              <a:buNone/>
              <a:defRPr/>
            </a:pPr>
            <a:r>
              <a:rPr lang="en-US" sz="2400" dirty="0">
                <a:solidFill>
                  <a:schemeClr val="accent2"/>
                </a:solidFill>
                <a:effectLst>
                  <a:outerShdw blurRad="38100" dist="38100" dir="2700000" algn="tl">
                    <a:srgbClr val="000000"/>
                  </a:outerShdw>
                </a:effectLst>
              </a:rPr>
              <a:t>SPD EXPERIMENT AT NIC</a:t>
            </a:r>
            <a:r>
              <a:rPr lang="ru-RU" sz="2400" dirty="0">
                <a:solidFill>
                  <a:schemeClr val="accent2"/>
                </a:solidFill>
                <a:effectLst>
                  <a:outerShdw blurRad="38100" dist="38100" dir="2700000" algn="tl">
                    <a:srgbClr val="000000"/>
                  </a:outerShdw>
                </a:effectLst>
              </a:rPr>
              <a:t>A</a:t>
            </a:r>
            <a:r>
              <a:rPr lang="en-US" sz="2400" dirty="0">
                <a:solidFill>
                  <a:schemeClr val="accent2"/>
                </a:solidFill>
                <a:effectLst>
                  <a:outerShdw blurRad="38100" dist="38100" dir="2700000" algn="tl">
                    <a:srgbClr val="000000"/>
                  </a:outerShdw>
                </a:effectLst>
              </a:rPr>
              <a:t>.</a:t>
            </a:r>
          </a:p>
          <a:p>
            <a:pPr algn="ctr">
              <a:spcBef>
                <a:spcPct val="50000"/>
              </a:spcBef>
              <a:buClr>
                <a:srgbClr val="000000"/>
              </a:buClr>
              <a:buSzPct val="100000"/>
              <a:buFont typeface="Arial" pitchFamily="34" charset="0"/>
              <a:buNone/>
              <a:defRPr/>
            </a:pPr>
            <a:r>
              <a:rPr lang="en-US" sz="2400" dirty="0">
                <a:solidFill>
                  <a:schemeClr val="accent2"/>
                </a:solidFill>
                <a:effectLst>
                  <a:outerShdw blurRad="38100" dist="38100" dir="2700000" algn="tl">
                    <a:srgbClr val="000000"/>
                  </a:outerShdw>
                </a:effectLst>
              </a:rPr>
              <a:t>Proposal on SPD.   </a:t>
            </a:r>
            <a:r>
              <a:rPr lang="en-US" sz="2400" dirty="0">
                <a:solidFill>
                  <a:schemeClr val="accent2"/>
                </a:solidFill>
              </a:rPr>
              <a:t> </a:t>
            </a:r>
          </a:p>
        </p:txBody>
      </p:sp>
      <p:sp>
        <p:nvSpPr>
          <p:cNvPr id="20487" name="Text Box 5"/>
          <p:cNvSpPr txBox="1">
            <a:spLocks noChangeArrowheads="1"/>
          </p:cNvSpPr>
          <p:nvPr/>
        </p:nvSpPr>
        <p:spPr bwMode="auto">
          <a:xfrm>
            <a:off x="5072063" y="1500188"/>
            <a:ext cx="3714750"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800" b="1">
                <a:solidFill>
                  <a:srgbClr val="FF0000"/>
                </a:solidFill>
                <a:latin typeface="Comic Sans MS" pitchFamily="66" charset="0"/>
              </a:defRPr>
            </a:lvl1pPr>
            <a:lvl2pPr marL="742950" indent="-285750" eaLnBrk="0" hangingPunct="0">
              <a:defRPr sz="2800" b="1">
                <a:solidFill>
                  <a:srgbClr val="FF0000"/>
                </a:solidFill>
                <a:latin typeface="Comic Sans MS" pitchFamily="66" charset="0"/>
              </a:defRPr>
            </a:lvl2pPr>
            <a:lvl3pPr marL="1143000" indent="-228600" eaLnBrk="0" hangingPunct="0">
              <a:defRPr sz="2800" b="1">
                <a:solidFill>
                  <a:srgbClr val="FF0000"/>
                </a:solidFill>
                <a:latin typeface="Comic Sans MS" pitchFamily="66" charset="0"/>
              </a:defRPr>
            </a:lvl3pPr>
            <a:lvl4pPr marL="1600200" indent="-228600" eaLnBrk="0" hangingPunct="0">
              <a:defRPr sz="2800" b="1">
                <a:solidFill>
                  <a:srgbClr val="FF0000"/>
                </a:solidFill>
                <a:latin typeface="Comic Sans MS" pitchFamily="66" charset="0"/>
              </a:defRPr>
            </a:lvl4pPr>
            <a:lvl5pPr marL="2057400" indent="-228600" eaLnBrk="0" hangingPunct="0">
              <a:defRPr sz="2800" b="1">
                <a:solidFill>
                  <a:srgbClr val="FF0000"/>
                </a:solidFill>
                <a:latin typeface="Comic Sans MS" pitchFamily="66" charset="0"/>
              </a:defRPr>
            </a:lvl5pPr>
            <a:lvl6pPr marL="2514600" indent="-228600" eaLnBrk="0" fontAlgn="base" hangingPunct="0">
              <a:spcBef>
                <a:spcPct val="0"/>
              </a:spcBef>
              <a:spcAft>
                <a:spcPct val="0"/>
              </a:spcAft>
              <a:defRPr sz="2800" b="1">
                <a:solidFill>
                  <a:srgbClr val="FF0000"/>
                </a:solidFill>
                <a:latin typeface="Comic Sans MS" pitchFamily="66" charset="0"/>
              </a:defRPr>
            </a:lvl6pPr>
            <a:lvl7pPr marL="2971800" indent="-228600" eaLnBrk="0" fontAlgn="base" hangingPunct="0">
              <a:spcBef>
                <a:spcPct val="0"/>
              </a:spcBef>
              <a:spcAft>
                <a:spcPct val="0"/>
              </a:spcAft>
              <a:defRPr sz="2800" b="1">
                <a:solidFill>
                  <a:srgbClr val="FF0000"/>
                </a:solidFill>
                <a:latin typeface="Comic Sans MS" pitchFamily="66" charset="0"/>
              </a:defRPr>
            </a:lvl7pPr>
            <a:lvl8pPr marL="3429000" indent="-228600" eaLnBrk="0" fontAlgn="base" hangingPunct="0">
              <a:spcBef>
                <a:spcPct val="0"/>
              </a:spcBef>
              <a:spcAft>
                <a:spcPct val="0"/>
              </a:spcAft>
              <a:defRPr sz="2800" b="1">
                <a:solidFill>
                  <a:srgbClr val="FF0000"/>
                </a:solidFill>
                <a:latin typeface="Comic Sans MS" pitchFamily="66" charset="0"/>
              </a:defRPr>
            </a:lvl8pPr>
            <a:lvl9pPr marL="3886200" indent="-228600" eaLnBrk="0" fontAlgn="base" hangingPunct="0">
              <a:spcBef>
                <a:spcPct val="0"/>
              </a:spcBef>
              <a:spcAft>
                <a:spcPct val="0"/>
              </a:spcAft>
              <a:defRPr sz="2800" b="1">
                <a:solidFill>
                  <a:srgbClr val="FF0000"/>
                </a:solidFill>
                <a:latin typeface="Comic Sans MS" pitchFamily="66" charset="0"/>
              </a:defRPr>
            </a:lvl9pPr>
          </a:lstStyle>
          <a:p>
            <a:pPr defTabSz="914400" eaLnBrk="1" hangingPunct="1">
              <a:spcBef>
                <a:spcPct val="50000"/>
              </a:spcBef>
            </a:pPr>
            <a:r>
              <a:rPr lang="en-US" sz="1800" dirty="0">
                <a:solidFill>
                  <a:schemeClr val="accent2"/>
                </a:solidFill>
              </a:rPr>
              <a:t>Proposed scheme of the SPD:</a:t>
            </a:r>
          </a:p>
          <a:p>
            <a:pPr defTabSz="914400" eaLnBrk="1" hangingPunct="1">
              <a:spcBef>
                <a:spcPct val="50000"/>
              </a:spcBef>
              <a:buFontTx/>
              <a:buChar char="-"/>
            </a:pPr>
            <a:r>
              <a:rPr lang="en-US" sz="1800" dirty="0">
                <a:solidFill>
                  <a:schemeClr val="accent2"/>
                </a:solidFill>
              </a:rPr>
              <a:t> </a:t>
            </a:r>
            <a:r>
              <a:rPr lang="en-US" sz="1800" dirty="0" smtClean="0">
                <a:solidFill>
                  <a:schemeClr val="accent2"/>
                </a:solidFill>
              </a:rPr>
              <a:t>Toroid </a:t>
            </a:r>
            <a:r>
              <a:rPr lang="en-US" sz="1800" dirty="0">
                <a:solidFill>
                  <a:schemeClr val="accent2"/>
                </a:solidFill>
              </a:rPr>
              <a:t>magnet system (TM)</a:t>
            </a:r>
            <a:endParaRPr lang="ru-RU" sz="1800" u="sng" dirty="0">
              <a:solidFill>
                <a:schemeClr val="accent2"/>
              </a:solidFill>
            </a:endParaRPr>
          </a:p>
          <a:p>
            <a:pPr defTabSz="914400" eaLnBrk="1" hangingPunct="1">
              <a:lnSpc>
                <a:spcPct val="80000"/>
              </a:lnSpc>
              <a:spcBef>
                <a:spcPct val="50000"/>
              </a:spcBef>
              <a:buFontTx/>
              <a:buChar char="-"/>
            </a:pPr>
            <a:r>
              <a:rPr lang="ru-RU" sz="1800" dirty="0">
                <a:solidFill>
                  <a:schemeClr val="accent2"/>
                </a:solidFill>
              </a:rPr>
              <a:t> </a:t>
            </a:r>
            <a:r>
              <a:rPr lang="en-US" sz="1800" dirty="0">
                <a:solidFill>
                  <a:schemeClr val="accent2"/>
                </a:solidFill>
              </a:rPr>
              <a:t>Silicon detectors (VC)    </a:t>
            </a:r>
            <a:endParaRPr lang="ru-RU" sz="1800" dirty="0">
              <a:solidFill>
                <a:schemeClr val="accent2"/>
              </a:solidFill>
            </a:endParaRPr>
          </a:p>
          <a:p>
            <a:pPr defTabSz="914400" eaLnBrk="1" hangingPunct="1">
              <a:lnSpc>
                <a:spcPct val="80000"/>
              </a:lnSpc>
              <a:spcBef>
                <a:spcPct val="50000"/>
              </a:spcBef>
              <a:buFontTx/>
              <a:buChar char="-"/>
            </a:pPr>
            <a:r>
              <a:rPr lang="en-US" sz="1800" dirty="0">
                <a:solidFill>
                  <a:schemeClr val="accent2"/>
                </a:solidFill>
              </a:rPr>
              <a:t> Drift chambers (DC)</a:t>
            </a:r>
          </a:p>
          <a:p>
            <a:pPr defTabSz="914400" eaLnBrk="1" hangingPunct="1">
              <a:lnSpc>
                <a:spcPct val="80000"/>
              </a:lnSpc>
              <a:spcBef>
                <a:spcPct val="50000"/>
              </a:spcBef>
              <a:buFontTx/>
              <a:buChar char="-"/>
            </a:pPr>
            <a:r>
              <a:rPr lang="en-US" sz="1800" dirty="0">
                <a:solidFill>
                  <a:schemeClr val="accent2"/>
                </a:solidFill>
              </a:rPr>
              <a:t> EM Calorimeter  (EMC)</a:t>
            </a:r>
          </a:p>
          <a:p>
            <a:pPr defTabSz="914400" eaLnBrk="1" hangingPunct="1">
              <a:lnSpc>
                <a:spcPct val="80000"/>
              </a:lnSpc>
              <a:spcBef>
                <a:spcPct val="50000"/>
              </a:spcBef>
              <a:buFontTx/>
              <a:buChar char="-"/>
            </a:pPr>
            <a:r>
              <a:rPr lang="en-US" sz="1800" dirty="0">
                <a:solidFill>
                  <a:schemeClr val="accent2"/>
                </a:solidFill>
              </a:rPr>
              <a:t> Range System (RS) </a:t>
            </a:r>
          </a:p>
          <a:p>
            <a:pPr defTabSz="914400" eaLnBrk="1" hangingPunct="1">
              <a:lnSpc>
                <a:spcPct val="80000"/>
              </a:lnSpc>
              <a:spcBef>
                <a:spcPct val="50000"/>
              </a:spcBef>
              <a:buFontTx/>
              <a:buChar char="-"/>
            </a:pPr>
            <a:r>
              <a:rPr lang="en-US" sz="1800" dirty="0">
                <a:solidFill>
                  <a:schemeClr val="accent2"/>
                </a:solidFill>
              </a:rPr>
              <a:t> Trigger System (TS)   </a:t>
            </a:r>
          </a:p>
          <a:p>
            <a:pPr defTabSz="914400" eaLnBrk="1" hangingPunct="1">
              <a:lnSpc>
                <a:spcPct val="80000"/>
              </a:lnSpc>
              <a:spcBef>
                <a:spcPct val="50000"/>
              </a:spcBef>
              <a:buFontTx/>
              <a:buChar char="-"/>
            </a:pPr>
            <a:r>
              <a:rPr lang="en-US" sz="1800" dirty="0">
                <a:solidFill>
                  <a:schemeClr val="accent2"/>
                </a:solidFill>
              </a:rPr>
              <a:t> </a:t>
            </a:r>
            <a:r>
              <a:rPr lang="en-US" sz="1800" dirty="0" err="1">
                <a:solidFill>
                  <a:schemeClr val="accent2"/>
                </a:solidFill>
              </a:rPr>
              <a:t>EndCap</a:t>
            </a:r>
            <a:r>
              <a:rPr lang="en-US" sz="1800" dirty="0">
                <a:solidFill>
                  <a:schemeClr val="accent2"/>
                </a:solidFill>
              </a:rPr>
              <a:t> detectors with RS,</a:t>
            </a:r>
          </a:p>
          <a:p>
            <a:pPr defTabSz="914400" eaLnBrk="1" hangingPunct="1">
              <a:lnSpc>
                <a:spcPct val="80000"/>
              </a:lnSpc>
              <a:spcBef>
                <a:spcPct val="50000"/>
              </a:spcBef>
            </a:pPr>
            <a:r>
              <a:rPr lang="en-US" sz="1800" dirty="0">
                <a:solidFill>
                  <a:schemeClr val="accent2"/>
                </a:solidFill>
              </a:rPr>
              <a:t>  tracking system and EMC</a:t>
            </a:r>
          </a:p>
          <a:p>
            <a:pPr defTabSz="914400" eaLnBrk="1" hangingPunct="1">
              <a:lnSpc>
                <a:spcPct val="80000"/>
              </a:lnSpc>
              <a:spcBef>
                <a:spcPct val="50000"/>
              </a:spcBef>
            </a:pPr>
            <a:endParaRPr lang="en-US" sz="1800" dirty="0">
              <a:solidFill>
                <a:schemeClr val="accent2"/>
              </a:solidFill>
            </a:endParaRPr>
          </a:p>
          <a:p>
            <a:pPr defTabSz="914400" eaLnBrk="1" hangingPunct="1">
              <a:lnSpc>
                <a:spcPct val="80000"/>
              </a:lnSpc>
              <a:spcBef>
                <a:spcPct val="50000"/>
              </a:spcBef>
            </a:pPr>
            <a:r>
              <a:rPr lang="en-US" sz="1800" dirty="0">
                <a:solidFill>
                  <a:schemeClr val="accent2"/>
                </a:solidFill>
              </a:rPr>
              <a:t> SPD sizes: ~ 6.8 m along beams</a:t>
            </a:r>
          </a:p>
          <a:p>
            <a:pPr defTabSz="914400" eaLnBrk="1" hangingPunct="1">
              <a:lnSpc>
                <a:spcPct val="80000"/>
              </a:lnSpc>
              <a:spcBef>
                <a:spcPct val="50000"/>
              </a:spcBef>
            </a:pPr>
            <a:r>
              <a:rPr lang="en-US" sz="1800" dirty="0">
                <a:solidFill>
                  <a:schemeClr val="accent2"/>
                </a:solidFill>
              </a:rPr>
              <a:t>              ~ 3.7 m in diameter     </a:t>
            </a:r>
          </a:p>
          <a:p>
            <a:pPr defTabSz="914400" eaLnBrk="1" hangingPunct="1">
              <a:lnSpc>
                <a:spcPct val="45000"/>
              </a:lnSpc>
              <a:spcBef>
                <a:spcPct val="50000"/>
              </a:spcBef>
            </a:pPr>
            <a:r>
              <a:rPr lang="en-US" sz="1800" dirty="0">
                <a:solidFill>
                  <a:schemeClr val="bg1"/>
                </a:solidFill>
                <a:latin typeface="Arial" charset="0"/>
              </a:rPr>
              <a:t>  </a:t>
            </a:r>
          </a:p>
        </p:txBody>
      </p:sp>
      <p:sp>
        <p:nvSpPr>
          <p:cNvPr id="22" name="Rectangle 21"/>
          <p:cNvSpPr/>
          <p:nvPr/>
        </p:nvSpPr>
        <p:spPr>
          <a:xfrm>
            <a:off x="1644468" y="1087438"/>
            <a:ext cx="2015295" cy="461665"/>
          </a:xfrm>
          <a:prstGeom prst="rect">
            <a:avLst/>
          </a:prstGeom>
        </p:spPr>
        <p:txBody>
          <a:bodyPr wrap="none">
            <a:spAutoFit/>
          </a:bodyPr>
          <a:lstStyle/>
          <a:p>
            <a:pPr marL="0" indent="0" algn="r">
              <a:buNone/>
            </a:pPr>
            <a:r>
              <a:rPr lang="en-US" sz="2400" i="1" dirty="0"/>
              <a:t>A. </a:t>
            </a:r>
            <a:r>
              <a:rPr lang="en-US" sz="2400" i="1" dirty="0" err="1"/>
              <a:t>Nagaytsev</a:t>
            </a:r>
            <a:endParaRPr lang="en-US" sz="2400" i="1" dirty="0">
              <a:solidFill>
                <a:srgbClr val="FF0000"/>
              </a:solidFill>
              <a:latin typeface="Comic Sans MS" pitchFamily="66" charset="0"/>
            </a:endParaRPr>
          </a:p>
        </p:txBody>
      </p:sp>
      <p:pic>
        <p:nvPicPr>
          <p:cNvPr id="23" name="Picture 4" descr="JINR"/>
          <p:cNvPicPr>
            <a:picLocks noChangeAspect="1" noChangeArrowheads="1"/>
          </p:cNvPicPr>
          <p:nvPr/>
        </p:nvPicPr>
        <p:blipFill>
          <a:blip cstate="print">
            <a:extLst>
              <a:ext uri="{28A0092B-C50C-407E-A947-70E740481C1C}">
                <a14:useLocalDpi xmlns:a14="http://schemas.microsoft.com/office/drawing/2010/main" val="0"/>
              </a:ext>
            </a:extLst>
          </a:blip>
          <a:srcRect/>
          <a:stretch>
            <a:fillRect/>
          </a:stretch>
        </p:blipFill>
        <p:spPr bwMode="auto">
          <a:xfrm>
            <a:off x="75766" y="113745"/>
            <a:ext cx="1447800"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e la date 1"/>
          <p:cNvSpPr>
            <a:spLocks noGrp="1"/>
          </p:cNvSpPr>
          <p:nvPr>
            <p:ph type="dt" sz="half" idx="10"/>
          </p:nvPr>
        </p:nvSpPr>
        <p:spPr/>
        <p:txBody>
          <a:bodyPr/>
          <a:lstStyle/>
          <a:p>
            <a:pPr>
              <a:defRPr/>
            </a:pPr>
            <a:r>
              <a:rPr lang="en-US" smtClean="0"/>
              <a:t>16/II/2012</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Tree>
    <p:extLst>
      <p:ext uri="{BB962C8B-B14F-4D97-AF65-F5344CB8AC3E}">
        <p14:creationId xmlns:p14="http://schemas.microsoft.com/office/powerpoint/2010/main" val="22409768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2970</TotalTime>
  <Words>2440</Words>
  <Application>Microsoft Office PowerPoint</Application>
  <PresentationFormat>Affichage à l'écran (4:3)</PresentationFormat>
  <Paragraphs>402</Paragraphs>
  <Slides>31</Slides>
  <Notes>10</Notes>
  <HiddenSlides>0</HiddenSlides>
  <MMClips>0</MMClips>
  <ScaleCrop>false</ScaleCrop>
  <HeadingPairs>
    <vt:vector size="4" baseType="variant">
      <vt:variant>
        <vt:lpstr>Thème</vt:lpstr>
      </vt:variant>
      <vt:variant>
        <vt:i4>1</vt:i4>
      </vt:variant>
      <vt:variant>
        <vt:lpstr>Titres des diapositives</vt:lpstr>
      </vt:variant>
      <vt:variant>
        <vt:i4>31</vt:i4>
      </vt:variant>
    </vt:vector>
  </HeadingPairs>
  <TitlesOfParts>
    <vt:vector size="32" baseType="lpstr">
      <vt:lpstr>Thème Office</vt:lpstr>
      <vt:lpstr>PAC on PARTICLE PHYSICS   36th meeting, January 23-24, 2012   Recommandations and  work towards the optimisation  of the research programme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Assembly and maintenance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VIII. List of Posters DLNP-LIT-VBLHEP (I)  I. Alexandrov. Resource manager of the ATLAS Trigger and Data Acquisition system  2. E. Alexandrov. HEPWEB - WEB Page for Monte Carlo Simulations in High Energy Physics  3. P. Bunin. Hcal Endcap Intercalibration with Muons (pp-collisions)  4. D. Dedovich. Is there any LSND anomaly?  5. S. Dmitrievsky. Neutrino velocity measurement in the OPERA experiment  6. I.A. Filozova. JINR document server - Open Access repository of the Joint Institute for Nuclear Research: current status and perspectives.</vt:lpstr>
      <vt:lpstr>VIII. List of Posters DLNP-LIT-VBLHEP (II)  7. A. Galimov. Cryogenic test of superconducting magnets for the NICA project 8. M.Gonchar. DayaBay experiment 9.I.Gorbunov. Measurements of Muon Forward-Backward Asymmetry in Drell-Yan 10.A. Petrosyan. Tier 3 Monitoring Software Suit (T3MON) 11.D. Korablev. Borexino Experiment in 2011 12.N.A. Kutovskiy. Distributed Training and Testing GridInfrastructure for JINR Member States 13.O. Samoylov. Precise measurement of charm dimuon production cross-section in neutrino-nucleon interactions and its various applications (NOMAD) 14.A.V. Yakovlev. The technology of integration online-services of the ATLAS LHC experiment and services of Grid-infrastructure</vt:lpstr>
      <vt:lpstr>Présentation PowerPoint</vt:lpstr>
      <vt:lpstr>Présentation PowerPoint</vt:lpstr>
      <vt:lpstr>Présentation PowerPoint</vt:lpstr>
      <vt:lpstr>Présentation PowerPoint</vt:lpstr>
      <vt:lpstr>Présentation PowerPoint</vt:lpstr>
    </vt:vector>
  </TitlesOfParts>
  <Company>cea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Informations on the implementation of the PAC 31st meeting and on the work towards optimization of the research programme </dc:title>
  <dc:creator>egle</dc:creator>
  <cp:lastModifiedBy>Tomasi Egle</cp:lastModifiedBy>
  <cp:revision>531</cp:revision>
  <dcterms:created xsi:type="dcterms:W3CDTF">2010-01-13T11:24:08Z</dcterms:created>
  <dcterms:modified xsi:type="dcterms:W3CDTF">2012-02-15T19:15:49Z</dcterms:modified>
</cp:coreProperties>
</file>