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355" r:id="rId2"/>
    <p:sldId id="309" r:id="rId3"/>
    <p:sldId id="314" r:id="rId4"/>
    <p:sldId id="287" r:id="rId5"/>
    <p:sldId id="265" r:id="rId6"/>
    <p:sldId id="266" r:id="rId7"/>
    <p:sldId id="341" r:id="rId8"/>
    <p:sldId id="344" r:id="rId9"/>
    <p:sldId id="347" r:id="rId10"/>
    <p:sldId id="356" r:id="rId11"/>
    <p:sldId id="357" r:id="rId12"/>
    <p:sldId id="358" r:id="rId13"/>
    <p:sldId id="361" r:id="rId14"/>
    <p:sldId id="359" r:id="rId15"/>
    <p:sldId id="360" r:id="rId16"/>
    <p:sldId id="362" r:id="rId17"/>
    <p:sldId id="363" r:id="rId18"/>
    <p:sldId id="257" r:id="rId19"/>
    <p:sldId id="288" r:id="rId20"/>
    <p:sldId id="289" r:id="rId21"/>
    <p:sldId id="339" r:id="rId22"/>
    <p:sldId id="291" r:id="rId23"/>
    <p:sldId id="292" r:id="rId24"/>
    <p:sldId id="293" r:id="rId25"/>
    <p:sldId id="294" r:id="rId26"/>
    <p:sldId id="295" r:id="rId27"/>
    <p:sldId id="352" r:id="rId28"/>
    <p:sldId id="364" r:id="rId29"/>
    <p:sldId id="365" r:id="rId30"/>
    <p:sldId id="296" r:id="rId31"/>
    <p:sldId id="310" r:id="rId32"/>
    <p:sldId id="367" r:id="rId33"/>
    <p:sldId id="311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7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CD334D-3BB5-0241-9203-6388BE794BCD}" type="datetimeFigureOut">
              <a:rPr lang="en-US" smtClean="0"/>
              <a:t>2/16/12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AAAE5-E7A0-504F-8CEA-E1662D4DF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35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3010FE-6363-6846-A6DB-4D2180F3B4E1}" type="slidenum">
              <a:rPr lang="en-US"/>
              <a:pPr>
                <a:defRPr/>
              </a:pPr>
              <a:t>29</a:t>
            </a:fld>
            <a:endParaRPr lang="en-US"/>
          </a:p>
        </p:txBody>
      </p:sp>
      <p:sp>
        <p:nvSpPr>
          <p:cNvPr id="38400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8400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C153-398C-6B43-924F-81B835210A24}" type="datetimeFigureOut">
              <a:rPr lang="en-US" smtClean="0"/>
              <a:t>2/16/12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CC331-A230-F64B-8329-381F7251A6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20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C153-398C-6B43-924F-81B835210A24}" type="datetimeFigureOut">
              <a:rPr lang="en-US" smtClean="0"/>
              <a:t>2/16/12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CC331-A230-F64B-8329-381F7251A6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60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C153-398C-6B43-924F-81B835210A24}" type="datetimeFigureOut">
              <a:rPr lang="en-US" smtClean="0"/>
              <a:t>2/16/12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CC331-A230-F64B-8329-381F7251A6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662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C153-398C-6B43-924F-81B835210A24}" type="datetimeFigureOut">
              <a:rPr lang="en-US" smtClean="0"/>
              <a:t>2/16/12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CC331-A230-F64B-8329-381F7251A6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51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C153-398C-6B43-924F-81B835210A24}" type="datetimeFigureOut">
              <a:rPr lang="en-US" smtClean="0"/>
              <a:t>2/16/12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CC331-A230-F64B-8329-381F7251A6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548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C153-398C-6B43-924F-81B835210A24}" type="datetimeFigureOut">
              <a:rPr lang="en-US" smtClean="0"/>
              <a:t>2/16/12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CC331-A230-F64B-8329-381F7251A6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590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C153-398C-6B43-924F-81B835210A24}" type="datetimeFigureOut">
              <a:rPr lang="en-US" smtClean="0"/>
              <a:t>2/16/12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CC331-A230-F64B-8329-381F7251A6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830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C153-398C-6B43-924F-81B835210A24}" type="datetimeFigureOut">
              <a:rPr lang="en-US" smtClean="0"/>
              <a:t>2/16/12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CC331-A230-F64B-8329-381F7251A6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C153-398C-6B43-924F-81B835210A24}" type="datetimeFigureOut">
              <a:rPr lang="en-US" smtClean="0"/>
              <a:t>2/16/12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CC331-A230-F64B-8329-381F7251A6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152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C153-398C-6B43-924F-81B835210A24}" type="datetimeFigureOut">
              <a:rPr lang="en-US" smtClean="0"/>
              <a:t>2/16/12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CC331-A230-F64B-8329-381F7251A6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676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C153-398C-6B43-924F-81B835210A24}" type="datetimeFigureOut">
              <a:rPr lang="en-US" smtClean="0"/>
              <a:t>2/16/12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CC331-A230-F64B-8329-381F7251A6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2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2C153-398C-6B43-924F-81B835210A24}" type="datetimeFigureOut">
              <a:rPr lang="en-US" smtClean="0"/>
              <a:t>2/16/12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CC331-A230-F64B-8329-381F7251A6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90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PER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99" y="-17012"/>
            <a:ext cx="10271990" cy="6875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474"/>
            <a:ext cx="7772400" cy="1470025"/>
          </a:xfrm>
          <a:solidFill>
            <a:schemeClr val="bg1"/>
          </a:solidFill>
          <a:ln w="76200" cmpd="sng"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  Versus			    and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887" y="3117128"/>
            <a:ext cx="6826956" cy="3001678"/>
          </a:xfrm>
          <a:solidFill>
            <a:srgbClr val="FFFFFF"/>
          </a:solidFill>
          <a:ln w="76200" cmpd="sng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sz="5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Do neutrinos really travel faster than light</a:t>
            </a:r>
            <a:r>
              <a:rPr lang="en-US" sz="5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?</a:t>
            </a:r>
            <a:endParaRPr lang="en-US" sz="58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4" descr="OPER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78" y="302569"/>
            <a:ext cx="1876355" cy="1426929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431" y="306351"/>
            <a:ext cx="1182002" cy="1423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534" y="259474"/>
            <a:ext cx="1487666" cy="1487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7538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History in the Making?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1862: Maxwell found that there should be electromagnetic waves travelling at approximately the (known) speed of light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1905: Einstein used universal speed of light as foundation of geometric description of physics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2011: OPERA finds 6-σ discrepancy between neutrino speed and that of light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			  “Life in the fast lane”</a:t>
            </a:r>
            <a:endParaRPr lang="en-US" sz="40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38032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INOSuncertainti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53" y="4181204"/>
            <a:ext cx="4876800" cy="2501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6362"/>
            <a:ext cx="8229600" cy="854197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MINOS Measurement of </a:t>
            </a:r>
            <a:r>
              <a:rPr lang="en-US" dirty="0" err="1" smtClean="0">
                <a:latin typeface="Times New Roman"/>
                <a:cs typeface="Times New Roman"/>
              </a:rPr>
              <a:t>ν</a:t>
            </a:r>
            <a:r>
              <a:rPr lang="en-US" dirty="0" smtClean="0">
                <a:latin typeface="Times New Roman"/>
                <a:cs typeface="Times New Roman"/>
              </a:rPr>
              <a:t> Speed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4" name="Picture 3" descr="MINOSnearfa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53" y="1106810"/>
            <a:ext cx="8842189" cy="294410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9192" y="3897365"/>
            <a:ext cx="3301750" cy="567678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/>
                <a:cs typeface="Times New Roman"/>
              </a:rPr>
              <a:t>Near &amp; far detectors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990610" y="4496643"/>
            <a:ext cx="2359714" cy="567678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>
                <a:latin typeface="Times New Roman"/>
                <a:cs typeface="Times New Roman"/>
              </a:rPr>
              <a:t>Uncertainties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197469" y="5081705"/>
            <a:ext cx="3823474" cy="1589980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800" dirty="0" smtClean="0">
                <a:latin typeface="Times New Roman"/>
                <a:cs typeface="Times New Roman"/>
              </a:rPr>
              <a:t>Published result</a:t>
            </a:r>
          </a:p>
          <a:p>
            <a:pPr marL="0" indent="0" algn="ctr">
              <a:buFont typeface="Arial"/>
              <a:buNone/>
            </a:pPr>
            <a:endParaRPr lang="en-US" sz="2800" dirty="0">
              <a:latin typeface="Times New Roman"/>
              <a:cs typeface="Times New Roman"/>
            </a:endParaRPr>
          </a:p>
          <a:p>
            <a:pPr marL="0" indent="0" algn="ctr">
              <a:buFont typeface="Arial"/>
              <a:buNone/>
            </a:pPr>
            <a:r>
              <a:rPr lang="en-US" sz="2800" dirty="0">
                <a:latin typeface="Times New Roman"/>
                <a:cs typeface="Times New Roman"/>
              </a:rPr>
              <a:t>a</a:t>
            </a:r>
            <a:r>
              <a:rPr lang="en-US" sz="2800" dirty="0" smtClean="0">
                <a:latin typeface="Times New Roman"/>
                <a:cs typeface="Times New Roman"/>
              </a:rPr>
              <a:t>lmost 2 </a:t>
            </a:r>
            <a:r>
              <a:rPr lang="en-US" sz="2800" dirty="0" err="1" smtClean="0">
                <a:latin typeface="Times New Roman"/>
                <a:cs typeface="Times New Roman"/>
              </a:rPr>
              <a:t>σ</a:t>
            </a:r>
            <a:r>
              <a:rPr lang="en-US" sz="2800" dirty="0" smtClean="0">
                <a:latin typeface="Times New Roman"/>
                <a:cs typeface="Times New Roman"/>
              </a:rPr>
              <a:t> &gt; 0</a:t>
            </a:r>
            <a:endParaRPr lang="en-US" sz="2800" dirty="0">
              <a:latin typeface="Times New Roman"/>
              <a:cs typeface="Times New Roman"/>
            </a:endParaRPr>
          </a:p>
        </p:txBody>
      </p:sp>
      <p:pic>
        <p:nvPicPr>
          <p:cNvPr id="6" name="Picture 5" descr="MINOSvalu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468" y="5687343"/>
            <a:ext cx="3823474" cy="393700"/>
          </a:xfrm>
          <a:prstGeom prst="rect">
            <a:avLst/>
          </a:prstGeom>
        </p:spPr>
      </p:pic>
      <p:sp>
        <p:nvSpPr>
          <p:cNvPr id="10" name="Oval 10"/>
          <p:cNvSpPr>
            <a:spLocks noChangeArrowheads="1"/>
          </p:cNvSpPr>
          <p:nvPr/>
        </p:nvSpPr>
        <p:spPr bwMode="auto">
          <a:xfrm rot="10800000" flipV="1">
            <a:off x="178753" y="4645810"/>
            <a:ext cx="5221800" cy="991398"/>
          </a:xfrm>
          <a:prstGeom prst="ellipse">
            <a:avLst/>
          </a:prstGeom>
          <a:solidFill>
            <a:srgbClr val="FF0000">
              <a:alpha val="25000"/>
            </a:srgb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734929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HM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588" y="118028"/>
            <a:ext cx="5602319" cy="6595938"/>
          </a:xfrm>
          <a:prstGeom prst="rect">
            <a:avLst/>
          </a:prstGeom>
        </p:spPr>
      </p:pic>
      <p:sp>
        <p:nvSpPr>
          <p:cNvPr id="3" name="Oval 10"/>
          <p:cNvSpPr>
            <a:spLocks noChangeArrowheads="1"/>
          </p:cNvSpPr>
          <p:nvPr/>
        </p:nvSpPr>
        <p:spPr bwMode="auto">
          <a:xfrm rot="10800000" flipV="1">
            <a:off x="2148107" y="4870860"/>
            <a:ext cx="5221800" cy="991398"/>
          </a:xfrm>
          <a:prstGeom prst="ellipse">
            <a:avLst/>
          </a:prstGeom>
          <a:solidFill>
            <a:srgbClr val="FF0000">
              <a:alpha val="25000"/>
            </a:srgb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" name="Oval 10"/>
          <p:cNvSpPr>
            <a:spLocks noChangeArrowheads="1"/>
          </p:cNvSpPr>
          <p:nvPr/>
        </p:nvSpPr>
        <p:spPr bwMode="auto">
          <a:xfrm rot="10800000" flipV="1">
            <a:off x="2165387" y="3537160"/>
            <a:ext cx="5221800" cy="991398"/>
          </a:xfrm>
          <a:prstGeom prst="ellipse">
            <a:avLst/>
          </a:prstGeom>
          <a:solidFill>
            <a:srgbClr val="FF0000">
              <a:alpha val="25000"/>
            </a:srgb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26708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74638"/>
            <a:ext cx="8512175" cy="1143000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Constraints from Supernova 1987a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93" y="1600199"/>
            <a:ext cx="4321175" cy="5088467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Data from 3 experiments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baseline="-25000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Arrived hours before </a:t>
            </a:r>
            <a:r>
              <a:rPr lang="en-US" dirty="0" err="1" smtClean="0">
                <a:latin typeface="Times New Roman"/>
                <a:cs typeface="Times New Roman"/>
              </a:rPr>
              <a:t>γ’s</a:t>
            </a:r>
            <a:endParaRPr lang="en-US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			 </a:t>
            </a:r>
            <a:r>
              <a:rPr lang="en-US" dirty="0" smtClean="0">
                <a:latin typeface="Times New Roman"/>
                <a:cs typeface="Times New Roman"/>
                <a:sym typeface="Wingdings"/>
              </a:rPr>
              <a:t>   </a:t>
            </a:r>
            <a:r>
              <a:rPr lang="en-US" dirty="0" err="1" smtClean="0">
                <a:latin typeface="Times New Roman"/>
                <a:cs typeface="Times New Roman"/>
              </a:rPr>
              <a:t>δv</a:t>
            </a:r>
            <a:r>
              <a:rPr lang="en-US" dirty="0" smtClean="0">
                <a:latin typeface="Times New Roman"/>
                <a:cs typeface="Times New Roman"/>
              </a:rPr>
              <a:t> &lt; 10</a:t>
            </a:r>
            <a:r>
              <a:rPr lang="en-US" baseline="30000" dirty="0" smtClean="0">
                <a:latin typeface="Times New Roman"/>
                <a:cs typeface="Times New Roman"/>
              </a:rPr>
              <a:t>-9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6601" y="1600200"/>
            <a:ext cx="4495801" cy="5088466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Supernova simulation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>
                <a:latin typeface="Times New Roman"/>
                <a:cs typeface="Times New Roman"/>
              </a:rPr>
              <a:t>P</a:t>
            </a:r>
            <a:r>
              <a:rPr lang="en-US" dirty="0" smtClean="0">
                <a:latin typeface="Times New Roman"/>
                <a:cs typeface="Times New Roman"/>
              </a:rPr>
              <a:t>ossible E dependence of </a:t>
            </a:r>
            <a:r>
              <a:rPr lang="en-US" dirty="0" err="1" smtClean="0">
                <a:latin typeface="Times New Roman"/>
                <a:cs typeface="Times New Roman"/>
              </a:rPr>
              <a:t>δv</a:t>
            </a:r>
            <a:r>
              <a:rPr lang="en-US" dirty="0" smtClean="0">
                <a:latin typeface="Times New Roman"/>
                <a:cs typeface="Times New Roman"/>
              </a:rPr>
              <a:t> constrained by bunching  </a:t>
            </a:r>
            <a:endParaRPr lang="en-US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7" name="Picture 6" descr="SN1987adat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5" y="2209778"/>
            <a:ext cx="4219083" cy="3344355"/>
          </a:xfrm>
          <a:prstGeom prst="rect">
            <a:avLst/>
          </a:prstGeom>
        </p:spPr>
      </p:pic>
      <p:pic>
        <p:nvPicPr>
          <p:cNvPr id="9" name="Picture 8" descr="Simula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400" y="2175912"/>
            <a:ext cx="4492002" cy="3530621"/>
          </a:xfrm>
          <a:prstGeom prst="rect">
            <a:avLst/>
          </a:prstGeom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56766" y="6463250"/>
            <a:ext cx="4881540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JE, Harries,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Mersegaglia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, Rubbia &amp; Sakharov: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0805. 0253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558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Constraints from SN1987a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15933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Fit to possible E-dependent time-lag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dirty="0" smtClean="0">
                <a:latin typeface="Times New Roman"/>
                <a:cs typeface="Times New Roman"/>
              </a:rPr>
              <a:t> 					Subluminal and superluminal cases</a:t>
            </a:r>
          </a:p>
          <a:p>
            <a:pPr lvl="1"/>
            <a:r>
              <a:rPr lang="en-US" dirty="0" smtClean="0">
                <a:latin typeface="Times New Roman"/>
                <a:cs typeface="Times New Roman"/>
              </a:rPr>
              <a:t>Linear:</a:t>
            </a:r>
          </a:p>
          <a:p>
            <a:pPr lvl="1"/>
            <a:r>
              <a:rPr lang="en-US" dirty="0" smtClean="0">
                <a:latin typeface="Times New Roman"/>
                <a:cs typeface="Times New Roman"/>
              </a:rPr>
              <a:t>Quadratic: 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12" name="Picture 11" descr="Exclus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34" y="2243675"/>
            <a:ext cx="8132233" cy="2362192"/>
          </a:xfrm>
          <a:prstGeom prst="rect">
            <a:avLst/>
          </a:prstGeom>
        </p:spPr>
      </p:pic>
      <p:pic>
        <p:nvPicPr>
          <p:cNvPr id="9" name="Picture 8" descr="linearlimi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714" y="5232400"/>
            <a:ext cx="5956300" cy="406400"/>
          </a:xfrm>
          <a:prstGeom prst="rect">
            <a:avLst/>
          </a:prstGeom>
        </p:spPr>
      </p:pic>
      <p:pic>
        <p:nvPicPr>
          <p:cNvPr id="10" name="Picture 9" descr="quadraticlimi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210" y="5706530"/>
            <a:ext cx="5778500" cy="406400"/>
          </a:xfrm>
          <a:prstGeom prst="rect">
            <a:avLst/>
          </a:prstGeom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6766" y="6463250"/>
            <a:ext cx="4881540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JE, Harries,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Mersegaglia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, Rubbia &amp; Sakharov: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0805. 0253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664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74638"/>
            <a:ext cx="8512175" cy="1143000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Structure of CNGS Beam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4625" y="1600200"/>
            <a:ext cx="4321175" cy="4718050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Energy Spectrum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321175" cy="4718050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Time structure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5" name="Picture 4" descr="CNGSspectru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51" y="2143125"/>
            <a:ext cx="4273550" cy="4127500"/>
          </a:xfrm>
          <a:prstGeom prst="rect">
            <a:avLst/>
          </a:prstGeom>
        </p:spPr>
      </p:pic>
      <p:pic>
        <p:nvPicPr>
          <p:cNvPr id="6" name="Picture 5" descr="bunch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499" y="2174875"/>
            <a:ext cx="4175125" cy="4095750"/>
          </a:xfrm>
          <a:prstGeom prst="rect">
            <a:avLst/>
          </a:prstGeom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6766" y="6479962"/>
            <a:ext cx="4881540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JE, Harries,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Mersegaglia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, Rubbia &amp; Sakharov: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0805. 0253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0159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Fits to Simulated OPERA Data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4625" y="1600200"/>
            <a:ext cx="4321175" cy="4718050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Linear case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Sensitivity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321175" cy="4718050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Quadratic case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Sensitivity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5" name="Picture 4" descr="linearfi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2238374"/>
            <a:ext cx="4159250" cy="3495675"/>
          </a:xfrm>
          <a:prstGeom prst="rect">
            <a:avLst/>
          </a:prstGeom>
        </p:spPr>
      </p:pic>
      <p:pic>
        <p:nvPicPr>
          <p:cNvPr id="6" name="Picture 5" descr="quadfi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38374"/>
            <a:ext cx="4321174" cy="3495675"/>
          </a:xfrm>
          <a:prstGeom prst="rect">
            <a:avLst/>
          </a:prstGeom>
        </p:spPr>
      </p:pic>
      <p:pic>
        <p:nvPicPr>
          <p:cNvPr id="7" name="Picture 6" descr="linea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250" y="2498725"/>
            <a:ext cx="1905000" cy="3683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 descr="qua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75" y="2447925"/>
            <a:ext cx="2044700" cy="4191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Picture 8" descr="quad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625" y="5845175"/>
            <a:ext cx="762000" cy="342900"/>
          </a:xfrm>
          <a:prstGeom prst="rect">
            <a:avLst/>
          </a:prstGeom>
        </p:spPr>
      </p:pic>
      <p:pic>
        <p:nvPicPr>
          <p:cNvPr id="10" name="Picture 9" descr="quad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325" y="5816600"/>
            <a:ext cx="1638300" cy="368300"/>
          </a:xfrm>
          <a:prstGeom prst="rect">
            <a:avLst/>
          </a:prstGeom>
        </p:spPr>
      </p:pic>
      <p:pic>
        <p:nvPicPr>
          <p:cNvPr id="11" name="Picture 10" descr="linearsens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871" y="5832475"/>
            <a:ext cx="2369754" cy="352425"/>
          </a:xfrm>
          <a:prstGeom prst="rect">
            <a:avLst/>
          </a:prstGeom>
        </p:spPr>
      </p:pic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56766" y="6463250"/>
            <a:ext cx="4881540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JE, Harries,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Mersegaglia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, Rubbia &amp; Sakharov: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0805. 0253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3792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PER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86" y="178146"/>
            <a:ext cx="6966807" cy="656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62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NGSCER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829"/>
            <a:ext cx="9144001" cy="68468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5766" y="2937540"/>
            <a:ext cx="3131762" cy="1872842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CNGS Beam</a:t>
            </a:r>
            <a:br>
              <a:rPr lang="en-US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Layout</a:t>
            </a:r>
            <a:br>
              <a:rPr lang="en-US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at CERN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7671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aveform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84" y="3064154"/>
            <a:ext cx="8622641" cy="35917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73038"/>
            <a:ext cx="3776430" cy="1353455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Time Structure</a:t>
            </a:r>
            <a:br>
              <a:rPr lang="en-US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of Proton Beam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9247" y="1762867"/>
            <a:ext cx="3638135" cy="1200328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As measured by</a:t>
            </a:r>
          </a:p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Beam </a:t>
            </a:r>
            <a:r>
              <a:rPr lang="en-US" sz="2400" dirty="0">
                <a:latin typeface="Times New Roman"/>
                <a:cs typeface="Times New Roman"/>
              </a:rPr>
              <a:t>C</a:t>
            </a:r>
            <a:r>
              <a:rPr lang="en-US" sz="2400" dirty="0" smtClean="0">
                <a:latin typeface="Times New Roman"/>
                <a:cs typeface="Times New Roman"/>
              </a:rPr>
              <a:t>urrent Transformers</a:t>
            </a:r>
          </a:p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(BCTs)</a:t>
            </a: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6" name="Picture 5" descr="BC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479" y="172197"/>
            <a:ext cx="3865021" cy="279099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59763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P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6680"/>
            <a:ext cx="9144000" cy="60713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3040"/>
            <a:ext cx="8229600" cy="842962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Timing using the GPS System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9139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3040"/>
            <a:ext cx="8229600" cy="842962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Continuous Distance Monitoring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3" name="Picture 2" descr="Monitor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91" y="1083430"/>
            <a:ext cx="6887476" cy="56382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28312" y="2954203"/>
            <a:ext cx="3121768" cy="1938992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Clear effect of </a:t>
            </a:r>
          </a:p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continental drift,</a:t>
            </a:r>
          </a:p>
          <a:p>
            <a:pPr algn="ctr"/>
            <a:r>
              <a:rPr lang="en-US" sz="2400" dirty="0">
                <a:latin typeface="Times New Roman"/>
                <a:cs typeface="Times New Roman"/>
              </a:rPr>
              <a:t>a</a:t>
            </a:r>
            <a:r>
              <a:rPr lang="en-US" sz="2400" dirty="0" smtClean="0">
                <a:latin typeface="Times New Roman"/>
                <a:cs typeface="Times New Roman"/>
              </a:rPr>
              <a:t>lso clear signature </a:t>
            </a:r>
          </a:p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of  L’Aquila earthquake </a:t>
            </a:r>
          </a:p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(movement ~ 7 cm)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3008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3040"/>
            <a:ext cx="8229600" cy="842962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sz="3800" dirty="0" smtClean="0">
                <a:latin typeface="Times New Roman"/>
                <a:cs typeface="Times New Roman"/>
              </a:rPr>
              <a:t>Summary of Synchronization Procedure</a:t>
            </a:r>
            <a:endParaRPr lang="en-US" sz="3800" dirty="0">
              <a:latin typeface="Times New Roman"/>
              <a:cs typeface="Times New Roman"/>
            </a:endParaRPr>
          </a:p>
        </p:txBody>
      </p:sp>
      <p:pic>
        <p:nvPicPr>
          <p:cNvPr id="3" name="Picture 2" descr="Synchr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83334"/>
            <a:ext cx="8248168" cy="569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35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imecalibra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52" y="953742"/>
            <a:ext cx="8208232" cy="58419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3040"/>
            <a:ext cx="8229600" cy="842962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Summary of Timing Uncertainties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" name="Oval 10"/>
          <p:cNvSpPr>
            <a:spLocks noChangeArrowheads="1"/>
          </p:cNvSpPr>
          <p:nvPr/>
        </p:nvSpPr>
        <p:spPr bwMode="auto">
          <a:xfrm rot="10800000" flipV="1">
            <a:off x="323446" y="3954452"/>
            <a:ext cx="5221800" cy="2363026"/>
          </a:xfrm>
          <a:prstGeom prst="ellipse">
            <a:avLst/>
          </a:prstGeom>
          <a:solidFill>
            <a:srgbClr val="FF0000">
              <a:alpha val="25000"/>
            </a:srgb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260989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3040"/>
            <a:ext cx="8229600" cy="842962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The Main Result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6" name="Picture 5" descr="deltav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41977"/>
            <a:ext cx="8216900" cy="4318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 descr="Ede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01" y="1080798"/>
            <a:ext cx="6769330" cy="477481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 descr="delta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471" y="5909657"/>
            <a:ext cx="4711700" cy="3937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14564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8229600" cy="1143000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/>
          <a:lstStyle/>
          <a:p>
            <a:pPr>
              <a:defRPr/>
            </a:pPr>
            <a:r>
              <a:rPr lang="en-US" dirty="0" smtClean="0">
                <a:latin typeface="Times New Roman"/>
                <a:cs typeface="Times New Roman"/>
              </a:rPr>
              <a:t>Test with Bunched Beam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50" y="1422400"/>
            <a:ext cx="7572375" cy="4814888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>
                <a:latin typeface="Times New Roman"/>
                <a:cs typeface="Times New Roman"/>
              </a:rPr>
              <a:t>Avoid problem of </a:t>
            </a:r>
            <a:r>
              <a:rPr lang="en-US" dirty="0" err="1" smtClean="0">
                <a:latin typeface="Times New Roman"/>
                <a:cs typeface="Times New Roman"/>
              </a:rPr>
              <a:t>modelling</a:t>
            </a:r>
            <a:r>
              <a:rPr lang="en-US" dirty="0" smtClean="0">
                <a:latin typeface="Times New Roman"/>
                <a:cs typeface="Times New Roman"/>
              </a:rPr>
              <a:t> spill by using bunched beam:</a:t>
            </a:r>
          </a:p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  <a:p>
            <a:pPr>
              <a:defRPr/>
            </a:pPr>
            <a:endParaRPr lang="en-US" dirty="0" smtClean="0">
              <a:latin typeface="Times New Roman"/>
              <a:cs typeface="Times New Roman"/>
            </a:endParaRPr>
          </a:p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  <a:p>
            <a:pPr>
              <a:defRPr/>
            </a:pPr>
            <a:endParaRPr lang="en-US" dirty="0" smtClean="0">
              <a:latin typeface="Times New Roman"/>
              <a:cs typeface="Times New Roman"/>
            </a:endParaRPr>
          </a:p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  <a:p>
            <a:pPr>
              <a:defRPr/>
            </a:pPr>
            <a:endParaRPr lang="en-US" dirty="0" smtClean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dirty="0" smtClean="0">
                <a:latin typeface="Times New Roman"/>
                <a:cs typeface="Times New Roman"/>
              </a:rPr>
              <a:t>Reproduce same timing advance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41987" name="Picture 3" descr="Bunch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2466975"/>
            <a:ext cx="5473700" cy="3049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Bunch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084388"/>
            <a:ext cx="347345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512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0942"/>
            <a:ext cx="8229600" cy="1143000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Special and General Relativity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" y="1422054"/>
            <a:ext cx="8921750" cy="5132388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err="1" smtClean="0">
                <a:latin typeface="Times New Roman"/>
                <a:cs typeface="Times New Roman"/>
              </a:rPr>
              <a:t>Sagnac</a:t>
            </a:r>
            <a:r>
              <a:rPr lang="en-US" dirty="0" smtClean="0">
                <a:latin typeface="Times New Roman"/>
                <a:cs typeface="Times New Roman"/>
              </a:rPr>
              <a:t> effect (rotation of Earth during travel):</a:t>
            </a:r>
          </a:p>
          <a:p>
            <a:pPr marL="0" indent="0">
              <a:buNone/>
            </a:pPr>
            <a:r>
              <a:rPr lang="en-US" dirty="0" smtClean="0">
                <a:latin typeface="Times New Roman"/>
                <a:cs typeface="Times New Roman"/>
              </a:rPr>
              <a:t>							: </a:t>
            </a:r>
            <a:r>
              <a:rPr lang="en-US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δt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= + 2.16 ns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Tends to increase travel time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Smaller than total error, taken into account</a:t>
            </a:r>
          </a:p>
          <a:p>
            <a:r>
              <a:rPr lang="en-US" dirty="0" err="1" smtClean="0">
                <a:latin typeface="Times New Roman"/>
                <a:cs typeface="Times New Roman"/>
              </a:rPr>
              <a:t>Schwartzschild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effects ~</a:t>
            </a:r>
          </a:p>
          <a:p>
            <a:pPr marL="457200" lvl="1" indent="0">
              <a:buNone/>
            </a:pPr>
            <a:r>
              <a:rPr lang="en-US" dirty="0" smtClean="0">
                <a:latin typeface="Times New Roman"/>
                <a:cs typeface="Times New Roman"/>
              </a:rPr>
              <a:t>Neutrinos follow geodesic, re-evaluate Euclidean distance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Non-inertial effects, redshifts of clocks, dipole field, frame-dragging all negligible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4" name="Picture 3" descr="Sagna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75" y="2012604"/>
            <a:ext cx="1981200" cy="660400"/>
          </a:xfrm>
          <a:prstGeom prst="rect">
            <a:avLst/>
          </a:prstGeom>
        </p:spPr>
      </p:pic>
      <p:pic>
        <p:nvPicPr>
          <p:cNvPr id="5" name="Picture 4" descr="Schwartzschi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750" y="3781079"/>
            <a:ext cx="3175000" cy="647700"/>
          </a:xfrm>
          <a:prstGeom prst="rect">
            <a:avLst/>
          </a:prstGeom>
        </p:spPr>
      </p:pic>
      <p:pic>
        <p:nvPicPr>
          <p:cNvPr id="6" name="Picture 5" descr="K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5" y="4942980"/>
            <a:ext cx="5699125" cy="482749"/>
          </a:xfrm>
          <a:prstGeom prst="rect">
            <a:avLst/>
          </a:prstGeom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6766" y="6463250"/>
            <a:ext cx="3120128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Kiritsis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 &amp; Nitti: OPERA public note 136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996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Comparison of Neutrino Constraints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4" name="Picture 3" descr="Giudicen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122" y="1517344"/>
            <a:ext cx="7073900" cy="45593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3563" y="6111868"/>
            <a:ext cx="5110665" cy="631816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/>
                <a:cs typeface="Times New Roman"/>
              </a:rPr>
              <a:t>SN1987a excludes </a:t>
            </a:r>
            <a:r>
              <a:rPr lang="en-US" dirty="0" err="1" smtClean="0">
                <a:latin typeface="Times New Roman"/>
                <a:cs typeface="Times New Roman"/>
              </a:rPr>
              <a:t>δv</a:t>
            </a:r>
            <a:r>
              <a:rPr lang="en-US" dirty="0" smtClean="0">
                <a:latin typeface="Times New Roman"/>
                <a:cs typeface="Times New Roman"/>
              </a:rPr>
              <a:t> ~ E or E</a:t>
            </a:r>
            <a:r>
              <a:rPr lang="en-US" baseline="30000" dirty="0" smtClean="0">
                <a:latin typeface="Times New Roman"/>
                <a:cs typeface="Times New Roman"/>
              </a:rPr>
              <a:t>2</a:t>
            </a:r>
            <a:endParaRPr lang="en-US" baseline="30000" dirty="0">
              <a:latin typeface="Times New Roman"/>
              <a:cs typeface="Times New Roman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32154" y="6203698"/>
            <a:ext cx="3828254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Giudice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,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Sibiryakov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 &amp;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Strumia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1109. </a:t>
            </a:r>
            <a:r>
              <a:rPr lang="en-US" sz="1400" dirty="0" smtClean="0">
                <a:solidFill>
                  <a:srgbClr val="FFFF00"/>
                </a:solidFill>
                <a:latin typeface="Times" charset="0"/>
              </a:rPr>
              <a:t>5682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48396" y="6487050"/>
            <a:ext cx="3706163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Alexandre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, JE &amp;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Mavromatos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1109.6296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9861" y="5905998"/>
            <a:ext cx="4046713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Cacciapaglia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,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Deandrea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 &amp;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Panizzi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1109. </a:t>
            </a:r>
            <a:r>
              <a:rPr lang="en-US" sz="1400" dirty="0" smtClean="0">
                <a:solidFill>
                  <a:srgbClr val="FFFF00"/>
                </a:solidFill>
                <a:latin typeface="Times" charset="0"/>
              </a:rPr>
              <a:t>4980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4960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iudice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655" y="833799"/>
            <a:ext cx="5768287" cy="535953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977" y="4411678"/>
            <a:ext cx="2719788" cy="1187083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dirty="0" smtClean="0">
                <a:latin typeface="Times New Roman"/>
                <a:cs typeface="Times New Roman"/>
              </a:rPr>
              <a:t>Need </a:t>
            </a:r>
            <a:r>
              <a:rPr lang="en-US" i="1" dirty="0" err="1" smtClean="0">
                <a:latin typeface="Times New Roman"/>
                <a:cs typeface="Times New Roman"/>
              </a:rPr>
              <a:t>δv</a:t>
            </a:r>
            <a:r>
              <a:rPr lang="en-US" i="1" dirty="0" smtClean="0">
                <a:latin typeface="Times New Roman"/>
                <a:cs typeface="Times New Roman"/>
              </a:rPr>
              <a:t> ~ E</a:t>
            </a:r>
            <a:r>
              <a:rPr lang="en-US" i="1" baseline="30000" dirty="0" smtClean="0">
                <a:latin typeface="Times New Roman"/>
                <a:cs typeface="Times New Roman"/>
              </a:rPr>
              <a:t>n</a:t>
            </a:r>
          </a:p>
          <a:p>
            <a:pPr marL="0" indent="0" algn="ctr">
              <a:buNone/>
            </a:pPr>
            <a:r>
              <a:rPr lang="en-US" dirty="0">
                <a:latin typeface="Times New Roman"/>
                <a:cs typeface="Times New Roman"/>
              </a:rPr>
              <a:t>w</a:t>
            </a:r>
            <a:r>
              <a:rPr lang="en-US" dirty="0" smtClean="0">
                <a:latin typeface="Times New Roman"/>
                <a:cs typeface="Times New Roman"/>
              </a:rPr>
              <a:t>ith n &gt; 2.5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594" y="274637"/>
            <a:ext cx="2732617" cy="2598763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Power-Law </a:t>
            </a:r>
            <a:br>
              <a:rPr lang="en-US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Fit to </a:t>
            </a:r>
            <a:br>
              <a:rPr lang="en-US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Neutrino Data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32154" y="6428748"/>
            <a:ext cx="3828254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Giudice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,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Sibiryakov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 &amp;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Strumia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1109. </a:t>
            </a:r>
            <a:r>
              <a:rPr lang="en-US" sz="1400" dirty="0" smtClean="0">
                <a:solidFill>
                  <a:srgbClr val="FFFF00"/>
                </a:solidFill>
                <a:latin typeface="Times" charset="0"/>
              </a:rPr>
              <a:t>5682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4015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Could Neutrinos be Tachyons?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06177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v would approach c from above as E increases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No non-trivial finite-dimensional unitary representations of Lorentz group for m</a:t>
            </a:r>
            <a:r>
              <a:rPr lang="en-US" baseline="30000" dirty="0" smtClean="0">
                <a:latin typeface="Times New Roman"/>
                <a:cs typeface="Times New Roman"/>
              </a:rPr>
              <a:t>2</a:t>
            </a:r>
            <a:r>
              <a:rPr lang="en-US" dirty="0" smtClean="0">
                <a:latin typeface="Times New Roman"/>
                <a:cs typeface="Times New Roman"/>
              </a:rPr>
              <a:t> &lt; 0</a:t>
            </a:r>
          </a:p>
          <a:p>
            <a:pPr lvl="1"/>
            <a:r>
              <a:rPr lang="en-US" dirty="0" smtClean="0">
                <a:latin typeface="Times New Roman"/>
                <a:cs typeface="Times New Roman"/>
              </a:rPr>
              <a:t>i.e., no spin-1/2 </a:t>
            </a:r>
            <a:r>
              <a:rPr lang="en-US" dirty="0" err="1" smtClean="0">
                <a:latin typeface="Times New Roman"/>
                <a:cs typeface="Times New Roman"/>
              </a:rPr>
              <a:t>spinors</a:t>
            </a:r>
            <a:endParaRPr lang="en-US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Should spin 0 be quantized as bosons?</a:t>
            </a:r>
          </a:p>
          <a:p>
            <a:pPr lvl="1"/>
            <a:r>
              <a:rPr lang="en-US" i="1" dirty="0" smtClean="0">
                <a:latin typeface="Times New Roman"/>
                <a:cs typeface="Times New Roman"/>
              </a:rPr>
              <a:t>“No” (</a:t>
            </a:r>
            <a:r>
              <a:rPr lang="en-US" dirty="0" smtClean="0">
                <a:latin typeface="Times New Roman"/>
                <a:cs typeface="Times New Roman"/>
              </a:rPr>
              <a:t>Feinberg) </a:t>
            </a:r>
            <a:r>
              <a:rPr lang="en-US" dirty="0" err="1" smtClean="0">
                <a:latin typeface="Times New Roman"/>
                <a:cs typeface="Times New Roman"/>
              </a:rPr>
              <a:t>vs</a:t>
            </a:r>
            <a:r>
              <a:rPr lang="en-US" smtClean="0">
                <a:latin typeface="Times New Roman"/>
                <a:cs typeface="Times New Roman"/>
              </a:rPr>
              <a:t> </a:t>
            </a:r>
            <a:r>
              <a:rPr lang="en-US" i="1" smtClean="0">
                <a:latin typeface="Times New Roman"/>
                <a:cs typeface="Times New Roman"/>
              </a:rPr>
              <a:t>“Yes” </a:t>
            </a:r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dirty="0" err="1" smtClean="0">
                <a:latin typeface="Times New Roman"/>
                <a:cs typeface="Times New Roman"/>
              </a:rPr>
              <a:t>Sudarshan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Problem of causality!</a:t>
            </a:r>
          </a:p>
          <a:p>
            <a:pPr lvl="1"/>
            <a:r>
              <a:rPr lang="en-US" dirty="0" smtClean="0">
                <a:latin typeface="Times New Roman"/>
                <a:cs typeface="Times New Roman"/>
              </a:rPr>
              <a:t>Reinterpret backward emission of E &lt; 0 as forward emission of E &gt; 0?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Deform/break Lorentz symmetry?</a:t>
            </a:r>
            <a:endParaRPr lang="en-US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1586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err="1" smtClean="0">
                <a:latin typeface="Times New Roman"/>
                <a:cs typeface="Times New Roman"/>
              </a:rPr>
              <a:t>Lifshitz</a:t>
            </a:r>
            <a:r>
              <a:rPr lang="en-US" dirty="0" smtClean="0">
                <a:latin typeface="Times New Roman"/>
                <a:cs typeface="Times New Roman"/>
              </a:rPr>
              <a:t>-Type Field Theory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304" y="1600200"/>
            <a:ext cx="8865358" cy="4685365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Time and space dimensions scale differently</a:t>
            </a:r>
          </a:p>
          <a:p>
            <a:pPr marL="457200" lvl="1" indent="0">
              <a:buNone/>
            </a:pPr>
            <a:r>
              <a:rPr lang="en-US" dirty="0">
                <a:latin typeface="Times New Roman"/>
                <a:cs typeface="Times New Roman"/>
              </a:rPr>
              <a:t>(Interesting for quantum gravity, mass generation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Anisotropy parameter </a:t>
            </a:r>
            <a:r>
              <a:rPr lang="en-US" i="1" dirty="0" smtClean="0">
                <a:latin typeface="Times New Roman"/>
                <a:cs typeface="Times New Roman"/>
              </a:rPr>
              <a:t>z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Model for neutrino velocity: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Action:</a:t>
            </a:r>
          </a:p>
          <a:p>
            <a:r>
              <a:rPr lang="en-US" dirty="0">
                <a:latin typeface="Times New Roman"/>
                <a:cs typeface="Times New Roman"/>
              </a:rPr>
              <a:t>D</a:t>
            </a:r>
            <a:r>
              <a:rPr lang="en-US" dirty="0" smtClean="0">
                <a:latin typeface="Times New Roman"/>
                <a:cs typeface="Times New Roman"/>
              </a:rPr>
              <a:t>ispersion relation: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Group velocity: </a:t>
            </a:r>
            <a:r>
              <a:rPr lang="en-US" i="1" dirty="0" smtClean="0">
                <a:latin typeface="Times New Roman"/>
                <a:cs typeface="Times New Roman"/>
              </a:rPr>
              <a:t>v</a:t>
            </a:r>
            <a:r>
              <a:rPr lang="en-US" i="1" baseline="-25000" dirty="0" smtClean="0">
                <a:latin typeface="Times New Roman"/>
                <a:cs typeface="Times New Roman"/>
              </a:rPr>
              <a:t>g</a:t>
            </a:r>
            <a:r>
              <a:rPr lang="en-US" i="1" dirty="0" smtClean="0">
                <a:latin typeface="Times New Roman"/>
                <a:cs typeface="Times New Roman"/>
              </a:rPr>
              <a:t> =	&gt; c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Superluminal propagation</a:t>
            </a:r>
            <a:r>
              <a:rPr lang="en-US" i="1" dirty="0" smtClean="0">
                <a:latin typeface="Times New Roman"/>
                <a:cs typeface="Times New Roman"/>
              </a:rPr>
              <a:t>: </a:t>
            </a:r>
            <a:r>
              <a:rPr lang="en-US" i="1" dirty="0" err="1" smtClean="0">
                <a:latin typeface="Times New Roman"/>
                <a:cs typeface="Times New Roman"/>
              </a:rPr>
              <a:t>δv</a:t>
            </a:r>
            <a:r>
              <a:rPr lang="en-US" i="1" dirty="0" smtClean="0">
                <a:latin typeface="Times New Roman"/>
                <a:cs typeface="Times New Roman"/>
              </a:rPr>
              <a:t> ~ E</a:t>
            </a:r>
            <a:r>
              <a:rPr lang="en-US" i="1" baseline="30000" dirty="0" smtClean="0">
                <a:latin typeface="Times New Roman"/>
                <a:cs typeface="Times New Roman"/>
              </a:rPr>
              <a:t>2</a:t>
            </a:r>
          </a:p>
        </p:txBody>
      </p:sp>
      <p:pic>
        <p:nvPicPr>
          <p:cNvPr id="4" name="Picture 3" descr="Anisotr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396" y="3399337"/>
            <a:ext cx="3142776" cy="448968"/>
          </a:xfrm>
          <a:prstGeom prst="rect">
            <a:avLst/>
          </a:prstGeom>
        </p:spPr>
      </p:pic>
      <p:pic>
        <p:nvPicPr>
          <p:cNvPr id="5" name="Picture 4" descr="Lifshitz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238" y="3946877"/>
            <a:ext cx="5465230" cy="475797"/>
          </a:xfrm>
          <a:prstGeom prst="rect">
            <a:avLst/>
          </a:prstGeom>
        </p:spPr>
      </p:pic>
      <p:pic>
        <p:nvPicPr>
          <p:cNvPr id="6" name="Picture 5" descr="Dispers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059" y="4501259"/>
            <a:ext cx="2882900" cy="558800"/>
          </a:xfrm>
          <a:prstGeom prst="rect">
            <a:avLst/>
          </a:prstGeom>
        </p:spPr>
      </p:pic>
      <p:pic>
        <p:nvPicPr>
          <p:cNvPr id="7" name="Picture 6" descr="Group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719" y="5082569"/>
            <a:ext cx="342900" cy="558800"/>
          </a:xfrm>
          <a:prstGeom prst="rect">
            <a:avLst/>
          </a:prstGeom>
        </p:spPr>
      </p:pic>
      <p:pic>
        <p:nvPicPr>
          <p:cNvPr id="9" name="Picture 8" descr="delt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966" y="4175873"/>
            <a:ext cx="1714867" cy="280615"/>
          </a:xfrm>
          <a:prstGeom prst="rect">
            <a:avLst/>
          </a:prstGeom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8396" y="6487050"/>
            <a:ext cx="3706163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Alexandre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, JE &amp;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Mavromatos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1109.6296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 rot="10800000" flipV="1">
            <a:off x="371675" y="5417410"/>
            <a:ext cx="5962805" cy="991398"/>
          </a:xfrm>
          <a:prstGeom prst="ellipse">
            <a:avLst/>
          </a:prstGeom>
          <a:solidFill>
            <a:srgbClr val="FF0000">
              <a:alpha val="25000"/>
            </a:srgb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6321617" y="2829637"/>
            <a:ext cx="2436935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J.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Alexandre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1109.5629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3111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Lorentz-Violating Gauge Theory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5365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Background vector or axial U(1) gauge field: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Dispersion relation: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Group velocity: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Subluminal propagation</a:t>
            </a:r>
          </a:p>
          <a:p>
            <a:pPr marL="457200" lvl="1" indent="0">
              <a:buNone/>
            </a:pPr>
            <a:r>
              <a:rPr lang="en-US" dirty="0">
                <a:latin typeface="Times New Roman"/>
                <a:cs typeface="Times New Roman"/>
              </a:rPr>
              <a:t>	</a:t>
            </a:r>
            <a:r>
              <a:rPr lang="en-US" dirty="0" smtClean="0">
                <a:latin typeface="Times New Roman"/>
                <a:cs typeface="Times New Roman"/>
              </a:rPr>
              <a:t>		(so far …)</a:t>
            </a:r>
          </a:p>
        </p:txBody>
      </p:sp>
      <p:pic>
        <p:nvPicPr>
          <p:cNvPr id="8" name="Picture 7" descr="Lagrangia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53" y="2190886"/>
            <a:ext cx="7327900" cy="749300"/>
          </a:xfrm>
          <a:prstGeom prst="rect">
            <a:avLst/>
          </a:prstGeom>
        </p:spPr>
      </p:pic>
      <p:pic>
        <p:nvPicPr>
          <p:cNvPr id="9" name="Picture 8" descr="dispersion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19" y="3351762"/>
            <a:ext cx="7253935" cy="623109"/>
          </a:xfrm>
          <a:prstGeom prst="rect">
            <a:avLst/>
          </a:prstGeom>
        </p:spPr>
      </p:pic>
      <p:pic>
        <p:nvPicPr>
          <p:cNvPr id="10" name="Picture 9" descr="deltav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73" y="4525397"/>
            <a:ext cx="5499100" cy="723900"/>
          </a:xfrm>
          <a:prstGeom prst="rect">
            <a:avLst/>
          </a:prstGeom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48396" y="6487050"/>
            <a:ext cx="3706163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Alexandre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, JE &amp;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Mavromatos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1109.6296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3574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5734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Background Gauge Field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645" y="1335600"/>
            <a:ext cx="8805465" cy="5257800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Allow background gauge field: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 err="1" smtClean="0">
                <a:latin typeface="Times New Roman"/>
                <a:cs typeface="Times New Roman"/>
              </a:rPr>
              <a:t>Disersion</a:t>
            </a:r>
            <a:r>
              <a:rPr lang="en-US" dirty="0" smtClean="0">
                <a:latin typeface="Times New Roman"/>
                <a:cs typeface="Times New Roman"/>
              </a:rPr>
              <a:t> relations:</a:t>
            </a:r>
          </a:p>
          <a:p>
            <a:pPr marL="457200" lvl="1" indent="0">
              <a:buNone/>
            </a:pPr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dirty="0" err="1" smtClean="0">
                <a:latin typeface="Times New Roman"/>
                <a:cs typeface="Times New Roman"/>
              </a:rPr>
              <a:t>ν</a:t>
            </a:r>
            <a:r>
              <a:rPr lang="en-US" dirty="0" smtClean="0">
                <a:latin typeface="Times New Roman"/>
                <a:cs typeface="Times New Roman"/>
              </a:rPr>
              <a:t> ≠ anti-</a:t>
            </a:r>
            <a:r>
              <a:rPr lang="en-US" dirty="0" err="1" smtClean="0">
                <a:latin typeface="Times New Roman"/>
                <a:cs typeface="Times New Roman"/>
              </a:rPr>
              <a:t>ν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Subluminal group v: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Include anisotropic background: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Group velocity may be super- or subluminal: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Dependent on direction!</a:t>
            </a:r>
          </a:p>
        </p:txBody>
      </p:sp>
      <p:pic>
        <p:nvPicPr>
          <p:cNvPr id="5" name="Picture 4" descr="backgrou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165" y="2022269"/>
            <a:ext cx="5272408" cy="571500"/>
          </a:xfrm>
          <a:prstGeom prst="rect">
            <a:avLst/>
          </a:prstGeom>
        </p:spPr>
      </p:pic>
      <p:pic>
        <p:nvPicPr>
          <p:cNvPr id="6" name="Picture 5" descr="dispersio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11" y="2593769"/>
            <a:ext cx="3898443" cy="923997"/>
          </a:xfrm>
          <a:prstGeom prst="rect">
            <a:avLst/>
          </a:prstGeom>
        </p:spPr>
      </p:pic>
      <p:pic>
        <p:nvPicPr>
          <p:cNvPr id="7" name="Picture 6" descr="group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778" y="3623804"/>
            <a:ext cx="4946454" cy="609143"/>
          </a:xfrm>
          <a:prstGeom prst="rect">
            <a:avLst/>
          </a:prstGeom>
        </p:spPr>
      </p:pic>
      <p:pic>
        <p:nvPicPr>
          <p:cNvPr id="11" name="Picture 10" descr="metric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465" y="4272637"/>
            <a:ext cx="2800247" cy="427284"/>
          </a:xfrm>
          <a:prstGeom prst="rect">
            <a:avLst/>
          </a:prstGeom>
        </p:spPr>
      </p:pic>
      <p:pic>
        <p:nvPicPr>
          <p:cNvPr id="12" name="Picture 11" descr="vgs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866" y="5384594"/>
            <a:ext cx="5524500" cy="673100"/>
          </a:xfrm>
          <a:prstGeom prst="rect">
            <a:avLst/>
          </a:prstGeom>
        </p:spPr>
      </p:pic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8396" y="6487050"/>
            <a:ext cx="3706163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Alexandre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, JE &amp;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Mavromatos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1109.6296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 rot="10800000" flipV="1">
            <a:off x="165237" y="4447647"/>
            <a:ext cx="8133246" cy="2374199"/>
          </a:xfrm>
          <a:prstGeom prst="ellipse">
            <a:avLst/>
          </a:prstGeom>
          <a:solidFill>
            <a:srgbClr val="FF0000">
              <a:alpha val="25000"/>
            </a:srgb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41969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Suggests Exotic Possibilities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99" y="1754136"/>
            <a:ext cx="8494362" cy="4525963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Neutrino speed ≠ antineutrino speed?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Speed depends on direction?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Possibility of diurnal variation as Earth rotates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If no diurnal variation, </a:t>
            </a:r>
            <a:r>
              <a:rPr lang="en-US" i="1" dirty="0" smtClean="0">
                <a:latin typeface="Times New Roman"/>
                <a:cs typeface="Times New Roman"/>
              </a:rPr>
              <a:t>V</a:t>
            </a:r>
            <a:r>
              <a:rPr lang="en-US" dirty="0" smtClean="0">
                <a:latin typeface="Times New Roman"/>
                <a:cs typeface="Times New Roman"/>
              </a:rPr>
              <a:t> aligned with Earth’s rotation axis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In this case:</a:t>
            </a:r>
          </a:p>
          <a:p>
            <a:pPr lvl="1"/>
            <a:r>
              <a:rPr lang="en-US" dirty="0" smtClean="0">
                <a:latin typeface="Times New Roman"/>
                <a:cs typeface="Times New Roman"/>
              </a:rPr>
              <a:t>Neutrino going North (MINOS) subluminal</a:t>
            </a:r>
            <a:endParaRPr lang="en-US" i="1" dirty="0" smtClean="0">
              <a:latin typeface="Times New Roman"/>
              <a:cs typeface="Times New Roman"/>
            </a:endParaRPr>
          </a:p>
          <a:p>
            <a:pPr lvl="1"/>
            <a:r>
              <a:rPr lang="en-US" dirty="0" smtClean="0">
                <a:latin typeface="Times New Roman"/>
                <a:cs typeface="Times New Roman"/>
              </a:rPr>
              <a:t>Null effect for neutrinos travelling East-West (T2K)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48396" y="6487050"/>
            <a:ext cx="3706163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Alexandre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, JE &amp;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Mavromatos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1109.6296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522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err="1" smtClean="0">
                <a:latin typeface="Times New Roman"/>
                <a:cs typeface="Times New Roman"/>
              </a:rPr>
              <a:t>Čerenkov</a:t>
            </a:r>
            <a:r>
              <a:rPr lang="en-US" dirty="0" smtClean="0">
                <a:latin typeface="Times New Roman"/>
                <a:cs typeface="Times New Roman"/>
              </a:rPr>
              <a:t> Radiation by Neutrinos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33" y="1497445"/>
            <a:ext cx="8864966" cy="5176481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 				  Possible if speed &gt; light</a:t>
            </a:r>
          </a:p>
          <a:p>
            <a:pPr marL="0" indent="0">
              <a:buNone/>
            </a:pPr>
            <a:r>
              <a:rPr lang="en-US" dirty="0">
                <a:latin typeface="Times New Roman"/>
                <a:cs typeface="Times New Roman"/>
              </a:rPr>
              <a:t>	</a:t>
            </a:r>
            <a:r>
              <a:rPr lang="en-US" dirty="0" smtClean="0">
                <a:latin typeface="Times New Roman"/>
                <a:cs typeface="Times New Roman"/>
              </a:rPr>
              <a:t>			  </a:t>
            </a:r>
            <a:r>
              <a:rPr lang="en-US" dirty="0">
                <a:latin typeface="Times New Roman"/>
                <a:cs typeface="Times New Roman"/>
              </a:rPr>
              <a:t>d</a:t>
            </a:r>
            <a:r>
              <a:rPr lang="en-US" dirty="0" smtClean="0">
                <a:latin typeface="Times New Roman"/>
                <a:cs typeface="Times New Roman"/>
              </a:rPr>
              <a:t>ominant process </a:t>
            </a:r>
            <a:r>
              <a:rPr lang="en-US" dirty="0" err="1">
                <a:latin typeface="Times New Roman"/>
                <a:cs typeface="Times New Roman"/>
              </a:rPr>
              <a:t>e</a:t>
            </a:r>
            <a:r>
              <a:rPr lang="en-US" baseline="30000" dirty="0" err="1">
                <a:latin typeface="Times New Roman"/>
                <a:cs typeface="Times New Roman"/>
              </a:rPr>
              <a:t>+</a:t>
            </a:r>
            <a:r>
              <a:rPr lang="en-US" dirty="0" err="1">
                <a:latin typeface="Times New Roman"/>
                <a:cs typeface="Times New Roman"/>
              </a:rPr>
              <a:t>e</a:t>
            </a:r>
            <a:r>
              <a:rPr lang="en-US" baseline="30000" dirty="0" smtClean="0">
                <a:latin typeface="Times New Roman"/>
                <a:cs typeface="Times New Roman"/>
              </a:rPr>
              <a:t>-</a:t>
            </a:r>
            <a:r>
              <a:rPr lang="en-US" dirty="0" smtClean="0">
                <a:latin typeface="Times New Roman"/>
                <a:cs typeface="Times New Roman"/>
              </a:rPr>
              <a:t> Bremsstrahlung 	Energy loss rate: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Difference between initial/final energies, terminal energy E</a:t>
            </a:r>
            <a:r>
              <a:rPr lang="en-US" baseline="-25000" dirty="0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:</a:t>
            </a:r>
          </a:p>
          <a:p>
            <a:r>
              <a:rPr lang="en-US" dirty="0">
                <a:latin typeface="Times New Roman"/>
                <a:cs typeface="Times New Roman"/>
              </a:rPr>
              <a:t>S</a:t>
            </a:r>
            <a:r>
              <a:rPr lang="en-US" dirty="0" smtClean="0">
                <a:latin typeface="Times New Roman"/>
                <a:cs typeface="Times New Roman"/>
              </a:rPr>
              <a:t>ensitive to </a:t>
            </a:r>
            <a:r>
              <a:rPr lang="en-US" i="1" dirty="0" err="1" smtClean="0">
                <a:latin typeface="Times New Roman"/>
                <a:cs typeface="Times New Roman"/>
              </a:rPr>
              <a:t>δ</a:t>
            </a:r>
            <a:r>
              <a:rPr lang="en-US" i="1" dirty="0" smtClean="0">
                <a:latin typeface="Times New Roman"/>
                <a:cs typeface="Times New Roman"/>
              </a:rPr>
              <a:t> = 2 </a:t>
            </a:r>
            <a:r>
              <a:rPr lang="en-US" i="1" dirty="0" err="1" smtClean="0">
                <a:latin typeface="Times New Roman"/>
                <a:cs typeface="Times New Roman"/>
              </a:rPr>
              <a:t>δv</a:t>
            </a:r>
            <a:r>
              <a:rPr lang="en-US" i="1" dirty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and its E dependence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Applied to </a:t>
            </a:r>
            <a:r>
              <a:rPr lang="en-US" dirty="0" err="1" smtClean="0">
                <a:latin typeface="Times New Roman"/>
                <a:cs typeface="Times New Roman"/>
              </a:rPr>
              <a:t>IceCube</a:t>
            </a:r>
            <a:r>
              <a:rPr lang="en-US" dirty="0" smtClean="0">
                <a:latin typeface="Times New Roman"/>
                <a:cs typeface="Times New Roman"/>
              </a:rPr>
              <a:t> data suggests </a:t>
            </a:r>
          </a:p>
          <a:p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Does not apply to models with distorted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metrics, nonlinear deformations of Lorentz symmetry</a:t>
            </a:r>
            <a:endParaRPr lang="en-US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5" name="Picture 4" descr="Brem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73" y="1527467"/>
            <a:ext cx="1890544" cy="1199978"/>
          </a:xfrm>
          <a:prstGeom prst="rect">
            <a:avLst/>
          </a:prstGeom>
        </p:spPr>
      </p:pic>
      <p:pic>
        <p:nvPicPr>
          <p:cNvPr id="6" name="Picture 5" descr="CG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676" y="2559377"/>
            <a:ext cx="2387600" cy="757035"/>
          </a:xfrm>
          <a:prstGeom prst="rect">
            <a:avLst/>
          </a:prstGeom>
        </p:spPr>
      </p:pic>
      <p:pic>
        <p:nvPicPr>
          <p:cNvPr id="7" name="Picture 6" descr="CG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802" y="2782147"/>
            <a:ext cx="1524000" cy="336460"/>
          </a:xfrm>
          <a:prstGeom prst="rect">
            <a:avLst/>
          </a:prstGeom>
        </p:spPr>
      </p:pic>
      <p:pic>
        <p:nvPicPr>
          <p:cNvPr id="8" name="Picture 7" descr="terminal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350" y="3658298"/>
            <a:ext cx="3759200" cy="771054"/>
          </a:xfrm>
          <a:prstGeom prst="rect">
            <a:avLst/>
          </a:prstGeom>
        </p:spPr>
      </p:pic>
      <p:pic>
        <p:nvPicPr>
          <p:cNvPr id="9" name="Picture 8" descr="IceCub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726" y="4922859"/>
            <a:ext cx="2211874" cy="458729"/>
          </a:xfrm>
          <a:prstGeom prst="rect">
            <a:avLst/>
          </a:prstGeom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8396" y="6487050"/>
            <a:ext cx="2875870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Cohen &amp; Glashow: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1109.6562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2846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3040"/>
            <a:ext cx="8229600" cy="842962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Distortion of Energy Spectrum?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4" name="Picture 3" descr="bins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34" y="1235762"/>
            <a:ext cx="8908321" cy="37494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2897" y="5223880"/>
            <a:ext cx="7340471" cy="1200328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Events seen up to very high energies &gt;&gt; &lt;</a:t>
            </a:r>
            <a:r>
              <a:rPr lang="en-US" sz="2400" dirty="0" err="1" smtClean="0">
                <a:latin typeface="Times New Roman"/>
                <a:cs typeface="Times New Roman"/>
              </a:rPr>
              <a:t>E</a:t>
            </a:r>
            <a:r>
              <a:rPr lang="en-US" sz="2400" baseline="-25000" dirty="0" err="1" smtClean="0">
                <a:latin typeface="Times New Roman"/>
                <a:cs typeface="Times New Roman"/>
              </a:rPr>
              <a:t>ν</a:t>
            </a:r>
            <a:r>
              <a:rPr lang="en-US" sz="2400" dirty="0" smtClean="0">
                <a:latin typeface="Times New Roman"/>
                <a:cs typeface="Times New Roman"/>
              </a:rPr>
              <a:t>&gt; = 28.1 </a:t>
            </a:r>
            <a:r>
              <a:rPr lang="en-US" sz="2400" dirty="0" err="1" smtClean="0">
                <a:latin typeface="Times New Roman"/>
                <a:cs typeface="Times New Roman"/>
              </a:rPr>
              <a:t>GeV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No apparent distortion of kinematic observables</a:t>
            </a:r>
          </a:p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(relevant to possibility of </a:t>
            </a:r>
            <a:r>
              <a:rPr lang="en-US" sz="2400" dirty="0" err="1" smtClean="0">
                <a:latin typeface="Times New Roman"/>
                <a:cs typeface="Times New Roman"/>
              </a:rPr>
              <a:t>Čerenkov</a:t>
            </a:r>
            <a:r>
              <a:rPr lang="en-US" sz="2400" dirty="0" smtClean="0">
                <a:latin typeface="Times New Roman"/>
                <a:cs typeface="Times New Roman"/>
              </a:rPr>
              <a:t> radiation)</a:t>
            </a:r>
          </a:p>
        </p:txBody>
      </p:sp>
    </p:spTree>
    <p:extLst>
      <p:ext uri="{BB962C8B-B14F-4D97-AF65-F5344CB8AC3E}">
        <p14:creationId xmlns:p14="http://schemas.microsoft.com/office/powerpoint/2010/main" val="2917727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0" y="1628775"/>
            <a:ext cx="4330700" cy="4092575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pPr>
              <a:defRPr/>
            </a:pPr>
            <a:r>
              <a:rPr lang="en-US" dirty="0" smtClean="0">
                <a:latin typeface="Times New Roman"/>
                <a:cs typeface="Times New Roman"/>
              </a:rPr>
              <a:t>No visible distortion of neutrino energy spectrum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4276725" cy="4110038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pPr>
              <a:defRPr/>
            </a:pPr>
            <a:r>
              <a:rPr lang="en-US" dirty="0" smtClean="0">
                <a:latin typeface="Times New Roman"/>
                <a:cs typeface="Times New Roman"/>
              </a:rPr>
              <a:t>No excess of </a:t>
            </a:r>
            <a:r>
              <a:rPr lang="en-US" dirty="0" err="1" smtClean="0">
                <a:latin typeface="Times New Roman"/>
                <a:cs typeface="Times New Roman"/>
              </a:rPr>
              <a:t>e</a:t>
            </a:r>
            <a:r>
              <a:rPr lang="en-US" baseline="30000" dirty="0" err="1" smtClean="0">
                <a:latin typeface="Times New Roman"/>
                <a:cs typeface="Times New Roman"/>
              </a:rPr>
              <a:t>+</a:t>
            </a:r>
            <a:r>
              <a:rPr lang="en-US" dirty="0" err="1" smtClean="0">
                <a:latin typeface="Times New Roman"/>
                <a:cs typeface="Times New Roman"/>
              </a:rPr>
              <a:t>e</a:t>
            </a:r>
            <a:r>
              <a:rPr lang="en-US" baseline="30000" dirty="0" smtClean="0">
                <a:latin typeface="Times New Roman"/>
                <a:cs typeface="Times New Roman"/>
              </a:rPr>
              <a:t>-</a:t>
            </a:r>
            <a:r>
              <a:rPr lang="en-US" dirty="0" smtClean="0">
                <a:latin typeface="Times New Roman"/>
                <a:cs typeface="Times New Roman"/>
              </a:rPr>
              <a:t> pairs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8132" name="Title 1"/>
          <p:cNvSpPr txBox="1">
            <a:spLocks/>
          </p:cNvSpPr>
          <p:nvPr/>
        </p:nvSpPr>
        <p:spPr bwMode="auto">
          <a:xfrm>
            <a:off x="457200" y="290513"/>
            <a:ext cx="82296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>
            <a:lvl1pPr defTabSz="457200" eaLnBrk="0" hangingPunct="0"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5400" b="0">
                <a:latin typeface="Times New Roman" charset="0"/>
                <a:cs typeface="Times New Roman" charset="0"/>
              </a:rPr>
              <a:t>Constraints from ICARUS</a:t>
            </a:r>
          </a:p>
        </p:txBody>
      </p:sp>
      <p:pic>
        <p:nvPicPr>
          <p:cNvPr id="48133" name="Picture 6" descr="ICARUSspectru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2716213"/>
            <a:ext cx="4330700" cy="3005137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8" name="Picture 7" descr="ICARUSpair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90763"/>
            <a:ext cx="4276725" cy="3448050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88925" y="6145213"/>
            <a:ext cx="3224213" cy="307975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>
                <a:solidFill>
                  <a:srgbClr val="FFFF00"/>
                </a:solidFill>
                <a:latin typeface="Times" charset="0"/>
                <a:cs typeface="+mn-cs"/>
              </a:rPr>
              <a:t>ICARUS Collaboration: </a:t>
            </a:r>
            <a:r>
              <a:rPr lang="en-US" sz="1400" b="0" dirty="0" err="1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>
                <a:solidFill>
                  <a:srgbClr val="FFFF00"/>
                </a:solidFill>
                <a:latin typeface="Times" charset="0"/>
                <a:cs typeface="+mn-cs"/>
              </a:rPr>
              <a:t>: 1110.3763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288925" y="5784850"/>
            <a:ext cx="2876550" cy="307975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>
                <a:solidFill>
                  <a:srgbClr val="FFFF00"/>
                </a:solidFill>
                <a:latin typeface="Times" charset="0"/>
                <a:cs typeface="+mn-cs"/>
              </a:rPr>
              <a:t>Cohen &amp; Glashow: </a:t>
            </a:r>
            <a:r>
              <a:rPr lang="en-US" sz="1400" b="0" dirty="0" err="1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>
                <a:solidFill>
                  <a:srgbClr val="FFFF00"/>
                </a:solidFill>
                <a:latin typeface="Times" charset="0"/>
                <a:cs typeface="+mn-cs"/>
              </a:rPr>
              <a:t>: 1109.6562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476375" y="3413125"/>
            <a:ext cx="4660900" cy="831850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400" b="0">
                <a:latin typeface="Times New Roman" charset="0"/>
                <a:cs typeface="Times New Roman" charset="0"/>
              </a:rPr>
              <a:t>If δ ~ E</a:t>
            </a:r>
            <a:r>
              <a:rPr lang="en-US" sz="2400" b="0" baseline="30000">
                <a:latin typeface="Times New Roman" charset="0"/>
                <a:cs typeface="Times New Roman" charset="0"/>
              </a:rPr>
              <a:t>2</a:t>
            </a:r>
            <a:r>
              <a:rPr lang="en-US" sz="2400" b="0">
                <a:latin typeface="Times New Roman" charset="0"/>
                <a:cs typeface="Times New Roman" charset="0"/>
              </a:rPr>
              <a:t>, decay length &gt; 20,000 km,</a:t>
            </a:r>
          </a:p>
          <a:p>
            <a:pPr algn="ctr" eaLnBrk="1" hangingPunct="1"/>
            <a:r>
              <a:rPr lang="en-US" sz="2400" b="0">
                <a:latin typeface="Times New Roman" charset="0"/>
                <a:cs typeface="Times New Roman" charset="0"/>
              </a:rPr>
              <a:t>distortion not visible? …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140200" y="5934075"/>
            <a:ext cx="4840288" cy="461963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400" b="0">
                <a:latin typeface="Times New Roman" charset="0"/>
                <a:cs typeface="Times New Roman" charset="0"/>
              </a:rPr>
              <a:t>… but expect ~ 10</a:t>
            </a:r>
            <a:r>
              <a:rPr lang="en-US" sz="2400" b="0" baseline="30000">
                <a:latin typeface="Times New Roman" charset="0"/>
                <a:cs typeface="Times New Roman" charset="0"/>
              </a:rPr>
              <a:t>5</a:t>
            </a:r>
            <a:r>
              <a:rPr lang="en-US" sz="2400" b="0">
                <a:latin typeface="Times New Roman" charset="0"/>
                <a:cs typeface="Times New Roman" charset="0"/>
              </a:rPr>
              <a:t> events in OPERA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287338" y="6505575"/>
            <a:ext cx="2700337" cy="307975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err="1">
                <a:solidFill>
                  <a:srgbClr val="FFFF00"/>
                </a:solidFill>
                <a:latin typeface="Times" charset="0"/>
                <a:cs typeface="+mn-cs"/>
              </a:rPr>
              <a:t>Mohanty</a:t>
            </a:r>
            <a:r>
              <a:rPr lang="en-US" sz="1400" b="0" dirty="0">
                <a:solidFill>
                  <a:srgbClr val="FFFF00"/>
                </a:solidFill>
                <a:latin typeface="Times" charset="0"/>
                <a:cs typeface="+mn-cs"/>
              </a:rPr>
              <a:t> &amp; </a:t>
            </a:r>
            <a:r>
              <a:rPr lang="en-US" sz="1400" b="0" dirty="0" err="1">
                <a:solidFill>
                  <a:srgbClr val="FFFF00"/>
                </a:solidFill>
                <a:latin typeface="Times" charset="0"/>
                <a:cs typeface="+mn-cs"/>
              </a:rPr>
              <a:t>Rao</a:t>
            </a:r>
            <a:r>
              <a:rPr lang="en-US" sz="1400" b="0" dirty="0">
                <a:solidFill>
                  <a:srgbClr val="FFFF00"/>
                </a:solidFill>
                <a:latin typeface="Times" charset="0"/>
                <a:cs typeface="+mn-cs"/>
              </a:rPr>
              <a:t>: </a:t>
            </a:r>
            <a:r>
              <a:rPr lang="en-US" sz="1400" b="0" dirty="0" err="1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>
                <a:solidFill>
                  <a:srgbClr val="FFFF00"/>
                </a:solidFill>
                <a:latin typeface="Times" charset="0"/>
                <a:cs typeface="+mn-cs"/>
              </a:rPr>
              <a:t>: 1112.2981</a:t>
            </a:r>
          </a:p>
        </p:txBody>
      </p:sp>
    </p:spTree>
    <p:extLst>
      <p:ext uri="{BB962C8B-B14F-4D97-AF65-F5344CB8AC3E}">
        <p14:creationId xmlns:p14="http://schemas.microsoft.com/office/powerpoint/2010/main" val="3273398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animBg="1"/>
      <p:bldP spid="11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865187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charset="0"/>
              </a:rPr>
              <a:t>GZK Neutrinos?</a:t>
            </a:r>
            <a:endParaRPr lang="en-US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747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28600" y="1123950"/>
            <a:ext cx="8686800" cy="5589588"/>
          </a:xfrm>
          <a:solidFill>
            <a:srgbClr val="FFFFFF"/>
          </a:solidFill>
          <a:ln>
            <a:solidFill>
              <a:srgbClr val="FF0000"/>
            </a:solidFill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marL="342900" lvl="1" indent="-342900">
              <a:buFont typeface="Arial"/>
              <a:buChar char="•"/>
              <a:defRPr/>
            </a:pPr>
            <a:r>
              <a:rPr lang="en-US" sz="3200" dirty="0" smtClean="0">
                <a:latin typeface="Times New Roman" charset="0"/>
              </a:rPr>
              <a:t>Ultra-high-energy cosmic rays: </a:t>
            </a:r>
            <a:r>
              <a:rPr lang="en-US" dirty="0">
                <a:latin typeface="Times New Roman" charset="0"/>
              </a:rPr>
              <a:t>p + </a:t>
            </a:r>
            <a:r>
              <a:rPr lang="en-US" dirty="0" err="1">
                <a:latin typeface="Times New Roman" charset="0"/>
              </a:rPr>
              <a:t>γ</a:t>
            </a:r>
            <a:r>
              <a:rPr lang="en-US" dirty="0">
                <a:latin typeface="Times New Roman" charset="0"/>
              </a:rPr>
              <a:t>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Δ</a:t>
            </a:r>
            <a:r>
              <a:rPr lang="en-US" dirty="0">
                <a:latin typeface="Times New Roman" charset="0"/>
                <a:sym typeface="Wingdings"/>
              </a:rPr>
              <a:t>N + </a:t>
            </a:r>
            <a:r>
              <a:rPr lang="en-US" dirty="0" smtClean="0">
                <a:latin typeface="Times New Roman" charset="0"/>
                <a:sym typeface="Wingdings"/>
              </a:rPr>
              <a:t>π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err="1" smtClean="0">
                <a:latin typeface="Times New Roman"/>
                <a:ea typeface="Wingdings"/>
                <a:cs typeface="Times New Roman"/>
                <a:sym typeface="Wingdings"/>
              </a:rPr>
              <a:t>ν</a:t>
            </a:r>
            <a:endParaRPr lang="en-US" dirty="0" smtClean="0">
              <a:latin typeface="Times New Roman" charset="0"/>
            </a:endParaRPr>
          </a:p>
          <a:p>
            <a:pPr>
              <a:defRPr/>
            </a:pPr>
            <a:r>
              <a:rPr lang="en-US" dirty="0" smtClean="0">
                <a:latin typeface="Times New Roman" charset="0"/>
              </a:rPr>
              <a:t>Search underway with Auger, </a:t>
            </a:r>
            <a:r>
              <a:rPr lang="en-US" dirty="0" err="1" smtClean="0">
                <a:latin typeface="Times New Roman" charset="0"/>
              </a:rPr>
              <a:t>IceCube</a:t>
            </a:r>
            <a:r>
              <a:rPr lang="en-US" dirty="0" smtClean="0">
                <a:latin typeface="Times New Roman" charset="0"/>
              </a:rPr>
              <a:t> et al</a:t>
            </a:r>
          </a:p>
          <a:p>
            <a:pPr>
              <a:defRPr/>
            </a:pPr>
            <a:endParaRPr lang="en-US" dirty="0">
              <a:latin typeface="Times New Roman" charset="0"/>
            </a:endParaRPr>
          </a:p>
          <a:p>
            <a:pPr>
              <a:defRPr/>
            </a:pPr>
            <a:endParaRPr lang="en-US" sz="4800" dirty="0" smtClean="0">
              <a:latin typeface="Times New Roman" charset="0"/>
            </a:endParaRPr>
          </a:p>
          <a:p>
            <a:pPr>
              <a:defRPr/>
            </a:pPr>
            <a:endParaRPr lang="en-US" sz="4400" dirty="0">
              <a:latin typeface="Times New Roman" charset="0"/>
            </a:endParaRPr>
          </a:p>
          <a:p>
            <a:pPr>
              <a:defRPr/>
            </a:pPr>
            <a:r>
              <a:rPr lang="en-US" dirty="0">
                <a:latin typeface="Times New Roman" charset="0"/>
              </a:rPr>
              <a:t>F</a:t>
            </a:r>
            <a:r>
              <a:rPr lang="en-US" dirty="0" smtClean="0">
                <a:latin typeface="Times New Roman" charset="0"/>
              </a:rPr>
              <a:t>lux </a:t>
            </a:r>
            <a:r>
              <a:rPr lang="en-US" dirty="0" smtClean="0">
                <a:latin typeface="Times New Roman" charset="0"/>
              </a:rPr>
              <a:t>uncertain, </a:t>
            </a:r>
          </a:p>
          <a:p>
            <a:pPr marL="0" indent="0">
              <a:buFontTx/>
              <a:buNone/>
              <a:defRPr/>
            </a:pPr>
            <a:r>
              <a:rPr lang="en-US" dirty="0" smtClean="0">
                <a:latin typeface="Times New Roman" charset="0"/>
              </a:rPr>
              <a:t> other possible sources</a:t>
            </a:r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  <a:latin typeface="Times New Roman" charset="0"/>
              </a:rPr>
              <a:t>Could also be affected by</a:t>
            </a:r>
          </a:p>
          <a:p>
            <a:pPr marL="0" indent="0">
              <a:buFontTx/>
              <a:buNone/>
              <a:defRPr/>
            </a:pPr>
            <a:r>
              <a:rPr lang="en-US" b="1" dirty="0" smtClean="0">
                <a:solidFill>
                  <a:srgbClr val="FF0000"/>
                </a:solidFill>
                <a:latin typeface="Times New Roman" charset="0"/>
              </a:rPr>
              <a:t> 	Lorentz </a:t>
            </a:r>
            <a:r>
              <a:rPr lang="en-US" b="1" dirty="0" smtClean="0">
                <a:solidFill>
                  <a:srgbClr val="FF0000"/>
                </a:solidFill>
                <a:latin typeface="Times New Roman" charset="0"/>
              </a:rPr>
              <a:t>violation</a:t>
            </a:r>
          </a:p>
          <a:p>
            <a:r>
              <a:rPr lang="en-US" dirty="0" smtClean="0">
                <a:latin typeface="Times New Roman" charset="0"/>
                <a:ea typeface="ＭＳ Ｐゴシック" charset="0"/>
                <a:sym typeface="Zapf Dingbats" charset="0"/>
              </a:rPr>
              <a:t>Sensitive to </a:t>
            </a:r>
            <a:r>
              <a:rPr lang="en-US" dirty="0" err="1" smtClean="0">
                <a:latin typeface="Times New Roman" charset="0"/>
                <a:ea typeface="ＭＳ Ｐゴシック" charset="0"/>
              </a:rPr>
              <a:t>δ</a:t>
            </a:r>
            <a:r>
              <a:rPr lang="en-US" dirty="0" smtClean="0">
                <a:latin typeface="Times New Roman" charset="0"/>
                <a:ea typeface="ＭＳ Ｐゴシック" charset="0"/>
              </a:rPr>
              <a:t> </a:t>
            </a:r>
            <a:r>
              <a:rPr lang="en-US" dirty="0">
                <a:latin typeface="Times New Roman" charset="0"/>
                <a:ea typeface="ＭＳ Ｐゴシック" charset="0"/>
              </a:rPr>
              <a:t>~ 10</a:t>
            </a:r>
            <a:r>
              <a:rPr lang="en-US" baseline="30000" dirty="0">
                <a:latin typeface="Times New Roman" charset="0"/>
                <a:ea typeface="ＭＳ Ｐゴシック" charset="0"/>
              </a:rPr>
              <a:t>-</a:t>
            </a:r>
            <a:r>
              <a:rPr lang="en-US" baseline="30000" dirty="0" smtClean="0">
                <a:latin typeface="Times New Roman" charset="0"/>
                <a:ea typeface="ＭＳ Ｐゴシック" charset="0"/>
              </a:rPr>
              <a:t>27</a:t>
            </a:r>
            <a:endParaRPr lang="en-US" baseline="30000" dirty="0">
              <a:latin typeface="Times New Roman" charset="0"/>
              <a:ea typeface="ＭＳ Ｐゴシック" charset="0"/>
              <a:sym typeface="Zapf Dingbats" charset="0"/>
            </a:endParaRPr>
          </a:p>
        </p:txBody>
      </p:sp>
      <p:pic>
        <p:nvPicPr>
          <p:cNvPr id="3" name="Picture 2" descr="Augernu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212335"/>
            <a:ext cx="6911975" cy="18796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</p:pic>
      <p:pic>
        <p:nvPicPr>
          <p:cNvPr id="4" name="Picture 3" descr="Nu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076700"/>
            <a:ext cx="3960813" cy="2636838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52846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4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74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74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74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74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74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Gravitational </a:t>
            </a:r>
            <a:r>
              <a:rPr lang="en-US" dirty="0" err="1" smtClean="0">
                <a:latin typeface="Times New Roman"/>
                <a:cs typeface="Times New Roman"/>
              </a:rPr>
              <a:t>Čerenkov</a:t>
            </a:r>
            <a:r>
              <a:rPr lang="en-US" dirty="0" smtClean="0">
                <a:latin typeface="Times New Roman"/>
                <a:cs typeface="Times New Roman"/>
              </a:rPr>
              <a:t> Radiation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33" y="1754136"/>
            <a:ext cx="8864966" cy="4689386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Possible if speed &gt; gravity waves, assumed = </a:t>
            </a:r>
            <a:r>
              <a:rPr lang="en-US" i="1" dirty="0" smtClean="0">
                <a:latin typeface="Times New Roman"/>
                <a:cs typeface="Times New Roman"/>
              </a:rPr>
              <a:t>c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Gravitational </a:t>
            </a:r>
            <a:r>
              <a:rPr lang="en-US" dirty="0" err="1" smtClean="0">
                <a:latin typeface="Times New Roman"/>
                <a:cs typeface="Times New Roman"/>
              </a:rPr>
              <a:t>Čerenkov</a:t>
            </a:r>
            <a:r>
              <a:rPr lang="en-US" dirty="0" smtClean="0">
                <a:latin typeface="Times New Roman"/>
                <a:cs typeface="Times New Roman"/>
              </a:rPr>
              <a:t> radiation: with OPERA </a:t>
            </a:r>
          </a:p>
          <a:p>
            <a:pPr marL="0" indent="0">
              <a:buNone/>
            </a:pPr>
            <a:r>
              <a:rPr lang="en-US" i="1" dirty="0">
                <a:latin typeface="Times New Roman"/>
                <a:cs typeface="Times New Roman"/>
              </a:rPr>
              <a:t>	</a:t>
            </a:r>
            <a:r>
              <a:rPr lang="en-US" i="1" dirty="0" err="1" smtClean="0">
                <a:latin typeface="Times New Roman"/>
                <a:cs typeface="Times New Roman"/>
              </a:rPr>
              <a:t>δv</a:t>
            </a:r>
            <a:r>
              <a:rPr lang="en-US" dirty="0" smtClean="0">
                <a:latin typeface="Times New Roman"/>
                <a:cs typeface="Times New Roman"/>
              </a:rPr>
              <a:t> ~ 2.5 </a:t>
            </a:r>
            <a:r>
              <a:rPr lang="en-US" dirty="0" smtClean="0">
                <a:latin typeface="Zapf Dingbats"/>
                <a:ea typeface="Zapf Dingbats"/>
                <a:cs typeface="Zapf Dingbats"/>
                <a:sym typeface="Zapf Dingbats"/>
              </a:rPr>
              <a:t>✕ </a:t>
            </a:r>
            <a:r>
              <a:rPr lang="en-US" dirty="0" smtClean="0">
                <a:latin typeface="Times New Roman"/>
                <a:ea typeface="Zapf Dingbats"/>
                <a:cs typeface="Times New Roman"/>
                <a:sym typeface="Zapf Dingbats"/>
              </a:rPr>
              <a:t>10</a:t>
            </a:r>
            <a:r>
              <a:rPr lang="en-US" baseline="30000" dirty="0" smtClean="0">
                <a:latin typeface="Times New Roman"/>
                <a:ea typeface="Zapf Dingbats"/>
                <a:cs typeface="Times New Roman"/>
                <a:sym typeface="Zapf Dingbats"/>
              </a:rPr>
              <a:t>-5</a:t>
            </a:r>
            <a:r>
              <a:rPr lang="en-US" dirty="0" smtClean="0">
                <a:latin typeface="Times New Roman"/>
                <a:ea typeface="Zapf Dingbats"/>
                <a:cs typeface="Times New Roman"/>
                <a:sym typeface="Zapf Dingbats"/>
              </a:rPr>
              <a:t>, maximum propagation time:</a:t>
            </a:r>
          </a:p>
          <a:p>
            <a:endParaRPr lang="en-US" dirty="0" smtClean="0">
              <a:latin typeface="Times New Roman"/>
              <a:ea typeface="Zapf Dingbats"/>
              <a:cs typeface="Times New Roman"/>
              <a:sym typeface="Zapf Dingbats"/>
            </a:endParaRPr>
          </a:p>
          <a:p>
            <a:endParaRPr lang="en-US" dirty="0">
              <a:latin typeface="Times New Roman"/>
              <a:ea typeface="Zapf Dingbats"/>
              <a:cs typeface="Times New Roman"/>
              <a:sym typeface="Zapf Dingbats"/>
            </a:endParaRPr>
          </a:p>
          <a:p>
            <a:r>
              <a:rPr lang="en-US" dirty="0" smtClean="0">
                <a:latin typeface="Times New Roman"/>
                <a:ea typeface="Zapf Dingbats"/>
                <a:cs typeface="Times New Roman"/>
                <a:sym typeface="Zapf Dingbats"/>
              </a:rPr>
              <a:t>Excludes GZK neutrinos (</a:t>
            </a:r>
            <a:r>
              <a:rPr lang="en-US" dirty="0" err="1" smtClean="0">
                <a:latin typeface="Times New Roman"/>
                <a:ea typeface="Zapf Dingbats"/>
                <a:cs typeface="Times New Roman"/>
                <a:sym typeface="Zapf Dingbats"/>
              </a:rPr>
              <a:t>E</a:t>
            </a:r>
            <a:r>
              <a:rPr lang="en-US" baseline="-25000" dirty="0" err="1" smtClean="0">
                <a:latin typeface="Times New Roman"/>
                <a:ea typeface="Zapf Dingbats"/>
                <a:cs typeface="Times New Roman"/>
                <a:sym typeface="Zapf Dingbats"/>
              </a:rPr>
              <a:t>ν</a:t>
            </a:r>
            <a:r>
              <a:rPr lang="en-US" dirty="0" smtClean="0">
                <a:latin typeface="Times New Roman"/>
                <a:ea typeface="Zapf Dingbats"/>
                <a:cs typeface="Times New Roman"/>
                <a:sym typeface="Zapf Dingbats"/>
              </a:rPr>
              <a:t> ~ 10</a:t>
            </a:r>
            <a:r>
              <a:rPr lang="en-US" baseline="30000" dirty="0" smtClean="0">
                <a:latin typeface="Times New Roman"/>
                <a:ea typeface="Zapf Dingbats"/>
                <a:cs typeface="Times New Roman"/>
                <a:sym typeface="Zapf Dingbats"/>
              </a:rPr>
              <a:t>10</a:t>
            </a:r>
            <a:r>
              <a:rPr lang="en-US" dirty="0" smtClean="0">
                <a:latin typeface="Times New Roman"/>
                <a:ea typeface="Zapf Dingbats"/>
                <a:cs typeface="Times New Roman"/>
                <a:sym typeface="Zapf Dingbats"/>
              </a:rPr>
              <a:t> </a:t>
            </a:r>
            <a:r>
              <a:rPr lang="en-US" dirty="0" err="1" smtClean="0">
                <a:latin typeface="Times New Roman"/>
                <a:ea typeface="Zapf Dingbats"/>
                <a:cs typeface="Times New Roman"/>
                <a:sym typeface="Zapf Dingbats"/>
              </a:rPr>
              <a:t>GeV</a:t>
            </a:r>
            <a:r>
              <a:rPr lang="en-US" dirty="0" smtClean="0">
                <a:latin typeface="Times New Roman"/>
                <a:ea typeface="Zapf Dingbats"/>
                <a:cs typeface="Times New Roman"/>
                <a:sym typeface="Zapf Dingbats"/>
              </a:rPr>
              <a:t>, t ~ 10</a:t>
            </a:r>
            <a:r>
              <a:rPr lang="en-US" baseline="30000" dirty="0" smtClean="0">
                <a:latin typeface="Times New Roman"/>
                <a:ea typeface="Zapf Dingbats"/>
                <a:cs typeface="Times New Roman"/>
                <a:sym typeface="Zapf Dingbats"/>
              </a:rPr>
              <a:t>8</a:t>
            </a:r>
            <a:r>
              <a:rPr lang="en-US" dirty="0" smtClean="0">
                <a:latin typeface="Times New Roman"/>
                <a:ea typeface="Zapf Dingbats"/>
                <a:cs typeface="Times New Roman"/>
                <a:sym typeface="Zapf Dingbats"/>
              </a:rPr>
              <a:t> y) by many orders of magnitude</a:t>
            </a:r>
          </a:p>
          <a:p>
            <a:r>
              <a:rPr lang="en-US" dirty="0" err="1" smtClean="0">
                <a:latin typeface="Times New Roman"/>
                <a:cs typeface="Times New Roman"/>
              </a:rPr>
              <a:t>IceCube</a:t>
            </a:r>
            <a:r>
              <a:rPr lang="en-US" dirty="0" smtClean="0">
                <a:latin typeface="Times New Roman"/>
                <a:cs typeface="Times New Roman"/>
              </a:rPr>
              <a:t> sees no neutrinos with </a:t>
            </a:r>
            <a:r>
              <a:rPr lang="en-US" dirty="0" err="1" smtClean="0">
                <a:latin typeface="Times New Roman"/>
                <a:ea typeface="Zapf Dingbats"/>
                <a:cs typeface="Times New Roman"/>
                <a:sym typeface="Zapf Dingbats"/>
              </a:rPr>
              <a:t>E</a:t>
            </a:r>
            <a:r>
              <a:rPr lang="en-US" baseline="-25000" dirty="0" err="1" smtClean="0">
                <a:latin typeface="Times New Roman"/>
                <a:ea typeface="Zapf Dingbats"/>
                <a:cs typeface="Times New Roman"/>
                <a:sym typeface="Zapf Dingbats"/>
              </a:rPr>
              <a:t>ν</a:t>
            </a:r>
            <a:r>
              <a:rPr lang="en-US" dirty="0" smtClean="0">
                <a:latin typeface="Times New Roman"/>
                <a:ea typeface="Zapf Dingbats"/>
                <a:cs typeface="Times New Roman"/>
                <a:sym typeface="Zapf Dingbats"/>
              </a:rPr>
              <a:t> &gt; 2 </a:t>
            </a:r>
            <a:r>
              <a:rPr lang="en-US" dirty="0" smtClean="0">
                <a:latin typeface="Zapf Dingbats"/>
                <a:ea typeface="Zapf Dingbats"/>
                <a:cs typeface="Zapf Dingbats"/>
                <a:sym typeface="Zapf Dingbats"/>
              </a:rPr>
              <a:t>✕ </a:t>
            </a:r>
            <a:r>
              <a:rPr lang="en-US" dirty="0" smtClean="0">
                <a:latin typeface="Times New Roman"/>
                <a:ea typeface="Zapf Dingbats"/>
                <a:cs typeface="Times New Roman"/>
                <a:sym typeface="Zapf Dingbats"/>
              </a:rPr>
              <a:t>10</a:t>
            </a:r>
            <a:r>
              <a:rPr lang="en-US" baseline="30000" dirty="0">
                <a:latin typeface="Times New Roman"/>
                <a:ea typeface="Zapf Dingbats"/>
                <a:cs typeface="Times New Roman"/>
                <a:sym typeface="Zapf Dingbats"/>
              </a:rPr>
              <a:t>6</a:t>
            </a:r>
            <a:r>
              <a:rPr lang="en-US" dirty="0" smtClean="0">
                <a:latin typeface="Times New Roman"/>
                <a:ea typeface="Zapf Dingbats"/>
                <a:cs typeface="Times New Roman"/>
                <a:sym typeface="Zapf Dingbats"/>
              </a:rPr>
              <a:t> </a:t>
            </a:r>
            <a:r>
              <a:rPr lang="en-US" dirty="0" err="1" smtClean="0">
                <a:latin typeface="Times New Roman"/>
                <a:ea typeface="Zapf Dingbats"/>
                <a:cs typeface="Times New Roman"/>
                <a:sym typeface="Zapf Dingbats"/>
              </a:rPr>
              <a:t>GeV</a:t>
            </a:r>
            <a:r>
              <a:rPr lang="en-US" dirty="0" smtClean="0">
                <a:latin typeface="Times New Roman"/>
                <a:ea typeface="Zapf Dingbats"/>
                <a:cs typeface="Times New Roman"/>
                <a:sym typeface="Zapf Dingbats"/>
              </a:rPr>
              <a:t>: would have </a:t>
            </a:r>
            <a:r>
              <a:rPr lang="en-US" dirty="0" err="1" smtClean="0">
                <a:latin typeface="Times New Roman"/>
                <a:ea typeface="Zapf Dingbats"/>
                <a:cs typeface="Times New Roman"/>
                <a:sym typeface="Zapf Dingbats"/>
              </a:rPr>
              <a:t>t</a:t>
            </a:r>
            <a:r>
              <a:rPr lang="en-US" baseline="-25000" dirty="0" err="1" smtClean="0">
                <a:latin typeface="Times New Roman"/>
                <a:ea typeface="Zapf Dingbats"/>
                <a:cs typeface="Times New Roman"/>
                <a:sym typeface="Zapf Dingbats"/>
              </a:rPr>
              <a:t>max</a:t>
            </a:r>
            <a:r>
              <a:rPr lang="en-US" dirty="0" smtClean="0">
                <a:latin typeface="Times New Roman"/>
                <a:ea typeface="Zapf Dingbats"/>
                <a:cs typeface="Times New Roman"/>
                <a:sym typeface="Zapf Dingbats"/>
              </a:rPr>
              <a:t> &lt; 10</a:t>
            </a:r>
            <a:r>
              <a:rPr lang="en-US" baseline="30000" dirty="0" smtClean="0">
                <a:latin typeface="Times New Roman"/>
                <a:ea typeface="Zapf Dingbats"/>
                <a:cs typeface="Times New Roman"/>
                <a:sym typeface="Zapf Dingbats"/>
              </a:rPr>
              <a:t>-4 </a:t>
            </a:r>
            <a:r>
              <a:rPr lang="en-US" dirty="0" smtClean="0">
                <a:latin typeface="Times New Roman"/>
                <a:ea typeface="Zapf Dingbats"/>
                <a:cs typeface="Times New Roman"/>
                <a:sym typeface="Zapf Dingbats"/>
              </a:rPr>
              <a:t>s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4" name="Picture 3" descr="tma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066" y="3410810"/>
            <a:ext cx="3394246" cy="798646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48396" y="6487050"/>
            <a:ext cx="3706163" cy="307777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Alexandre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, JE &amp;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Mavromatos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</a:t>
            </a:r>
            <a:r>
              <a:rPr lang="en-US" sz="1400" b="0" dirty="0" err="1" smtClean="0">
                <a:solidFill>
                  <a:srgbClr val="FFFF00"/>
                </a:solidFill>
                <a:latin typeface="Times" charset="0"/>
                <a:cs typeface="+mn-cs"/>
              </a:rPr>
              <a:t>arXiv</a:t>
            </a:r>
            <a:r>
              <a:rPr lang="en-US" sz="1400" b="0" dirty="0" smtClean="0">
                <a:solidFill>
                  <a:srgbClr val="FFFF00"/>
                </a:solidFill>
                <a:latin typeface="Times" charset="0"/>
                <a:cs typeface="+mn-cs"/>
              </a:rPr>
              <a:t>: 1109.6296</a:t>
            </a:r>
            <a:endParaRPr lang="en-US" sz="1400" b="0" dirty="0">
              <a:solidFill>
                <a:srgbClr val="FFFF00"/>
              </a:solidFill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8672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090"/>
            <a:ext cx="8229600" cy="854154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Experimental Checks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973" y="1246376"/>
            <a:ext cx="8583982" cy="5326486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CNGS:</a:t>
            </a:r>
          </a:p>
          <a:p>
            <a:pPr lvl="1"/>
            <a:r>
              <a:rPr lang="en-US" dirty="0" smtClean="0">
                <a:latin typeface="Times New Roman"/>
                <a:cs typeface="Times New Roman"/>
              </a:rPr>
              <a:t>2012 run with conventional beam, bunched beam, antineutrinos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OPERA:</a:t>
            </a:r>
          </a:p>
          <a:p>
            <a:pPr lvl="1"/>
            <a:r>
              <a:rPr lang="en-US" dirty="0" smtClean="0">
                <a:latin typeface="Times New Roman"/>
                <a:cs typeface="Times New Roman"/>
              </a:rPr>
              <a:t>Fast </a:t>
            </a:r>
            <a:r>
              <a:rPr lang="en-US" dirty="0" err="1" smtClean="0">
                <a:latin typeface="Times New Roman"/>
                <a:cs typeface="Times New Roman"/>
              </a:rPr>
              <a:t>muon</a:t>
            </a:r>
            <a:r>
              <a:rPr lang="en-US" dirty="0" smtClean="0">
                <a:latin typeface="Times New Roman"/>
                <a:cs typeface="Times New Roman"/>
              </a:rPr>
              <a:t> detectors</a:t>
            </a:r>
          </a:p>
          <a:p>
            <a:pPr lvl="1"/>
            <a:r>
              <a:rPr lang="en-US" dirty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ndependent timing (</a:t>
            </a:r>
            <a:r>
              <a:rPr lang="en-US" dirty="0" err="1" smtClean="0">
                <a:latin typeface="Times New Roman"/>
                <a:cs typeface="Times New Roman"/>
              </a:rPr>
              <a:t>fibre</a:t>
            </a:r>
            <a:r>
              <a:rPr lang="en-US" dirty="0" smtClean="0">
                <a:latin typeface="Times New Roman"/>
                <a:cs typeface="Times New Roman"/>
              </a:rPr>
              <a:t>, transfer atomic clock?)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Other Gran </a:t>
            </a:r>
            <a:r>
              <a:rPr lang="en-US" dirty="0" err="1" smtClean="0">
                <a:latin typeface="Times New Roman"/>
                <a:cs typeface="Times New Roman"/>
              </a:rPr>
              <a:t>Sasso</a:t>
            </a:r>
            <a:r>
              <a:rPr lang="en-US" dirty="0" smtClean="0">
                <a:latin typeface="Times New Roman"/>
                <a:cs typeface="Times New Roman"/>
              </a:rPr>
              <a:t> experiments</a:t>
            </a:r>
          </a:p>
          <a:p>
            <a:pPr lvl="1"/>
            <a:r>
              <a:rPr lang="en-US" dirty="0" smtClean="0">
                <a:latin typeface="Times New Roman"/>
                <a:cs typeface="Times New Roman"/>
              </a:rPr>
              <a:t>ICARUS, </a:t>
            </a:r>
            <a:r>
              <a:rPr lang="en-US" dirty="0" err="1" smtClean="0">
                <a:latin typeface="Times New Roman"/>
                <a:cs typeface="Times New Roman"/>
              </a:rPr>
              <a:t>Borexino</a:t>
            </a:r>
            <a:r>
              <a:rPr lang="en-US" dirty="0" smtClean="0">
                <a:latin typeface="Times New Roman"/>
                <a:cs typeface="Times New Roman"/>
              </a:rPr>
              <a:t>, LVD (?)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MINOS:</a:t>
            </a:r>
          </a:p>
          <a:p>
            <a:pPr lvl="1"/>
            <a:r>
              <a:rPr lang="en-US" dirty="0" smtClean="0">
                <a:latin typeface="Times New Roman"/>
                <a:cs typeface="Times New Roman"/>
              </a:rPr>
              <a:t>Re-evaluate old data, 2012 run, MINOS+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42642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090"/>
            <a:ext cx="8229600" cy="854154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The Story so far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973" y="1246376"/>
            <a:ext cx="8583982" cy="5326486"/>
          </a:xfrm>
          <a:solidFill>
            <a:srgbClr val="FF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No technical error found</a:t>
            </a:r>
          </a:p>
          <a:p>
            <a:pPr lvl="1"/>
            <a:r>
              <a:rPr lang="en-US" dirty="0">
                <a:latin typeface="Times New Roman"/>
                <a:cs typeface="Times New Roman"/>
              </a:rPr>
              <a:t>OPERA carried out test with separated bunches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No theoretical error found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Difficult to reconcile with other constraints</a:t>
            </a:r>
          </a:p>
          <a:p>
            <a:pPr marL="457200" lvl="1" indent="0">
              <a:buNone/>
            </a:pPr>
            <a:r>
              <a:rPr lang="en-US" dirty="0" smtClean="0">
                <a:latin typeface="Times New Roman"/>
                <a:cs typeface="Times New Roman"/>
              </a:rPr>
              <a:t>(SN1987a, Cohen-Glashow radiation, …)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No direct contradiction with other experiments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Other experiments are preparing to check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This is how science should be done</a:t>
            </a:r>
          </a:p>
          <a:p>
            <a:pPr marL="457200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(technical scrutiny, verification, tests, theory)</a:t>
            </a:r>
            <a:endParaRPr lang="en-US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88504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11618" name="Picture 3" descr="Saga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3125"/>
            <a:ext cx="9144000" cy="52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neophil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020763"/>
            <a:ext cx="8772525" cy="507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757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9785</TotalTime>
  <Words>932</Words>
  <Application>Microsoft Macintosh PowerPoint</Application>
  <PresentationFormat>On-screen Show (4:3)</PresentationFormat>
  <Paragraphs>239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  Versus       and </vt:lpstr>
      <vt:lpstr>History in the Making?</vt:lpstr>
      <vt:lpstr>MINOS Measurement of ν Speed</vt:lpstr>
      <vt:lpstr>PowerPoint Presentation</vt:lpstr>
      <vt:lpstr>Constraints from Supernova 1987a</vt:lpstr>
      <vt:lpstr>Constraints from SN1987a</vt:lpstr>
      <vt:lpstr>Structure of CNGS Beam</vt:lpstr>
      <vt:lpstr>Fits to Simulated OPERA Data</vt:lpstr>
      <vt:lpstr>PowerPoint Presentation</vt:lpstr>
      <vt:lpstr>CNGS Beam Layout at CERN</vt:lpstr>
      <vt:lpstr>Time Structure of Proton Beam</vt:lpstr>
      <vt:lpstr>Timing using the GPS System</vt:lpstr>
      <vt:lpstr>Continuous Distance Monitoring</vt:lpstr>
      <vt:lpstr>Summary of Synchronization Procedure</vt:lpstr>
      <vt:lpstr>Summary of Timing Uncertainties</vt:lpstr>
      <vt:lpstr>The Main Result</vt:lpstr>
      <vt:lpstr>Test with Bunched Beam</vt:lpstr>
      <vt:lpstr>Special and General Relativity</vt:lpstr>
      <vt:lpstr>Comparison of Neutrino Constraints</vt:lpstr>
      <vt:lpstr>Power-Law  Fit to  Neutrino Data</vt:lpstr>
      <vt:lpstr>Could Neutrinos be Tachyons?</vt:lpstr>
      <vt:lpstr>Lifshitz-Type Field Theory</vt:lpstr>
      <vt:lpstr>Lorentz-Violating Gauge Theory</vt:lpstr>
      <vt:lpstr>Background Gauge Field</vt:lpstr>
      <vt:lpstr>Suggests Exotic Possibilities</vt:lpstr>
      <vt:lpstr>Čerenkov Radiation by Neutrinos</vt:lpstr>
      <vt:lpstr>Distortion of Energy Spectrum?</vt:lpstr>
      <vt:lpstr>PowerPoint Presentation</vt:lpstr>
      <vt:lpstr>GZK Neutrinos?</vt:lpstr>
      <vt:lpstr>Gravitational Čerenkov Radiation</vt:lpstr>
      <vt:lpstr>Experimental Checks</vt:lpstr>
      <vt:lpstr>The Story so far</vt:lpstr>
      <vt:lpstr>PowerPoint Presentation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Versus</dc:title>
  <dc:creator>CERN User</dc:creator>
  <cp:lastModifiedBy>CERN User</cp:lastModifiedBy>
  <cp:revision>109</cp:revision>
  <dcterms:created xsi:type="dcterms:W3CDTF">2011-10-19T10:13:41Z</dcterms:created>
  <dcterms:modified xsi:type="dcterms:W3CDTF">2012-02-16T19:23:23Z</dcterms:modified>
</cp:coreProperties>
</file>