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bin" ContentType="application/vnd.openxmlformats-officedocument.oleObject"/>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1" r:id="rId1"/>
  </p:sldMasterIdLst>
  <p:notesMasterIdLst>
    <p:notesMasterId r:id="rId15"/>
  </p:notesMasterIdLst>
  <p:sldIdLst>
    <p:sldId id="256" r:id="rId2"/>
    <p:sldId id="271" r:id="rId3"/>
    <p:sldId id="272" r:id="rId4"/>
    <p:sldId id="257" r:id="rId5"/>
    <p:sldId id="258" r:id="rId6"/>
    <p:sldId id="259" r:id="rId7"/>
    <p:sldId id="260" r:id="rId8"/>
    <p:sldId id="261" r:id="rId9"/>
    <p:sldId id="262" r:id="rId10"/>
    <p:sldId id="273" r:id="rId11"/>
    <p:sldId id="274" r:id="rId12"/>
    <p:sldId id="268" r:id="rId13"/>
    <p:sldId id="269" r:id="rId1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57BE"/>
    <a:srgbClr val="00FFFF"/>
    <a:srgbClr val="FFFF99"/>
    <a:srgbClr val="ADF5F9"/>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99" autoAdjust="0"/>
    <p:restoredTop sz="94660"/>
  </p:normalViewPr>
  <p:slideViewPr>
    <p:cSldViewPr snapToGrid="0">
      <p:cViewPr>
        <p:scale>
          <a:sx n="98" d="100"/>
          <a:sy n="98" d="100"/>
        </p:scale>
        <p:origin x="-72"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image" Target="../media/image3.emf"/><Relationship Id="rId4"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F57C06B0-3336-4E7F-8CF2-470624317649}" type="datetimeFigureOut">
              <a:rPr lang="en-US"/>
              <a:pPr>
                <a:defRPr/>
              </a:pPr>
              <a:t>9/30/2011</a:t>
            </a:fld>
            <a:endParaRPr lang="en-US"/>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en-US"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F09C1FBA-3C14-45C3-971F-7BD38A2C22F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Образ слайда 1"/>
          <p:cNvSpPr>
            <a:spLocks noGrp="1" noRot="1" noChangeAspect="1"/>
          </p:cNvSpPr>
          <p:nvPr>
            <p:ph type="sldImg"/>
          </p:nvPr>
        </p:nvSpPr>
        <p:spPr bwMode="auto">
          <a:noFill/>
          <a:ln>
            <a:solidFill>
              <a:srgbClr val="000000"/>
            </a:solidFill>
            <a:miter lim="800000"/>
            <a:headEnd/>
            <a:tailEnd/>
          </a:ln>
        </p:spPr>
      </p:sp>
      <p:sp>
        <p:nvSpPr>
          <p:cNvPr id="17410"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17411"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85792BC-2F54-4D87-833F-4C4370FF9380}" type="slidenum">
              <a:rPr lang="en-US"/>
              <a:pPr fontAlgn="base">
                <a:spcBef>
                  <a:spcPct val="0"/>
                </a:spcBef>
                <a:spcAft>
                  <a:spcPct val="0"/>
                </a:spcAft>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823018A-2A95-44F7-81A2-2FACDFDCB0C9}" type="slidenum">
              <a:rPr lang="ru-RU"/>
              <a:pPr fontAlgn="base">
                <a:spcBef>
                  <a:spcPct val="0"/>
                </a:spcBef>
                <a:spcAft>
                  <a:spcPct val="0"/>
                </a:spcAft>
              </a:pPr>
              <a:t>2</a:t>
            </a:fld>
            <a:endParaRPr lang="ru-RU"/>
          </a:p>
        </p:txBody>
      </p:sp>
      <p:sp>
        <p:nvSpPr>
          <p:cNvPr id="3789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789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1"/>
      </p:bgRef>
    </p:bg>
    <p:spTree>
      <p:nvGrpSpPr>
        <p:cNvPr id="1" name=""/>
        <p:cNvGrpSpPr/>
        <p:nvPr/>
      </p:nvGrpSpPr>
      <p:grpSpPr>
        <a:xfrm>
          <a:off x="0" y="0"/>
          <a:ext cx="0" cy="0"/>
          <a:chOff x="0" y="0"/>
          <a:chExt cx="0" cy="0"/>
        </a:xfrm>
      </p:grpSpPr>
      <p:sp>
        <p:nvSpPr>
          <p:cNvPr id="4" name="Прямоугольник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5" name="Скругленный прямоугольник 12"/>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Прямоугольник 6"/>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Прямоугольник 9"/>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Прямоугольник 10"/>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ru-RU" smtClean="0"/>
              <a:t>Образец заголовка</a:t>
            </a:r>
            <a:endParaRPr lang="en-US"/>
          </a:p>
        </p:txBody>
      </p:sp>
      <p:sp>
        <p:nvSpPr>
          <p:cNvPr id="11" name="Дата 27"/>
          <p:cNvSpPr>
            <a:spLocks noGrp="1"/>
          </p:cNvSpPr>
          <p:nvPr>
            <p:ph type="dt" sz="half" idx="10"/>
          </p:nvPr>
        </p:nvSpPr>
        <p:spPr/>
        <p:txBody>
          <a:bodyPr/>
          <a:lstStyle>
            <a:lvl1pPr>
              <a:defRPr/>
            </a:lvl1pPr>
          </a:lstStyle>
          <a:p>
            <a:pPr>
              <a:defRPr/>
            </a:pPr>
            <a:fld id="{97DDF2F3-8F81-4F1E-A032-60B2A9D8ECE1}" type="datetime1">
              <a:rPr lang="en-US"/>
              <a:pPr>
                <a:defRPr/>
              </a:pPr>
              <a:t>9/30/2011</a:t>
            </a:fld>
            <a:endParaRPr lang="en-US"/>
          </a:p>
        </p:txBody>
      </p:sp>
      <p:sp>
        <p:nvSpPr>
          <p:cNvPr id="12" name="Нижний колонтитул 16"/>
          <p:cNvSpPr>
            <a:spLocks noGrp="1"/>
          </p:cNvSpPr>
          <p:nvPr>
            <p:ph type="ftr" sz="quarter" idx="11"/>
          </p:nvPr>
        </p:nvSpPr>
        <p:spPr/>
        <p:txBody>
          <a:bodyPr/>
          <a:lstStyle>
            <a:lvl1pPr>
              <a:defRPr/>
            </a:lvl1pPr>
          </a:lstStyle>
          <a:p>
            <a:pPr>
              <a:defRPr/>
            </a:pPr>
            <a:r>
              <a:rPr lang="en-US"/>
              <a:t>TAN2011</a:t>
            </a:r>
          </a:p>
        </p:txBody>
      </p:sp>
      <p:sp>
        <p:nvSpPr>
          <p:cNvPr id="13" name="Номер слайда 28"/>
          <p:cNvSpPr>
            <a:spLocks noGrp="1"/>
          </p:cNvSpPr>
          <p:nvPr>
            <p:ph type="sldNum" sz="quarter" idx="12"/>
          </p:nvPr>
        </p:nvSpPr>
        <p:spPr/>
        <p:txBody>
          <a:bodyPr/>
          <a:lstStyle>
            <a:lvl1pPr>
              <a:defRPr sz="1400" smtClean="0">
                <a:solidFill>
                  <a:srgbClr val="FFFFFF"/>
                </a:solidFill>
              </a:defRPr>
            </a:lvl1pPr>
          </a:lstStyle>
          <a:p>
            <a:pPr>
              <a:defRPr/>
            </a:pPr>
            <a:fld id="{BEED11C0-77F2-4989-A5A0-B93FE8FE53C6}"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8" name="Содержимое 7"/>
          <p:cNvSpPr>
            <a:spLocks noGrp="1"/>
          </p:cNvSpPr>
          <p:nvPr>
            <p:ph sz="quarter" idx="1"/>
          </p:nvPr>
        </p:nvSpPr>
        <p:spPr>
          <a:xfrm>
            <a:off x="914400" y="1447800"/>
            <a:ext cx="7772400"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fld id="{218F3456-1E60-4FCB-86EF-3DBF9FA6DE30}" type="datetime1">
              <a:rPr lang="en-US"/>
              <a:pPr>
                <a:defRPr/>
              </a:pPr>
              <a:t>9/30/2011</a:t>
            </a:fld>
            <a:endParaRPr lang="en-US"/>
          </a:p>
        </p:txBody>
      </p:sp>
      <p:sp>
        <p:nvSpPr>
          <p:cNvPr id="5" name="Нижний колонтитул 2"/>
          <p:cNvSpPr>
            <a:spLocks noGrp="1"/>
          </p:cNvSpPr>
          <p:nvPr>
            <p:ph type="ftr" sz="quarter" idx="11"/>
          </p:nvPr>
        </p:nvSpPr>
        <p:spPr/>
        <p:txBody>
          <a:bodyPr/>
          <a:lstStyle>
            <a:lvl1pPr>
              <a:defRPr/>
            </a:lvl1pPr>
          </a:lstStyle>
          <a:p>
            <a:pPr>
              <a:defRPr/>
            </a:pPr>
            <a:r>
              <a:rPr lang="en-US"/>
              <a:t>TAN2011</a:t>
            </a:r>
          </a:p>
        </p:txBody>
      </p:sp>
      <p:sp>
        <p:nvSpPr>
          <p:cNvPr id="6" name="Номер слайда 22"/>
          <p:cNvSpPr>
            <a:spLocks noGrp="1"/>
          </p:cNvSpPr>
          <p:nvPr>
            <p:ph type="sldNum" sz="quarter" idx="12"/>
          </p:nvPr>
        </p:nvSpPr>
        <p:spPr/>
        <p:txBody>
          <a:bodyPr/>
          <a:lstStyle>
            <a:lvl1pPr>
              <a:defRPr/>
            </a:lvl1pPr>
          </a:lstStyle>
          <a:p>
            <a:pPr>
              <a:defRPr/>
            </a:pPr>
            <a:fld id="{86172999-9E4A-40D5-BC39-9BC78B67D8F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4" name="Прямоугольник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5" name="Скругленный прямоугольник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Прямоугольник 6"/>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Прямоугольник 7"/>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Прямоугольник 8"/>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Заголовок 1"/>
          <p:cNvSpPr>
            <a:spLocks noGrp="1"/>
          </p:cNvSpPr>
          <p:nvPr>
            <p:ph type="title"/>
          </p:nvPr>
        </p:nvSpPr>
        <p:spPr>
          <a:xfrm>
            <a:off x="722313" y="952500"/>
            <a:ext cx="7772400" cy="1362075"/>
          </a:xfrm>
        </p:spPr>
        <p:txBody>
          <a:bodyPr/>
          <a:lstStyle>
            <a:lvl1pPr algn="l">
              <a:buNone/>
              <a:defRPr sz="4000" b="0" cap="none"/>
            </a:lvl1pPr>
          </a:lstStyle>
          <a:p>
            <a:r>
              <a:rPr lang="ru-RU" smtClean="0"/>
              <a:t>Образец заголовка</a:t>
            </a:r>
            <a:endParaRPr lang="en-US"/>
          </a:p>
        </p:txBody>
      </p:sp>
      <p:sp>
        <p:nvSpPr>
          <p:cNvPr id="3" name="Текст 2"/>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9" name="Дата 3"/>
          <p:cNvSpPr>
            <a:spLocks noGrp="1"/>
          </p:cNvSpPr>
          <p:nvPr>
            <p:ph type="dt" sz="half" idx="10"/>
          </p:nvPr>
        </p:nvSpPr>
        <p:spPr/>
        <p:txBody>
          <a:bodyPr/>
          <a:lstStyle>
            <a:lvl1pPr>
              <a:defRPr/>
            </a:lvl1pPr>
          </a:lstStyle>
          <a:p>
            <a:pPr>
              <a:defRPr/>
            </a:pPr>
            <a:fld id="{12AA11B8-A7B2-4926-A277-994B10019880}" type="datetime1">
              <a:rPr lang="en-US"/>
              <a:pPr>
                <a:defRPr/>
              </a:pPr>
              <a:t>9/30/2011</a:t>
            </a:fld>
            <a:endParaRPr lang="en-US"/>
          </a:p>
        </p:txBody>
      </p:sp>
      <p:sp>
        <p:nvSpPr>
          <p:cNvPr id="10" name="Нижний колонтитул 4"/>
          <p:cNvSpPr>
            <a:spLocks noGrp="1"/>
          </p:cNvSpPr>
          <p:nvPr>
            <p:ph type="ftr" sz="quarter" idx="11"/>
          </p:nvPr>
        </p:nvSpPr>
        <p:spPr>
          <a:xfrm>
            <a:off x="800100" y="6172200"/>
            <a:ext cx="4000500" cy="457200"/>
          </a:xfrm>
        </p:spPr>
        <p:txBody>
          <a:bodyPr/>
          <a:lstStyle>
            <a:lvl1pPr>
              <a:defRPr/>
            </a:lvl1pPr>
          </a:lstStyle>
          <a:p>
            <a:pPr>
              <a:defRPr/>
            </a:pPr>
            <a:r>
              <a:rPr lang="en-US"/>
              <a:t>TAN2011</a:t>
            </a:r>
          </a:p>
        </p:txBody>
      </p:sp>
      <p:sp>
        <p:nvSpPr>
          <p:cNvPr id="11" name="Номер слайда 5"/>
          <p:cNvSpPr>
            <a:spLocks noGrp="1"/>
          </p:cNvSpPr>
          <p:nvPr>
            <p:ph type="sldNum" sz="quarter" idx="12"/>
          </p:nvPr>
        </p:nvSpPr>
        <p:spPr>
          <a:xfrm>
            <a:off x="146050" y="6208713"/>
            <a:ext cx="457200" cy="457200"/>
          </a:xfrm>
        </p:spPr>
        <p:txBody>
          <a:bodyPr/>
          <a:lstStyle>
            <a:lvl1pPr>
              <a:defRPr/>
            </a:lvl1pPr>
          </a:lstStyle>
          <a:p>
            <a:pPr>
              <a:defRPr/>
            </a:pPr>
            <a:fld id="{275D2C0A-AAA7-49FA-90B0-18FD29566303}"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9" name="Содержимое 8"/>
          <p:cNvSpPr>
            <a:spLocks noGrp="1"/>
          </p:cNvSpPr>
          <p:nvPr>
            <p:ph sz="quarter" idx="1"/>
          </p:nvPr>
        </p:nvSpPr>
        <p:spPr>
          <a:xfrm>
            <a:off x="914400" y="1447800"/>
            <a:ext cx="3749040"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Содержимое 10"/>
          <p:cNvSpPr>
            <a:spLocks noGrp="1"/>
          </p:cNvSpPr>
          <p:nvPr>
            <p:ph sz="quarter" idx="2"/>
          </p:nvPr>
        </p:nvSpPr>
        <p:spPr>
          <a:xfrm>
            <a:off x="4933950" y="1447800"/>
            <a:ext cx="3749040"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13"/>
          <p:cNvSpPr>
            <a:spLocks noGrp="1"/>
          </p:cNvSpPr>
          <p:nvPr>
            <p:ph type="dt" sz="half" idx="10"/>
          </p:nvPr>
        </p:nvSpPr>
        <p:spPr/>
        <p:txBody>
          <a:bodyPr/>
          <a:lstStyle>
            <a:lvl1pPr>
              <a:defRPr/>
            </a:lvl1pPr>
          </a:lstStyle>
          <a:p>
            <a:pPr>
              <a:defRPr/>
            </a:pPr>
            <a:fld id="{7E2522A0-C748-49E6-881F-A3C2FF0DDA35}" type="datetime1">
              <a:rPr lang="en-US"/>
              <a:pPr>
                <a:defRPr/>
              </a:pPr>
              <a:t>9/30/2011</a:t>
            </a:fld>
            <a:endParaRPr lang="en-US"/>
          </a:p>
        </p:txBody>
      </p:sp>
      <p:sp>
        <p:nvSpPr>
          <p:cNvPr id="6" name="Нижний колонтитул 2"/>
          <p:cNvSpPr>
            <a:spLocks noGrp="1"/>
          </p:cNvSpPr>
          <p:nvPr>
            <p:ph type="ftr" sz="quarter" idx="11"/>
          </p:nvPr>
        </p:nvSpPr>
        <p:spPr/>
        <p:txBody>
          <a:bodyPr/>
          <a:lstStyle>
            <a:lvl1pPr>
              <a:defRPr/>
            </a:lvl1pPr>
          </a:lstStyle>
          <a:p>
            <a:pPr>
              <a:defRPr/>
            </a:pPr>
            <a:r>
              <a:rPr lang="en-US"/>
              <a:t>TAN2011</a:t>
            </a:r>
          </a:p>
        </p:txBody>
      </p:sp>
      <p:sp>
        <p:nvSpPr>
          <p:cNvPr id="7" name="Номер слайда 22"/>
          <p:cNvSpPr>
            <a:spLocks noGrp="1"/>
          </p:cNvSpPr>
          <p:nvPr>
            <p:ph type="sldNum" sz="quarter" idx="12"/>
          </p:nvPr>
        </p:nvSpPr>
        <p:spPr/>
        <p:txBody>
          <a:bodyPr/>
          <a:lstStyle>
            <a:lvl1pPr>
              <a:defRPr/>
            </a:lvl1pPr>
          </a:lstStyle>
          <a:p>
            <a:pPr>
              <a:defRPr/>
            </a:pPr>
            <a:fld id="{5043FAFA-52D4-4577-8BDC-39B554F96F2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11" name="Содержимое 10"/>
          <p:cNvSpPr>
            <a:spLocks noGrp="1"/>
          </p:cNvSpPr>
          <p:nvPr>
            <p:ph sz="half" idx="2"/>
          </p:nvPr>
        </p:nvSpPr>
        <p:spPr>
          <a:xfrm>
            <a:off x="914400" y="2247900"/>
            <a:ext cx="3733800" cy="3886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Содержимое 12"/>
          <p:cNvSpPr>
            <a:spLocks noGrp="1"/>
          </p:cNvSpPr>
          <p:nvPr>
            <p:ph sz="half" idx="4"/>
          </p:nvPr>
        </p:nvSpPr>
        <p:spPr>
          <a:xfrm>
            <a:off x="4953000" y="2247900"/>
            <a:ext cx="3733800" cy="3886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13"/>
          <p:cNvSpPr>
            <a:spLocks noGrp="1"/>
          </p:cNvSpPr>
          <p:nvPr>
            <p:ph type="dt" sz="half" idx="10"/>
          </p:nvPr>
        </p:nvSpPr>
        <p:spPr/>
        <p:txBody>
          <a:bodyPr/>
          <a:lstStyle>
            <a:lvl1pPr>
              <a:defRPr/>
            </a:lvl1pPr>
          </a:lstStyle>
          <a:p>
            <a:pPr>
              <a:defRPr/>
            </a:pPr>
            <a:fld id="{C99DC3A4-E061-40AA-813F-0EDA995131AA}" type="datetime1">
              <a:rPr lang="en-US"/>
              <a:pPr>
                <a:defRPr/>
              </a:pPr>
              <a:t>9/30/2011</a:t>
            </a:fld>
            <a:endParaRPr lang="en-US"/>
          </a:p>
        </p:txBody>
      </p:sp>
      <p:sp>
        <p:nvSpPr>
          <p:cNvPr id="8" name="Нижний колонтитул 2"/>
          <p:cNvSpPr>
            <a:spLocks noGrp="1"/>
          </p:cNvSpPr>
          <p:nvPr>
            <p:ph type="ftr" sz="quarter" idx="11"/>
          </p:nvPr>
        </p:nvSpPr>
        <p:spPr/>
        <p:txBody>
          <a:bodyPr/>
          <a:lstStyle>
            <a:lvl1pPr>
              <a:defRPr/>
            </a:lvl1pPr>
          </a:lstStyle>
          <a:p>
            <a:pPr>
              <a:defRPr/>
            </a:pPr>
            <a:r>
              <a:rPr lang="en-US"/>
              <a:t>TAN2011</a:t>
            </a:r>
          </a:p>
        </p:txBody>
      </p:sp>
      <p:sp>
        <p:nvSpPr>
          <p:cNvPr id="9" name="Номер слайда 22"/>
          <p:cNvSpPr>
            <a:spLocks noGrp="1"/>
          </p:cNvSpPr>
          <p:nvPr>
            <p:ph type="sldNum" sz="quarter" idx="12"/>
          </p:nvPr>
        </p:nvSpPr>
        <p:spPr/>
        <p:txBody>
          <a:bodyPr/>
          <a:lstStyle>
            <a:lvl1pPr>
              <a:defRPr/>
            </a:lvl1pPr>
          </a:lstStyle>
          <a:p>
            <a:pPr>
              <a:defRPr/>
            </a:pPr>
            <a:fld id="{2D4061D7-C112-4EE9-A7A2-E96EE559E0F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13"/>
          <p:cNvSpPr>
            <a:spLocks noGrp="1"/>
          </p:cNvSpPr>
          <p:nvPr>
            <p:ph type="dt" sz="half" idx="10"/>
          </p:nvPr>
        </p:nvSpPr>
        <p:spPr/>
        <p:txBody>
          <a:bodyPr/>
          <a:lstStyle>
            <a:lvl1pPr>
              <a:defRPr/>
            </a:lvl1pPr>
          </a:lstStyle>
          <a:p>
            <a:pPr>
              <a:defRPr/>
            </a:pPr>
            <a:fld id="{9A879C55-AA17-4975-ADAA-EFC6E21A35A5}" type="datetime1">
              <a:rPr lang="en-US"/>
              <a:pPr>
                <a:defRPr/>
              </a:pPr>
              <a:t>9/30/2011</a:t>
            </a:fld>
            <a:endParaRPr lang="en-US"/>
          </a:p>
        </p:txBody>
      </p:sp>
      <p:sp>
        <p:nvSpPr>
          <p:cNvPr id="4" name="Нижний колонтитул 2"/>
          <p:cNvSpPr>
            <a:spLocks noGrp="1"/>
          </p:cNvSpPr>
          <p:nvPr>
            <p:ph type="ftr" sz="quarter" idx="11"/>
          </p:nvPr>
        </p:nvSpPr>
        <p:spPr/>
        <p:txBody>
          <a:bodyPr/>
          <a:lstStyle>
            <a:lvl1pPr>
              <a:defRPr/>
            </a:lvl1pPr>
          </a:lstStyle>
          <a:p>
            <a:pPr>
              <a:defRPr/>
            </a:pPr>
            <a:r>
              <a:rPr lang="en-US"/>
              <a:t>TAN2011</a:t>
            </a:r>
          </a:p>
        </p:txBody>
      </p:sp>
      <p:sp>
        <p:nvSpPr>
          <p:cNvPr id="5" name="Номер слайда 22"/>
          <p:cNvSpPr>
            <a:spLocks noGrp="1"/>
          </p:cNvSpPr>
          <p:nvPr>
            <p:ph type="sldNum" sz="quarter" idx="12"/>
          </p:nvPr>
        </p:nvSpPr>
        <p:spPr/>
        <p:txBody>
          <a:bodyPr/>
          <a:lstStyle>
            <a:lvl1pPr>
              <a:defRPr/>
            </a:lvl1pPr>
          </a:lstStyle>
          <a:p>
            <a:pPr>
              <a:defRPr/>
            </a:pPr>
            <a:fld id="{F2B87F76-C038-436F-B35B-BF5735B09C5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3"/>
          <p:cNvSpPr>
            <a:spLocks noGrp="1"/>
          </p:cNvSpPr>
          <p:nvPr>
            <p:ph type="dt" sz="half" idx="10"/>
          </p:nvPr>
        </p:nvSpPr>
        <p:spPr/>
        <p:txBody>
          <a:bodyPr/>
          <a:lstStyle>
            <a:lvl1pPr>
              <a:defRPr/>
            </a:lvl1pPr>
          </a:lstStyle>
          <a:p>
            <a:pPr>
              <a:defRPr/>
            </a:pPr>
            <a:fld id="{CE1739E8-C662-4CCE-9A2C-B2C57203C51A}" type="datetime1">
              <a:rPr lang="en-US"/>
              <a:pPr>
                <a:defRPr/>
              </a:pPr>
              <a:t>9/30/2011</a:t>
            </a:fld>
            <a:endParaRPr lang="en-US"/>
          </a:p>
        </p:txBody>
      </p:sp>
      <p:sp>
        <p:nvSpPr>
          <p:cNvPr id="3" name="Нижний колонтитул 2"/>
          <p:cNvSpPr>
            <a:spLocks noGrp="1"/>
          </p:cNvSpPr>
          <p:nvPr>
            <p:ph type="ftr" sz="quarter" idx="11"/>
          </p:nvPr>
        </p:nvSpPr>
        <p:spPr/>
        <p:txBody>
          <a:bodyPr/>
          <a:lstStyle>
            <a:lvl1pPr>
              <a:defRPr/>
            </a:lvl1pPr>
          </a:lstStyle>
          <a:p>
            <a:pPr>
              <a:defRPr/>
            </a:pPr>
            <a:r>
              <a:rPr lang="en-US"/>
              <a:t>TAN2011</a:t>
            </a:r>
          </a:p>
        </p:txBody>
      </p:sp>
      <p:sp>
        <p:nvSpPr>
          <p:cNvPr id="4" name="Номер слайда 22"/>
          <p:cNvSpPr>
            <a:spLocks noGrp="1"/>
          </p:cNvSpPr>
          <p:nvPr>
            <p:ph type="sldNum" sz="quarter" idx="12"/>
          </p:nvPr>
        </p:nvSpPr>
        <p:spPr/>
        <p:txBody>
          <a:bodyPr/>
          <a:lstStyle>
            <a:lvl1pPr>
              <a:defRPr/>
            </a:lvl1pPr>
          </a:lstStyle>
          <a:p>
            <a:pPr>
              <a:defRPr/>
            </a:pPr>
            <a:fld id="{A88CD6F3-3533-4B67-88E1-264690FA22EF}"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5" name="Прямоугольник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6" name="Скругленный прямоугольник 8"/>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Заголовок 1"/>
          <p:cNvSpPr>
            <a:spLocks noGrp="1"/>
          </p:cNvSpPr>
          <p:nvPr>
            <p:ph type="title"/>
          </p:nvPr>
        </p:nvSpPr>
        <p:spPr>
          <a:xfrm>
            <a:off x="914400" y="273050"/>
            <a:ext cx="7772400" cy="1143000"/>
          </a:xfrm>
        </p:spPr>
        <p:txBody>
          <a:bodyPr/>
          <a:lstStyle>
            <a:lvl1pPr algn="l">
              <a:buNone/>
              <a:defRPr sz="4000" b="0"/>
            </a:lvl1pPr>
          </a:lstStyle>
          <a:p>
            <a:r>
              <a:rPr lang="ru-RU" smtClean="0"/>
              <a:t>Образец заголовка</a:t>
            </a:r>
            <a:endParaRPr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ru-RU" smtClean="0"/>
              <a:t>Образец текста</a:t>
            </a:r>
          </a:p>
        </p:txBody>
      </p:sp>
      <p:sp>
        <p:nvSpPr>
          <p:cNvPr id="11" name="Содержимое 10"/>
          <p:cNvSpPr>
            <a:spLocks noGrp="1"/>
          </p:cNvSpPr>
          <p:nvPr>
            <p:ph sz="quarter" idx="1"/>
          </p:nvPr>
        </p:nvSpPr>
        <p:spPr>
          <a:xfrm>
            <a:off x="2971800" y="1600200"/>
            <a:ext cx="5715000" cy="4495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4"/>
          <p:cNvSpPr>
            <a:spLocks noGrp="1"/>
          </p:cNvSpPr>
          <p:nvPr>
            <p:ph type="dt" sz="half" idx="10"/>
          </p:nvPr>
        </p:nvSpPr>
        <p:spPr/>
        <p:txBody>
          <a:bodyPr/>
          <a:lstStyle>
            <a:lvl1pPr>
              <a:defRPr/>
            </a:lvl1pPr>
          </a:lstStyle>
          <a:p>
            <a:pPr>
              <a:defRPr/>
            </a:pPr>
            <a:fld id="{0F8B9724-A712-483F-B788-5EAE7C7BD4EC}" type="datetime1">
              <a:rPr lang="en-US"/>
              <a:pPr>
                <a:defRPr/>
              </a:pPr>
              <a:t>9/30/2011</a:t>
            </a:fld>
            <a:endParaRPr lang="en-US"/>
          </a:p>
        </p:txBody>
      </p:sp>
      <p:sp>
        <p:nvSpPr>
          <p:cNvPr id="8" name="Нижний колонтитул 5"/>
          <p:cNvSpPr>
            <a:spLocks noGrp="1"/>
          </p:cNvSpPr>
          <p:nvPr>
            <p:ph type="ftr" sz="quarter" idx="11"/>
          </p:nvPr>
        </p:nvSpPr>
        <p:spPr/>
        <p:txBody>
          <a:bodyPr/>
          <a:lstStyle>
            <a:lvl1pPr>
              <a:defRPr/>
            </a:lvl1pPr>
          </a:lstStyle>
          <a:p>
            <a:pPr>
              <a:defRPr/>
            </a:pPr>
            <a:r>
              <a:rPr lang="en-US"/>
              <a:t>TAN2011</a:t>
            </a:r>
          </a:p>
        </p:txBody>
      </p:sp>
      <p:sp>
        <p:nvSpPr>
          <p:cNvPr id="9" name="Номер слайда 6"/>
          <p:cNvSpPr>
            <a:spLocks noGrp="1"/>
          </p:cNvSpPr>
          <p:nvPr>
            <p:ph type="sldNum" sz="quarter" idx="12"/>
          </p:nvPr>
        </p:nvSpPr>
        <p:spPr/>
        <p:txBody>
          <a:bodyPr/>
          <a:lstStyle>
            <a:lvl1pPr>
              <a:defRPr/>
            </a:lvl1pPr>
          </a:lstStyle>
          <a:p>
            <a:pPr>
              <a:defRPr/>
            </a:pPr>
            <a:fld id="{09DD8619-1F8E-45B0-90DA-A8647830BDF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5" name="Прямоугольник 10"/>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Прямоугольник 11"/>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Прямоугольник 12"/>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lang="ru-RU" smtClean="0"/>
              <a:t>Образец заголовка</a:t>
            </a:r>
            <a:endParaRPr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ru-RU" smtClean="0"/>
              <a:t>Образец текста</a:t>
            </a:r>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ru-RU" noProof="0" smtClean="0"/>
              <a:t>Вставка рисунка</a:t>
            </a:r>
            <a:endParaRPr lang="en-US" noProof="0" dirty="0"/>
          </a:p>
        </p:txBody>
      </p:sp>
      <p:sp>
        <p:nvSpPr>
          <p:cNvPr id="8" name="Дата 4"/>
          <p:cNvSpPr>
            <a:spLocks noGrp="1"/>
          </p:cNvSpPr>
          <p:nvPr>
            <p:ph type="dt" sz="half" idx="10"/>
          </p:nvPr>
        </p:nvSpPr>
        <p:spPr/>
        <p:txBody>
          <a:bodyPr/>
          <a:lstStyle>
            <a:lvl1pPr>
              <a:defRPr/>
            </a:lvl1pPr>
          </a:lstStyle>
          <a:p>
            <a:pPr>
              <a:defRPr/>
            </a:pPr>
            <a:fld id="{5549091A-CE16-4E20-A00A-9B5961F79961}" type="datetime1">
              <a:rPr lang="en-US"/>
              <a:pPr>
                <a:defRPr/>
              </a:pPr>
              <a:t>9/30/2011</a:t>
            </a:fld>
            <a:endParaRPr lang="en-US"/>
          </a:p>
        </p:txBody>
      </p:sp>
      <p:sp>
        <p:nvSpPr>
          <p:cNvPr id="9" name="Нижний колонтитул 5"/>
          <p:cNvSpPr>
            <a:spLocks noGrp="1"/>
          </p:cNvSpPr>
          <p:nvPr>
            <p:ph type="ftr" sz="quarter" idx="11"/>
          </p:nvPr>
        </p:nvSpPr>
        <p:spPr>
          <a:xfrm>
            <a:off x="914400" y="6172200"/>
            <a:ext cx="3886200" cy="457200"/>
          </a:xfrm>
        </p:spPr>
        <p:txBody>
          <a:bodyPr/>
          <a:lstStyle>
            <a:lvl1pPr>
              <a:defRPr/>
            </a:lvl1pPr>
          </a:lstStyle>
          <a:p>
            <a:pPr>
              <a:defRPr/>
            </a:pPr>
            <a:r>
              <a:rPr lang="en-US"/>
              <a:t>TAN2011</a:t>
            </a:r>
          </a:p>
        </p:txBody>
      </p:sp>
      <p:sp>
        <p:nvSpPr>
          <p:cNvPr id="10" name="Номер слайда 6"/>
          <p:cNvSpPr>
            <a:spLocks noGrp="1"/>
          </p:cNvSpPr>
          <p:nvPr>
            <p:ph type="sldNum" sz="quarter" idx="12"/>
          </p:nvPr>
        </p:nvSpPr>
        <p:spPr>
          <a:xfrm>
            <a:off x="146050" y="6208713"/>
            <a:ext cx="457200" cy="457200"/>
          </a:xfrm>
        </p:spPr>
        <p:txBody>
          <a:bodyPr/>
          <a:lstStyle>
            <a:lvl1pPr>
              <a:defRPr/>
            </a:lvl1pPr>
          </a:lstStyle>
          <a:p>
            <a:pPr>
              <a:defRPr/>
            </a:pPr>
            <a:fld id="{0C7C58A1-1655-41FA-A9FF-79DA20A2914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fld id="{837885B1-A2DF-4D92-B94D-7228506CAEB7}" type="datetime1">
              <a:rPr lang="en-US"/>
              <a:pPr>
                <a:defRPr/>
              </a:pPr>
              <a:t>9/30/2011</a:t>
            </a:fld>
            <a:endParaRPr lang="en-US"/>
          </a:p>
        </p:txBody>
      </p:sp>
      <p:sp>
        <p:nvSpPr>
          <p:cNvPr id="5" name="Нижний колонтитул 2"/>
          <p:cNvSpPr>
            <a:spLocks noGrp="1"/>
          </p:cNvSpPr>
          <p:nvPr>
            <p:ph type="ftr" sz="quarter" idx="11"/>
          </p:nvPr>
        </p:nvSpPr>
        <p:spPr/>
        <p:txBody>
          <a:bodyPr/>
          <a:lstStyle>
            <a:lvl1pPr>
              <a:defRPr/>
            </a:lvl1pPr>
          </a:lstStyle>
          <a:p>
            <a:pPr>
              <a:defRPr/>
            </a:pPr>
            <a:r>
              <a:rPr lang="en-US"/>
              <a:t>TAN2011</a:t>
            </a:r>
          </a:p>
        </p:txBody>
      </p:sp>
      <p:sp>
        <p:nvSpPr>
          <p:cNvPr id="6" name="Номер слайда 22"/>
          <p:cNvSpPr>
            <a:spLocks noGrp="1"/>
          </p:cNvSpPr>
          <p:nvPr>
            <p:ph type="sldNum" sz="quarter" idx="12"/>
          </p:nvPr>
        </p:nvSpPr>
        <p:spPr/>
        <p:txBody>
          <a:bodyPr/>
          <a:lstStyle>
            <a:lvl1pPr>
              <a:defRPr/>
            </a:lvl1pPr>
          </a:lstStyle>
          <a:p>
            <a:pPr>
              <a:defRPr/>
            </a:pPr>
            <a:fld id="{682E626C-12AF-4EA6-8ED4-5AA1BE29FD1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fld id="{0F96CBA2-40FA-4E95-A864-1802667C44CF}" type="datetime1">
              <a:rPr lang="en-US"/>
              <a:pPr>
                <a:defRPr/>
              </a:pPr>
              <a:t>9/30/2011</a:t>
            </a:fld>
            <a:endParaRPr lang="en-US"/>
          </a:p>
        </p:txBody>
      </p:sp>
      <p:sp>
        <p:nvSpPr>
          <p:cNvPr id="5" name="Нижний колонтитул 2"/>
          <p:cNvSpPr>
            <a:spLocks noGrp="1"/>
          </p:cNvSpPr>
          <p:nvPr>
            <p:ph type="ftr" sz="quarter" idx="11"/>
          </p:nvPr>
        </p:nvSpPr>
        <p:spPr/>
        <p:txBody>
          <a:bodyPr/>
          <a:lstStyle>
            <a:lvl1pPr>
              <a:defRPr/>
            </a:lvl1pPr>
          </a:lstStyle>
          <a:p>
            <a:pPr>
              <a:defRPr/>
            </a:pPr>
            <a:r>
              <a:rPr lang="en-US"/>
              <a:t>TAN2011</a:t>
            </a:r>
          </a:p>
        </p:txBody>
      </p:sp>
      <p:sp>
        <p:nvSpPr>
          <p:cNvPr id="6" name="Номер слайда 22"/>
          <p:cNvSpPr>
            <a:spLocks noGrp="1"/>
          </p:cNvSpPr>
          <p:nvPr>
            <p:ph type="sldNum" sz="quarter" idx="12"/>
          </p:nvPr>
        </p:nvSpPr>
        <p:spPr/>
        <p:txBody>
          <a:bodyPr/>
          <a:lstStyle>
            <a:lvl1pPr>
              <a:defRPr/>
            </a:lvl1pPr>
          </a:lstStyle>
          <a:p>
            <a:pPr>
              <a:defRPr/>
            </a:pPr>
            <a:fld id="{AA1532CA-7E46-4ADD-9097-0B494CDFD8C3}"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5"/>
          <p:cNvSpPr>
            <a:spLocks noGrp="1"/>
          </p:cNvSpPr>
          <p:nvPr>
            <p:ph type="dt" sz="half" idx="10"/>
          </p:nvPr>
        </p:nvSpPr>
        <p:spPr/>
        <p:txBody>
          <a:bodyPr/>
          <a:lstStyle>
            <a:lvl1pPr>
              <a:defRPr/>
            </a:lvl1pPr>
          </a:lstStyle>
          <a:p>
            <a:pPr>
              <a:defRPr/>
            </a:pPr>
            <a:fld id="{84E83D5B-DA4D-455A-8758-D99951E34E54}" type="datetime1">
              <a:rPr lang="ru-RU"/>
              <a:pPr>
                <a:defRPr/>
              </a:pPr>
              <a:t>30.09.2011</a:t>
            </a:fld>
            <a:endParaRPr lang="ru-RU"/>
          </a:p>
        </p:txBody>
      </p:sp>
      <p:sp>
        <p:nvSpPr>
          <p:cNvPr id="6" name="Нижний колонтитул 6"/>
          <p:cNvSpPr>
            <a:spLocks noGrp="1"/>
          </p:cNvSpPr>
          <p:nvPr>
            <p:ph type="ftr" sz="quarter" idx="11"/>
          </p:nvPr>
        </p:nvSpPr>
        <p:spPr/>
        <p:txBody>
          <a:bodyPr/>
          <a:lstStyle>
            <a:lvl1pPr>
              <a:defRPr/>
            </a:lvl1pPr>
          </a:lstStyle>
          <a:p>
            <a:pPr>
              <a:defRPr/>
            </a:pPr>
            <a:r>
              <a:rPr lang="en-US"/>
              <a:t>Fusion11</a:t>
            </a:r>
            <a:endParaRPr lang="ru-RU"/>
          </a:p>
        </p:txBody>
      </p:sp>
      <p:sp>
        <p:nvSpPr>
          <p:cNvPr id="7" name="Номер слайда 7"/>
          <p:cNvSpPr>
            <a:spLocks noGrp="1"/>
          </p:cNvSpPr>
          <p:nvPr>
            <p:ph type="sldNum" sz="quarter" idx="12"/>
          </p:nvPr>
        </p:nvSpPr>
        <p:spPr/>
        <p:txBody>
          <a:bodyPr/>
          <a:lstStyle>
            <a:lvl1pPr>
              <a:defRPr/>
            </a:lvl1pPr>
          </a:lstStyle>
          <a:p>
            <a:pPr>
              <a:defRPr/>
            </a:pPr>
            <a:fld id="{36439ABA-9452-4D3E-82E2-17108D5E39F8}"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457200" y="277813"/>
            <a:ext cx="8229600" cy="1143000"/>
          </a:xfrm>
        </p:spPr>
        <p:txBody>
          <a:bodyPr/>
          <a:lstStyle/>
          <a:p>
            <a:r>
              <a:rPr lang="ru-RU" smtClean="0"/>
              <a:t>Образец заголовка</a:t>
            </a:r>
            <a:endParaRPr lang="ru-RU"/>
          </a:p>
        </p:txBody>
      </p:sp>
      <p:sp>
        <p:nvSpPr>
          <p:cNvPr id="3" name="Содержимое 2"/>
          <p:cNvSpPr>
            <a:spLocks noGrp="1"/>
          </p:cNvSpPr>
          <p:nvPr>
            <p:ph sz="quarter" idx="1"/>
          </p:nvPr>
        </p:nvSpPr>
        <p:spPr>
          <a:xfrm>
            <a:off x="457200" y="1600200"/>
            <a:ext cx="4038600" cy="21891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91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57200" y="3941763"/>
            <a:ext cx="4038600" cy="218916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Содержимое 5"/>
          <p:cNvSpPr>
            <a:spLocks noGrp="1"/>
          </p:cNvSpPr>
          <p:nvPr>
            <p:ph sz="quarter" idx="4"/>
          </p:nvPr>
        </p:nvSpPr>
        <p:spPr>
          <a:xfrm>
            <a:off x="4648200" y="3941763"/>
            <a:ext cx="4038600" cy="218916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5"/>
          <p:cNvSpPr>
            <a:spLocks noGrp="1"/>
          </p:cNvSpPr>
          <p:nvPr>
            <p:ph type="dt" sz="half" idx="10"/>
          </p:nvPr>
        </p:nvSpPr>
        <p:spPr/>
        <p:txBody>
          <a:bodyPr/>
          <a:lstStyle>
            <a:lvl1pPr>
              <a:defRPr/>
            </a:lvl1pPr>
          </a:lstStyle>
          <a:p>
            <a:pPr>
              <a:defRPr/>
            </a:pPr>
            <a:endParaRPr lang="ru-RU"/>
          </a:p>
        </p:txBody>
      </p:sp>
      <p:sp>
        <p:nvSpPr>
          <p:cNvPr id="8" name="Нижний колонтитул 6"/>
          <p:cNvSpPr>
            <a:spLocks noGrp="1"/>
          </p:cNvSpPr>
          <p:nvPr>
            <p:ph type="ftr" sz="quarter" idx="11"/>
          </p:nvPr>
        </p:nvSpPr>
        <p:spPr/>
        <p:txBody>
          <a:bodyPr/>
          <a:lstStyle>
            <a:lvl1pPr>
              <a:defRPr/>
            </a:lvl1pPr>
          </a:lstStyle>
          <a:p>
            <a:pPr>
              <a:defRPr/>
            </a:pPr>
            <a:endParaRPr lang="ru-RU"/>
          </a:p>
        </p:txBody>
      </p:sp>
      <p:sp>
        <p:nvSpPr>
          <p:cNvPr id="9" name="Номер слайда 7"/>
          <p:cNvSpPr>
            <a:spLocks noGrp="1"/>
          </p:cNvSpPr>
          <p:nvPr>
            <p:ph type="sldNum" sz="quarter" idx="12"/>
          </p:nvPr>
        </p:nvSpPr>
        <p:spPr/>
        <p:txBody>
          <a:bodyPr/>
          <a:lstStyle>
            <a:lvl1pPr>
              <a:defRPr/>
            </a:lvl1pPr>
          </a:lstStyle>
          <a:p>
            <a:pPr>
              <a:defRPr/>
            </a:pPr>
            <a:fld id="{CA4325D7-D6CC-4DD2-8BE5-06596CEE7E02}"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8" name="Скругленный прямоугольник 7"/>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9940" name="Заголовок 21"/>
          <p:cNvSpPr>
            <a:spLocks noGrp="1"/>
          </p:cNvSpPr>
          <p:nvPr>
            <p:ph type="title"/>
          </p:nvPr>
        </p:nvSpPr>
        <p:spPr bwMode="auto">
          <a:xfrm>
            <a:off x="914400" y="274638"/>
            <a:ext cx="7772400" cy="1143000"/>
          </a:xfrm>
          <a:prstGeom prst="rect">
            <a:avLst/>
          </a:prstGeom>
          <a:noFill/>
          <a:ln w="9525">
            <a:noFill/>
            <a:miter lim="800000"/>
            <a:headEnd/>
            <a:tailEnd/>
          </a:ln>
        </p:spPr>
        <p:txBody>
          <a:bodyPr vert="horz" wrap="square" lIns="91440" tIns="45720" rIns="91440" bIns="91440" numCol="1" anchor="b" anchorCtr="0" compatLnSpc="1">
            <a:prstTxWarp prst="textNoShape">
              <a:avLst/>
            </a:prstTxWarp>
          </a:bodyPr>
          <a:lstStyle/>
          <a:p>
            <a:pPr lvl="0"/>
            <a:r>
              <a:rPr lang="ru-RU" smtClean="0"/>
              <a:t>Образец заголовка</a:t>
            </a:r>
            <a:endParaRPr lang="en-US" smtClean="0"/>
          </a:p>
        </p:txBody>
      </p:sp>
      <p:sp>
        <p:nvSpPr>
          <p:cNvPr id="39941" name="Текст 12"/>
          <p:cNvSpPr>
            <a:spLocks noGrp="1"/>
          </p:cNvSpPr>
          <p:nvPr>
            <p:ph type="body" idx="1"/>
          </p:nvPr>
        </p:nvSpPr>
        <p:spPr bwMode="auto">
          <a:xfrm>
            <a:off x="914400" y="14478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4" name="Дата 13"/>
          <p:cNvSpPr>
            <a:spLocks noGrp="1"/>
          </p:cNvSpPr>
          <p:nvPr>
            <p:ph type="dt" sz="half" idx="2"/>
          </p:nvPr>
        </p:nvSpPr>
        <p:spPr>
          <a:xfrm>
            <a:off x="6172200" y="6191250"/>
            <a:ext cx="2476500" cy="476250"/>
          </a:xfrm>
          <a:prstGeom prst="rect">
            <a:avLst/>
          </a:prstGeom>
        </p:spPr>
        <p:txBody>
          <a:bodyPr anchor="ctr" anchorCtr="0"/>
          <a:lstStyle>
            <a:lvl1pPr algn="r" eaLnBrk="1" fontAlgn="auto" latinLnBrk="0" hangingPunct="1">
              <a:spcBef>
                <a:spcPts val="0"/>
              </a:spcBef>
              <a:spcAft>
                <a:spcPts val="0"/>
              </a:spcAft>
              <a:defRPr kumimoji="0" sz="1400" smtClean="0">
                <a:solidFill>
                  <a:schemeClr val="tx2"/>
                </a:solidFill>
                <a:latin typeface="+mn-lt"/>
              </a:defRPr>
            </a:lvl1pPr>
          </a:lstStyle>
          <a:p>
            <a:pPr>
              <a:defRPr/>
            </a:pPr>
            <a:fld id="{72FE5086-DCA4-401B-B3EC-268795D66478}" type="datetime1">
              <a:rPr lang="en-US"/>
              <a:pPr>
                <a:defRPr/>
              </a:pPr>
              <a:t>9/30/2011</a:t>
            </a:fld>
            <a:endParaRPr lang="en-US"/>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eaLnBrk="1" fontAlgn="auto" latinLnBrk="0" hangingPunct="1">
              <a:spcBef>
                <a:spcPts val="0"/>
              </a:spcBef>
              <a:spcAft>
                <a:spcPts val="0"/>
              </a:spcAft>
              <a:defRPr kumimoji="0" sz="1400" smtClean="0">
                <a:solidFill>
                  <a:schemeClr val="tx2"/>
                </a:solidFill>
                <a:latin typeface="+mn-lt"/>
              </a:defRPr>
            </a:lvl1pPr>
          </a:lstStyle>
          <a:p>
            <a:pPr>
              <a:defRPr/>
            </a:pPr>
            <a:r>
              <a:rPr lang="en-US"/>
              <a:t>TAN2011</a:t>
            </a:r>
            <a:endParaRPr lang="en-US"/>
          </a:p>
        </p:txBody>
      </p:sp>
      <p:sp>
        <p:nvSpPr>
          <p:cNvPr id="23" name="Номер слайда 22"/>
          <p:cNvSpPr>
            <a:spLocks noGrp="1"/>
          </p:cNvSpPr>
          <p:nvPr>
            <p:ph type="sldNum" sz="quarter" idx="4"/>
          </p:nvPr>
        </p:nvSpPr>
        <p:spPr>
          <a:xfrm>
            <a:off x="146050" y="6210300"/>
            <a:ext cx="457200" cy="457200"/>
          </a:xfrm>
          <a:prstGeom prst="ellipse">
            <a:avLst/>
          </a:prstGeom>
          <a:solidFill>
            <a:schemeClr val="accent1"/>
          </a:solidFill>
        </p:spPr>
        <p:txBody>
          <a:bodyPr wrap="none" lIns="0" tIns="0" rIns="0" bIns="0" anchor="ctr" anchorCtr="1">
            <a:noAutofit/>
          </a:bodyPr>
          <a:lstStyle>
            <a:lvl1pPr algn="ctr" eaLnBrk="1" fontAlgn="auto" latinLnBrk="0" hangingPunct="1">
              <a:spcBef>
                <a:spcPts val="0"/>
              </a:spcBef>
              <a:spcAft>
                <a:spcPts val="0"/>
              </a:spcAft>
              <a:defRPr kumimoji="0" sz="1400" smtClean="0">
                <a:solidFill>
                  <a:srgbClr val="FFFFFF"/>
                </a:solidFill>
                <a:latin typeface="+mj-lt"/>
                <a:ea typeface="+mj-ea"/>
                <a:cs typeface="+mj-cs"/>
              </a:defRPr>
            </a:lvl1pPr>
          </a:lstStyle>
          <a:p>
            <a:pPr>
              <a:defRPr/>
            </a:pPr>
            <a:fld id="{6E217BB6-F301-4300-BF1D-6A6D12E479B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85" r:id="rId1"/>
    <p:sldLayoutId id="2147483784" r:id="rId2"/>
    <p:sldLayoutId id="2147483786" r:id="rId3"/>
    <p:sldLayoutId id="2147483783" r:id="rId4"/>
    <p:sldLayoutId id="2147483782" r:id="rId5"/>
    <p:sldLayoutId id="2147483781" r:id="rId6"/>
    <p:sldLayoutId id="2147483780" r:id="rId7"/>
    <p:sldLayoutId id="2147483787" r:id="rId8"/>
    <p:sldLayoutId id="2147483788" r:id="rId9"/>
    <p:sldLayoutId id="2147483779" r:id="rId10"/>
    <p:sldLayoutId id="2147483778" r:id="rId11"/>
    <p:sldLayoutId id="2147483789" r:id="rId12"/>
    <p:sldLayoutId id="2147483790" r:id="rId13"/>
  </p:sldLayoutIdLst>
  <p:hf sldNum="0" hdr="0" dt="0"/>
  <p:txStyles>
    <p:titleStyle>
      <a:lvl1pPr algn="l" rtl="0" fontAlgn="base">
        <a:spcBef>
          <a:spcPct val="0"/>
        </a:spcBef>
        <a:spcAft>
          <a:spcPct val="0"/>
        </a:spcAft>
        <a:defRPr sz="4000" kern="1200">
          <a:solidFill>
            <a:schemeClr val="tx2"/>
          </a:solidFill>
          <a:latin typeface="+mj-lt"/>
          <a:ea typeface="+mj-ea"/>
          <a:cs typeface="+mj-cs"/>
        </a:defRPr>
      </a:lvl1pPr>
      <a:lvl2pPr algn="l" rtl="0" fontAlgn="base">
        <a:spcBef>
          <a:spcPct val="0"/>
        </a:spcBef>
        <a:spcAft>
          <a:spcPct val="0"/>
        </a:spcAft>
        <a:defRPr sz="4000">
          <a:solidFill>
            <a:schemeClr val="tx2"/>
          </a:solidFill>
          <a:latin typeface="Franklin Gothic Book" pitchFamily="34" charset="0"/>
        </a:defRPr>
      </a:lvl2pPr>
      <a:lvl3pPr algn="l" rtl="0" fontAlgn="base">
        <a:spcBef>
          <a:spcPct val="0"/>
        </a:spcBef>
        <a:spcAft>
          <a:spcPct val="0"/>
        </a:spcAft>
        <a:defRPr sz="4000">
          <a:solidFill>
            <a:schemeClr val="tx2"/>
          </a:solidFill>
          <a:latin typeface="Franklin Gothic Book" pitchFamily="34" charset="0"/>
        </a:defRPr>
      </a:lvl3pPr>
      <a:lvl4pPr algn="l" rtl="0" fontAlgn="base">
        <a:spcBef>
          <a:spcPct val="0"/>
        </a:spcBef>
        <a:spcAft>
          <a:spcPct val="0"/>
        </a:spcAft>
        <a:defRPr sz="4000">
          <a:solidFill>
            <a:schemeClr val="tx2"/>
          </a:solidFill>
          <a:latin typeface="Franklin Gothic Book" pitchFamily="34" charset="0"/>
        </a:defRPr>
      </a:lvl4pPr>
      <a:lvl5pPr algn="l" rtl="0" fontAlgn="base">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p:titleStyle>
    <p:bodyStyle>
      <a:lvl1pPr marL="273050" indent="-273050" algn="l" rtl="0" fontAlgn="base">
        <a:spcBef>
          <a:spcPts val="575"/>
        </a:spcBef>
        <a:spcAft>
          <a:spcPct val="0"/>
        </a:spcAft>
        <a:buClr>
          <a:schemeClr val="accent1"/>
        </a:buClr>
        <a:buSzPct val="85000"/>
        <a:buFont typeface="Wingdings 2" pitchFamily="18" charset="2"/>
        <a:buChar char=""/>
        <a:defRPr sz="2600" kern="1200">
          <a:solidFill>
            <a:schemeClr val="tx1"/>
          </a:solidFill>
          <a:latin typeface="+mn-lt"/>
          <a:ea typeface="+mn-ea"/>
          <a:cs typeface="+mn-cs"/>
        </a:defRPr>
      </a:lvl1pPr>
      <a:lvl2pPr marL="547688" indent="-228600" algn="l" rtl="0" fontAlgn="base">
        <a:spcBef>
          <a:spcPts val="375"/>
        </a:spcBef>
        <a:spcAft>
          <a:spcPct val="0"/>
        </a:spcAft>
        <a:buClr>
          <a:schemeClr val="accent2"/>
        </a:buClr>
        <a:buSzPct val="85000"/>
        <a:buFont typeface="Wingdings 2" pitchFamily="18" charset="2"/>
        <a:buChar char=""/>
        <a:defRPr sz="2400" kern="1200">
          <a:solidFill>
            <a:schemeClr val="tx1"/>
          </a:solidFill>
          <a:latin typeface="+mn-lt"/>
          <a:ea typeface="+mn-ea"/>
          <a:cs typeface="+mn-cs"/>
        </a:defRPr>
      </a:lvl2pPr>
      <a:lvl3pPr marL="822325" indent="-228600" algn="l" rtl="0" fontAlgn="base">
        <a:spcBef>
          <a:spcPts val="375"/>
        </a:spcBef>
        <a:spcAft>
          <a:spcPct val="0"/>
        </a:spcAft>
        <a:buClr>
          <a:srgbClr val="B3B3C4"/>
        </a:buClr>
        <a:buSzPct val="85000"/>
        <a:buFont typeface="Wingdings 2" pitchFamily="18" charset="2"/>
        <a:buChar char=""/>
        <a:defRPr sz="2000" kern="1200">
          <a:solidFill>
            <a:schemeClr val="tx1"/>
          </a:solidFill>
          <a:latin typeface="+mn-lt"/>
          <a:ea typeface="+mn-ea"/>
          <a:cs typeface="+mn-cs"/>
        </a:defRPr>
      </a:lvl3pPr>
      <a:lvl4pPr marL="1096963" indent="-228600" algn="l" rtl="0" fontAlgn="base">
        <a:spcBef>
          <a:spcPts val="375"/>
        </a:spcBef>
        <a:spcAft>
          <a:spcPct val="0"/>
        </a:spcAft>
        <a:buClr>
          <a:srgbClr val="A04DA3"/>
        </a:buClr>
        <a:buSzPct val="80000"/>
        <a:buFont typeface="Wingdings 2" pitchFamily="18" charset="2"/>
        <a:buChar char=""/>
        <a:defRPr sz="2000" kern="1200">
          <a:solidFill>
            <a:schemeClr val="tx1"/>
          </a:solidFill>
          <a:latin typeface="+mn-lt"/>
          <a:ea typeface="+mn-ea"/>
          <a:cs typeface="+mn-cs"/>
        </a:defRPr>
      </a:lvl4pPr>
      <a:lvl5pPr marL="1371600" indent="-228600" algn="l" rtl="0" fontAlgn="base">
        <a:spcBef>
          <a:spcPts val="375"/>
        </a:spcBef>
        <a:spcAft>
          <a:spcPct val="0"/>
        </a:spcAft>
        <a:buClr>
          <a:srgbClr val="A04DA3"/>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oleObject" Target="../embeddings/oleObject4.bin"/><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13.xml"/><Relationship Id="rId1" Type="http://schemas.openxmlformats.org/officeDocument/2006/relationships/vmlDrawing" Target="../drawings/vmlDrawing2.vml"/><Relationship Id="rId4" Type="http://schemas.openxmlformats.org/officeDocument/2006/relationships/oleObject" Target="../embeddings/oleObject5.bin"/></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8.bin"/><Relationship Id="rId5" Type="http://schemas.openxmlformats.org/officeDocument/2006/relationships/oleObject" Target="../embeddings/oleObject7.bin"/><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11.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14.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16.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18.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2" descr="main_logotype"/>
          <p:cNvPicPr>
            <a:picLocks noChangeAspect="1" noChangeArrowheads="1"/>
          </p:cNvPicPr>
          <p:nvPr/>
        </p:nvPicPr>
        <p:blipFill>
          <a:blip r:embed="rId3"/>
          <a:srcRect/>
          <a:stretch>
            <a:fillRect/>
          </a:stretch>
        </p:blipFill>
        <p:spPr bwMode="auto">
          <a:xfrm>
            <a:off x="6858000" y="4786313"/>
            <a:ext cx="1774825" cy="1500187"/>
          </a:xfrm>
          <a:prstGeom prst="rect">
            <a:avLst/>
          </a:prstGeom>
          <a:noFill/>
          <a:ln w="9525">
            <a:noFill/>
            <a:miter lim="800000"/>
            <a:headEnd/>
            <a:tailEnd/>
          </a:ln>
        </p:spPr>
      </p:pic>
      <p:sp>
        <p:nvSpPr>
          <p:cNvPr id="16386" name="Подзаголовок 2"/>
          <p:cNvSpPr>
            <a:spLocks noGrp="1"/>
          </p:cNvSpPr>
          <p:nvPr>
            <p:ph type="subTitle" idx="1"/>
          </p:nvPr>
        </p:nvSpPr>
        <p:spPr/>
        <p:txBody>
          <a:bodyPr/>
          <a:lstStyle/>
          <a:p>
            <a:r>
              <a:rPr lang="en-US" smtClean="0"/>
              <a:t>Knyazheva G.N. </a:t>
            </a:r>
          </a:p>
          <a:p>
            <a:r>
              <a:rPr lang="en-US" smtClean="0"/>
              <a:t>Flerov Laboratory of Nuclear Reactions</a:t>
            </a:r>
          </a:p>
        </p:txBody>
      </p:sp>
      <p:sp>
        <p:nvSpPr>
          <p:cNvPr id="16387" name="Заголовок 1"/>
          <p:cNvSpPr>
            <a:spLocks noGrp="1"/>
          </p:cNvSpPr>
          <p:nvPr>
            <p:ph type="ctrTitle"/>
          </p:nvPr>
        </p:nvSpPr>
        <p:spPr>
          <a:xfrm>
            <a:off x="457200" y="1506538"/>
            <a:ext cx="8229600" cy="1470025"/>
          </a:xfrm>
        </p:spPr>
        <p:txBody>
          <a:bodyPr/>
          <a:lstStyle/>
          <a:p>
            <a:r>
              <a:rPr smtClean="0"/>
              <a:t>Asymmetric quasifission in reactions with heavy ions</a:t>
            </a:r>
          </a:p>
        </p:txBody>
      </p:sp>
      <p:sp>
        <p:nvSpPr>
          <p:cNvPr id="16388" name="Прямоугольник 4"/>
          <p:cNvSpPr>
            <a:spLocks noChangeArrowheads="1"/>
          </p:cNvSpPr>
          <p:nvPr/>
        </p:nvSpPr>
        <p:spPr bwMode="auto">
          <a:xfrm>
            <a:off x="2071688" y="6357938"/>
            <a:ext cx="2632075" cy="369887"/>
          </a:xfrm>
          <a:prstGeom prst="rect">
            <a:avLst/>
          </a:prstGeom>
          <a:noFill/>
          <a:ln w="9525">
            <a:noFill/>
            <a:miter lim="800000"/>
            <a:headEnd/>
            <a:tailEnd/>
          </a:ln>
        </p:spPr>
        <p:txBody>
          <a:bodyPr wrap="none">
            <a:spAutoFit/>
          </a:bodyPr>
          <a:lstStyle/>
          <a:p>
            <a:r>
              <a:rPr lang="en-US">
                <a:solidFill>
                  <a:schemeClr val="bg1"/>
                </a:solidFill>
                <a:latin typeface="Perpetua" pitchFamily="18" charset="0"/>
              </a:rPr>
              <a:t>TAN 11, Sochi, Russia</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00"/>
            </a:gs>
            <a:gs pos="39999">
              <a:srgbClr val="0A128C"/>
            </a:gs>
            <a:gs pos="70000">
              <a:srgbClr val="181CC7"/>
            </a:gs>
            <a:gs pos="88000">
              <a:srgbClr val="7005D4"/>
            </a:gs>
            <a:gs pos="100000">
              <a:srgbClr val="8C3D91"/>
            </a:gs>
          </a:gsLst>
          <a:lin ang="5400000"/>
        </a:gradFill>
        <a:effectLst/>
      </p:bgPr>
    </p:bg>
    <p:spTree>
      <p:nvGrpSpPr>
        <p:cNvPr id="1" name=""/>
        <p:cNvGrpSpPr/>
        <p:nvPr/>
      </p:nvGrpSpPr>
      <p:grpSpPr>
        <a:xfrm>
          <a:off x="0" y="0"/>
          <a:ext cx="0" cy="0"/>
          <a:chOff x="0" y="0"/>
          <a:chExt cx="0" cy="0"/>
        </a:xfrm>
      </p:grpSpPr>
      <p:sp>
        <p:nvSpPr>
          <p:cNvPr id="93" name="Прямоугольник 92"/>
          <p:cNvSpPr/>
          <p:nvPr/>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aphicFrame>
        <p:nvGraphicFramePr>
          <p:cNvPr id="34826" name="Object 10"/>
          <p:cNvGraphicFramePr>
            <a:graphicFrameLocks noGrp="1" noChangeAspect="1"/>
          </p:cNvGraphicFramePr>
          <p:nvPr>
            <p:ph sz="quarter" idx="1"/>
          </p:nvPr>
        </p:nvGraphicFramePr>
        <p:xfrm>
          <a:off x="0" y="61913"/>
          <a:ext cx="9144000" cy="6178550"/>
        </p:xfrm>
        <a:graphic>
          <a:graphicData uri="http://schemas.openxmlformats.org/presentationml/2006/ole">
            <p:oleObj spid="_x0000_s34826" name="CorelDRAW" r:id="rId4" imgW="10232640" imgH="6936120" progId="CorelDRAW.Graphic.11">
              <p:embed/>
            </p:oleObj>
          </a:graphicData>
        </a:graphic>
      </p:graphicFrame>
      <p:graphicFrame>
        <p:nvGraphicFramePr>
          <p:cNvPr id="34827" name="Object 11"/>
          <p:cNvGraphicFramePr>
            <a:graphicFrameLocks noGrp="1" noChangeAspect="1"/>
          </p:cNvGraphicFramePr>
          <p:nvPr>
            <p:ph sz="quarter" idx="3"/>
          </p:nvPr>
        </p:nvGraphicFramePr>
        <p:xfrm>
          <a:off x="3148013" y="620713"/>
          <a:ext cx="4079875" cy="3886200"/>
        </p:xfrm>
        <a:graphic>
          <a:graphicData uri="http://schemas.openxmlformats.org/presentationml/2006/ole">
            <p:oleObj spid="_x0000_s34827" name="CorelDRAW" r:id="rId5" imgW="4570200" imgH="4362480" progId="CorelDRAW.Graphic.11">
              <p:embed/>
            </p:oleObj>
          </a:graphicData>
        </a:graphic>
      </p:graphicFrame>
      <p:graphicFrame>
        <p:nvGraphicFramePr>
          <p:cNvPr id="34828" name="Object 12"/>
          <p:cNvGraphicFramePr>
            <a:graphicFrameLocks noGrp="1" noChangeAspect="1"/>
          </p:cNvGraphicFramePr>
          <p:nvPr>
            <p:ph sz="quarter" idx="4"/>
          </p:nvPr>
        </p:nvGraphicFramePr>
        <p:xfrm>
          <a:off x="2916238" y="620713"/>
          <a:ext cx="6084887" cy="3865562"/>
        </p:xfrm>
        <a:graphic>
          <a:graphicData uri="http://schemas.openxmlformats.org/presentationml/2006/ole">
            <p:oleObj spid="_x0000_s34828" name="CorelDRAW" r:id="rId6" imgW="6799680" imgH="4330080" progId="CorelDRAW.Graphic.11">
              <p:embed/>
            </p:oleObj>
          </a:graphicData>
        </a:graphic>
      </p:graphicFrame>
      <p:graphicFrame>
        <p:nvGraphicFramePr>
          <p:cNvPr id="34829" name="Object 13"/>
          <p:cNvGraphicFramePr>
            <a:graphicFrameLocks noGrp="1" noChangeAspect="1"/>
          </p:cNvGraphicFramePr>
          <p:nvPr>
            <p:ph sz="quarter" idx="2"/>
          </p:nvPr>
        </p:nvGraphicFramePr>
        <p:xfrm>
          <a:off x="-107950" y="1592263"/>
          <a:ext cx="4324350" cy="2951162"/>
        </p:xfrm>
        <a:graphic>
          <a:graphicData uri="http://schemas.openxmlformats.org/presentationml/2006/ole">
            <p:oleObj spid="_x0000_s34829" name="CorelDRAW" r:id="rId7" imgW="4897080" imgH="3349800" progId="CorelDRAW.Graphic.11">
              <p:embed/>
            </p:oleObj>
          </a:graphicData>
        </a:graphic>
      </p:graphicFrame>
      <p:grpSp>
        <p:nvGrpSpPr>
          <p:cNvPr id="92" name="Группа 91"/>
          <p:cNvGrpSpPr>
            <a:grpSpLocks/>
          </p:cNvGrpSpPr>
          <p:nvPr/>
        </p:nvGrpSpPr>
        <p:grpSpPr bwMode="auto">
          <a:xfrm>
            <a:off x="3286125" y="2571750"/>
            <a:ext cx="5857875" cy="4286250"/>
            <a:chOff x="3286116" y="2571744"/>
            <a:chExt cx="5857884" cy="4286256"/>
          </a:xfrm>
        </p:grpSpPr>
        <p:sp>
          <p:nvSpPr>
            <p:cNvPr id="49" name="Прямоугольник 48"/>
            <p:cNvSpPr/>
            <p:nvPr/>
          </p:nvSpPr>
          <p:spPr>
            <a:xfrm>
              <a:off x="3286116" y="2571744"/>
              <a:ext cx="5857884" cy="4286256"/>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4834" name="Группа 49"/>
            <p:cNvGrpSpPr>
              <a:grpSpLocks/>
            </p:cNvGrpSpPr>
            <p:nvPr/>
          </p:nvGrpSpPr>
          <p:grpSpPr bwMode="auto">
            <a:xfrm>
              <a:off x="3786182" y="3214686"/>
              <a:ext cx="5105400" cy="3027363"/>
              <a:chOff x="4267200" y="1066800"/>
              <a:chExt cx="5105400" cy="3027363"/>
            </a:xfrm>
          </p:grpSpPr>
          <p:grpSp>
            <p:nvGrpSpPr>
              <p:cNvPr id="34835" name="Group 6"/>
              <p:cNvGrpSpPr>
                <a:grpSpLocks/>
              </p:cNvGrpSpPr>
              <p:nvPr/>
            </p:nvGrpSpPr>
            <p:grpSpPr bwMode="auto">
              <a:xfrm>
                <a:off x="4267200" y="1066802"/>
                <a:ext cx="5105403" cy="3027363"/>
                <a:chOff x="982" y="1081"/>
                <a:chExt cx="4158" cy="2218"/>
              </a:xfrm>
            </p:grpSpPr>
            <p:sp>
              <p:nvSpPr>
                <p:cNvPr id="53" name="Arc 7"/>
                <p:cNvSpPr>
                  <a:spLocks/>
                </p:cNvSpPr>
                <p:nvPr/>
              </p:nvSpPr>
              <p:spPr bwMode="auto">
                <a:xfrm>
                  <a:off x="1800" y="1783"/>
                  <a:ext cx="696" cy="97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76200">
                  <a:solidFill>
                    <a:srgbClr val="FF3300"/>
                  </a:solidFill>
                  <a:round/>
                  <a:headEnd/>
                  <a:tailEnd type="triangle" w="med" len="med"/>
                </a:ln>
                <a:effectLst/>
              </p:spPr>
              <p:txBody>
                <a:bodyPr wrap="none" anchor="ct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54" name="Arc 8"/>
                <p:cNvSpPr>
                  <a:spLocks/>
                </p:cNvSpPr>
                <p:nvPr/>
              </p:nvSpPr>
              <p:spPr bwMode="auto">
                <a:xfrm>
                  <a:off x="2795" y="1773"/>
                  <a:ext cx="1200" cy="124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76200">
                  <a:solidFill>
                    <a:srgbClr val="FF3300"/>
                  </a:solidFill>
                  <a:round/>
                  <a:headEnd/>
                  <a:tailEnd type="triangle" w="med" len="med"/>
                </a:ln>
                <a:effectLst/>
              </p:spPr>
              <p:txBody>
                <a:bodyPr wrap="none" anchor="ct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55" name="Oval 9"/>
                <p:cNvSpPr>
                  <a:spLocks noChangeArrowheads="1"/>
                </p:cNvSpPr>
                <p:nvPr/>
              </p:nvSpPr>
              <p:spPr bwMode="auto">
                <a:xfrm>
                  <a:off x="1188" y="1645"/>
                  <a:ext cx="226" cy="227"/>
                </a:xfrm>
                <a:prstGeom prst="ellipse">
                  <a:avLst/>
                </a:prstGeom>
                <a:solidFill>
                  <a:srgbClr val="FFFFFF"/>
                </a:solidFill>
                <a:ln w="9525">
                  <a:solidFill>
                    <a:srgbClr val="000000"/>
                  </a:solidFill>
                  <a:round/>
                  <a:headEnd/>
                  <a:tailEn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56" name="Oval 10"/>
                <p:cNvSpPr>
                  <a:spLocks noChangeArrowheads="1"/>
                </p:cNvSpPr>
                <p:nvPr/>
              </p:nvSpPr>
              <p:spPr bwMode="auto">
                <a:xfrm>
                  <a:off x="1073" y="1694"/>
                  <a:ext cx="111" cy="113"/>
                </a:xfrm>
                <a:prstGeom prst="ellipse">
                  <a:avLst/>
                </a:prstGeom>
                <a:solidFill>
                  <a:srgbClr val="FFFFFF"/>
                </a:solidFill>
                <a:ln w="9525">
                  <a:solidFill>
                    <a:srgbClr val="000000"/>
                  </a:solidFill>
                  <a:round/>
                  <a:headEnd/>
                  <a:tailEn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57" name="Oval 11"/>
                <p:cNvSpPr>
                  <a:spLocks noChangeArrowheads="1"/>
                </p:cNvSpPr>
                <p:nvPr/>
              </p:nvSpPr>
              <p:spPr bwMode="auto">
                <a:xfrm>
                  <a:off x="1503" y="1911"/>
                  <a:ext cx="228" cy="228"/>
                </a:xfrm>
                <a:prstGeom prst="ellipse">
                  <a:avLst/>
                </a:prstGeom>
                <a:solidFill>
                  <a:srgbClr val="FFFFFF"/>
                </a:solidFill>
                <a:ln w="9525">
                  <a:solidFill>
                    <a:srgbClr val="000000"/>
                  </a:solidFill>
                  <a:round/>
                  <a:headEnd/>
                  <a:tailEn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58" name="Oval 12"/>
                <p:cNvSpPr>
                  <a:spLocks noChangeArrowheads="1"/>
                </p:cNvSpPr>
                <p:nvPr/>
              </p:nvSpPr>
              <p:spPr bwMode="auto">
                <a:xfrm>
                  <a:off x="1503" y="1499"/>
                  <a:ext cx="112" cy="114"/>
                </a:xfrm>
                <a:prstGeom prst="ellipse">
                  <a:avLst/>
                </a:prstGeom>
                <a:solidFill>
                  <a:srgbClr val="FFFFFF"/>
                </a:solidFill>
                <a:ln w="9525">
                  <a:solidFill>
                    <a:srgbClr val="000000"/>
                  </a:solidFill>
                  <a:round/>
                  <a:headEnd/>
                  <a:tailEn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59" name="Oval 13"/>
                <p:cNvSpPr>
                  <a:spLocks noChangeArrowheads="1"/>
                </p:cNvSpPr>
                <p:nvPr/>
              </p:nvSpPr>
              <p:spPr bwMode="auto">
                <a:xfrm>
                  <a:off x="1879" y="1645"/>
                  <a:ext cx="226" cy="227"/>
                </a:xfrm>
                <a:prstGeom prst="ellipse">
                  <a:avLst/>
                </a:prstGeom>
                <a:solidFill>
                  <a:srgbClr val="FFFFFF"/>
                </a:solidFill>
                <a:ln w="9525">
                  <a:solidFill>
                    <a:srgbClr val="000000"/>
                  </a:solidFill>
                  <a:round/>
                  <a:headEnd/>
                  <a:tailEn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60" name="Oval 14"/>
                <p:cNvSpPr>
                  <a:spLocks noChangeArrowheads="1"/>
                </p:cNvSpPr>
                <p:nvPr/>
              </p:nvSpPr>
              <p:spPr bwMode="auto">
                <a:xfrm>
                  <a:off x="1795" y="1694"/>
                  <a:ext cx="111" cy="113"/>
                </a:xfrm>
                <a:prstGeom prst="ellipse">
                  <a:avLst/>
                </a:prstGeom>
                <a:solidFill>
                  <a:srgbClr val="FFFFFF"/>
                </a:solidFill>
                <a:ln w="9525">
                  <a:solidFill>
                    <a:srgbClr val="FFFFFF"/>
                  </a:solidFill>
                  <a:round/>
                  <a:headEnd/>
                  <a:tailEn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grpSp>
              <p:nvGrpSpPr>
                <p:cNvPr id="34845" name="Group 15"/>
                <p:cNvGrpSpPr>
                  <a:grpSpLocks/>
                </p:cNvGrpSpPr>
                <p:nvPr/>
              </p:nvGrpSpPr>
              <p:grpSpPr bwMode="auto">
                <a:xfrm>
                  <a:off x="2197" y="2071"/>
                  <a:ext cx="304" cy="277"/>
                  <a:chOff x="2026" y="2089"/>
                  <a:chExt cx="304" cy="277"/>
                </a:xfrm>
              </p:grpSpPr>
              <p:sp>
                <p:nvSpPr>
                  <p:cNvPr id="90" name="Oval 16"/>
                  <p:cNvSpPr>
                    <a:spLocks noChangeArrowheads="1"/>
                  </p:cNvSpPr>
                  <p:nvPr/>
                </p:nvSpPr>
                <p:spPr bwMode="auto">
                  <a:xfrm>
                    <a:off x="2106" y="2139"/>
                    <a:ext cx="224" cy="227"/>
                  </a:xfrm>
                  <a:prstGeom prst="ellipse">
                    <a:avLst/>
                  </a:prstGeom>
                  <a:solidFill>
                    <a:srgbClr val="FFFFFF"/>
                  </a:solidFill>
                  <a:ln w="9525">
                    <a:solidFill>
                      <a:srgbClr val="000000"/>
                    </a:solidFill>
                    <a:round/>
                    <a:headEnd/>
                    <a:tailEn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91" name="Oval 17"/>
                  <p:cNvSpPr>
                    <a:spLocks noChangeArrowheads="1"/>
                  </p:cNvSpPr>
                  <p:nvPr/>
                </p:nvSpPr>
                <p:spPr bwMode="auto">
                  <a:xfrm rot="2700000">
                    <a:off x="2021" y="2094"/>
                    <a:ext cx="142" cy="132"/>
                  </a:xfrm>
                  <a:prstGeom prst="ellipse">
                    <a:avLst/>
                  </a:prstGeom>
                  <a:solidFill>
                    <a:srgbClr val="FFFFFF"/>
                  </a:solidFill>
                  <a:ln w="9525">
                    <a:noFill/>
                    <a:round/>
                    <a:headEnd/>
                    <a:tailEn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grpSp>
            <p:sp>
              <p:nvSpPr>
                <p:cNvPr id="62" name="Line 18"/>
                <p:cNvSpPr>
                  <a:spLocks noChangeShapeType="1"/>
                </p:cNvSpPr>
                <p:nvPr/>
              </p:nvSpPr>
              <p:spPr bwMode="auto">
                <a:xfrm>
                  <a:off x="1472" y="1754"/>
                  <a:ext cx="259" cy="0"/>
                </a:xfrm>
                <a:prstGeom prst="line">
                  <a:avLst/>
                </a:prstGeom>
                <a:noFill/>
                <a:ln w="57150">
                  <a:solidFill>
                    <a:srgbClr val="FF3300"/>
                  </a:solidFill>
                  <a:round/>
                  <a:headEnd/>
                  <a:tailEnd type="triangle" w="med" len="me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63" name="Line 19"/>
                <p:cNvSpPr>
                  <a:spLocks noChangeShapeType="1"/>
                </p:cNvSpPr>
                <p:nvPr/>
              </p:nvSpPr>
              <p:spPr bwMode="auto">
                <a:xfrm>
                  <a:off x="2168" y="1754"/>
                  <a:ext cx="282" cy="0"/>
                </a:xfrm>
                <a:prstGeom prst="line">
                  <a:avLst/>
                </a:prstGeom>
                <a:noFill/>
                <a:ln w="57150">
                  <a:solidFill>
                    <a:srgbClr val="FF3300"/>
                  </a:solidFill>
                  <a:round/>
                  <a:headEnd/>
                  <a:tailEnd type="triangle" w="med" len="me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64" name="Oval 20"/>
                <p:cNvSpPr>
                  <a:spLocks noChangeArrowheads="1"/>
                </p:cNvSpPr>
                <p:nvPr/>
              </p:nvSpPr>
              <p:spPr bwMode="auto">
                <a:xfrm rot="2700000">
                  <a:off x="2159" y="2575"/>
                  <a:ext cx="145" cy="131"/>
                </a:xfrm>
                <a:prstGeom prst="ellipse">
                  <a:avLst/>
                </a:prstGeom>
                <a:solidFill>
                  <a:srgbClr val="FFFFFF"/>
                </a:solidFill>
                <a:ln w="9525">
                  <a:solidFill>
                    <a:schemeClr val="bg2"/>
                  </a:solidFill>
                  <a:round/>
                  <a:headEnd/>
                  <a:tailEn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65" name="Oval 21"/>
                <p:cNvSpPr>
                  <a:spLocks noChangeArrowheads="1"/>
                </p:cNvSpPr>
                <p:nvPr/>
              </p:nvSpPr>
              <p:spPr bwMode="auto">
                <a:xfrm>
                  <a:off x="2594" y="2443"/>
                  <a:ext cx="226" cy="227"/>
                </a:xfrm>
                <a:prstGeom prst="ellipse">
                  <a:avLst/>
                </a:prstGeom>
                <a:solidFill>
                  <a:srgbClr val="FFFFFF"/>
                </a:solidFill>
                <a:ln w="9525">
                  <a:solidFill>
                    <a:srgbClr val="000000"/>
                  </a:solidFill>
                  <a:round/>
                  <a:headEnd/>
                  <a:tailEn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66" name="Oval 22"/>
                <p:cNvSpPr>
                  <a:spLocks noChangeArrowheads="1"/>
                </p:cNvSpPr>
                <p:nvPr/>
              </p:nvSpPr>
              <p:spPr bwMode="auto">
                <a:xfrm>
                  <a:off x="2557" y="1645"/>
                  <a:ext cx="344" cy="227"/>
                </a:xfrm>
                <a:prstGeom prst="ellipse">
                  <a:avLst/>
                </a:prstGeom>
                <a:solidFill>
                  <a:srgbClr val="FFFFFF"/>
                </a:solidFill>
                <a:ln w="9525">
                  <a:solidFill>
                    <a:srgbClr val="000000"/>
                  </a:solidFill>
                  <a:round/>
                  <a:headEnd/>
                  <a:tailEn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67" name="Oval 23"/>
                <p:cNvSpPr>
                  <a:spLocks noChangeArrowheads="1"/>
                </p:cNvSpPr>
                <p:nvPr/>
              </p:nvSpPr>
              <p:spPr bwMode="auto">
                <a:xfrm>
                  <a:off x="3613" y="1544"/>
                  <a:ext cx="272" cy="272"/>
                </a:xfrm>
                <a:prstGeom prst="ellipse">
                  <a:avLst/>
                </a:prstGeom>
                <a:solidFill>
                  <a:srgbClr val="FFFFFF"/>
                </a:solidFill>
                <a:ln w="9525">
                  <a:solidFill>
                    <a:srgbClr val="000000"/>
                  </a:solidFill>
                  <a:round/>
                  <a:headEnd/>
                  <a:tailEn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68" name="Oval 24"/>
                <p:cNvSpPr>
                  <a:spLocks noChangeArrowheads="1"/>
                </p:cNvSpPr>
                <p:nvPr/>
              </p:nvSpPr>
              <p:spPr bwMode="auto">
                <a:xfrm>
                  <a:off x="3161" y="1894"/>
                  <a:ext cx="256" cy="236"/>
                </a:xfrm>
                <a:prstGeom prst="ellipse">
                  <a:avLst/>
                </a:prstGeom>
                <a:solidFill>
                  <a:srgbClr val="FFFFFF"/>
                </a:solidFill>
                <a:ln w="9525">
                  <a:solidFill>
                    <a:srgbClr val="000000"/>
                  </a:solidFill>
                  <a:round/>
                  <a:headEnd/>
                  <a:tailEn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69" name="Line 25"/>
                <p:cNvSpPr>
                  <a:spLocks noChangeShapeType="1"/>
                </p:cNvSpPr>
                <p:nvPr/>
              </p:nvSpPr>
              <p:spPr bwMode="auto">
                <a:xfrm flipV="1">
                  <a:off x="3845" y="1468"/>
                  <a:ext cx="57" cy="78"/>
                </a:xfrm>
                <a:prstGeom prst="line">
                  <a:avLst/>
                </a:prstGeom>
                <a:noFill/>
                <a:ln w="9525">
                  <a:solidFill>
                    <a:srgbClr val="00FFFF"/>
                  </a:solidFill>
                  <a:round/>
                  <a:headEnd/>
                  <a:tailEnd type="triangle" w="med" len="me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70" name="Line 26"/>
                <p:cNvSpPr>
                  <a:spLocks noChangeShapeType="1"/>
                </p:cNvSpPr>
                <p:nvPr/>
              </p:nvSpPr>
              <p:spPr bwMode="auto">
                <a:xfrm flipH="1" flipV="1">
                  <a:off x="3492" y="1465"/>
                  <a:ext cx="106" cy="112"/>
                </a:xfrm>
                <a:prstGeom prst="line">
                  <a:avLst/>
                </a:prstGeom>
                <a:noFill/>
                <a:ln w="9525">
                  <a:solidFill>
                    <a:srgbClr val="00FFFF"/>
                  </a:solidFill>
                  <a:round/>
                  <a:headEnd/>
                  <a:tailEnd type="triangle" w="med" len="me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71" name="Line 27"/>
                <p:cNvSpPr>
                  <a:spLocks noChangeShapeType="1"/>
                </p:cNvSpPr>
                <p:nvPr/>
              </p:nvSpPr>
              <p:spPr bwMode="auto">
                <a:xfrm>
                  <a:off x="3851" y="1756"/>
                  <a:ext cx="105" cy="110"/>
                </a:xfrm>
                <a:prstGeom prst="line">
                  <a:avLst/>
                </a:prstGeom>
                <a:noFill/>
                <a:ln w="9525">
                  <a:solidFill>
                    <a:srgbClr val="00FFFF"/>
                  </a:solidFill>
                  <a:round/>
                  <a:headEnd/>
                  <a:tailEnd type="triangle" w="med" len="me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72" name="Line 28"/>
                <p:cNvSpPr>
                  <a:spLocks noChangeShapeType="1"/>
                </p:cNvSpPr>
                <p:nvPr/>
              </p:nvSpPr>
              <p:spPr bwMode="auto">
                <a:xfrm flipH="1">
                  <a:off x="3525" y="1793"/>
                  <a:ext cx="70" cy="84"/>
                </a:xfrm>
                <a:prstGeom prst="line">
                  <a:avLst/>
                </a:prstGeom>
                <a:noFill/>
                <a:ln w="9525">
                  <a:solidFill>
                    <a:srgbClr val="00FFFF"/>
                  </a:solidFill>
                  <a:round/>
                  <a:headEnd/>
                  <a:tailEnd type="triangle" w="med" len="me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73" name="Oval 29"/>
                <p:cNvSpPr>
                  <a:spLocks noChangeArrowheads="1"/>
                </p:cNvSpPr>
                <p:nvPr/>
              </p:nvSpPr>
              <p:spPr bwMode="auto">
                <a:xfrm>
                  <a:off x="4400" y="1539"/>
                  <a:ext cx="247" cy="249"/>
                </a:xfrm>
                <a:prstGeom prst="ellipse">
                  <a:avLst/>
                </a:prstGeom>
                <a:solidFill>
                  <a:srgbClr val="FFFFFF"/>
                </a:solidFill>
                <a:ln w="9525">
                  <a:solidFill>
                    <a:srgbClr val="000000"/>
                  </a:solidFill>
                  <a:round/>
                  <a:headEnd/>
                  <a:tailEn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34858" name="Text Box 30"/>
                <p:cNvSpPr txBox="1">
                  <a:spLocks noChangeArrowheads="1"/>
                </p:cNvSpPr>
                <p:nvPr/>
              </p:nvSpPr>
              <p:spPr bwMode="auto">
                <a:xfrm>
                  <a:off x="4635" y="1381"/>
                  <a:ext cx="505" cy="258"/>
                </a:xfrm>
                <a:prstGeom prst="rect">
                  <a:avLst/>
                </a:prstGeom>
                <a:noFill/>
                <a:ln w="9525">
                  <a:noFill/>
                  <a:miter lim="800000"/>
                  <a:headEnd/>
                  <a:tailEnd/>
                </a:ln>
              </p:spPr>
              <p:txBody>
                <a:bodyPr/>
                <a:lstStyle/>
                <a:p>
                  <a:r>
                    <a:rPr lang="en-US" sz="1200">
                      <a:solidFill>
                        <a:schemeClr val="bg1"/>
                      </a:solidFill>
                      <a:latin typeface="Georgia" pitchFamily="18" charset="0"/>
                      <a:cs typeface="Arial" charset="0"/>
                    </a:rPr>
                    <a:t>ER</a:t>
                  </a:r>
                  <a:endParaRPr lang="ru-RU">
                    <a:solidFill>
                      <a:schemeClr val="bg1"/>
                    </a:solidFill>
                    <a:latin typeface="Georgia" pitchFamily="18" charset="0"/>
                    <a:cs typeface="Arial" charset="0"/>
                  </a:endParaRPr>
                </a:p>
              </p:txBody>
            </p:sp>
            <p:sp>
              <p:nvSpPr>
                <p:cNvPr id="75" name="Oval 31"/>
                <p:cNvSpPr>
                  <a:spLocks noChangeArrowheads="1"/>
                </p:cNvSpPr>
                <p:nvPr/>
              </p:nvSpPr>
              <p:spPr bwMode="auto">
                <a:xfrm rot="2700000">
                  <a:off x="3495" y="2238"/>
                  <a:ext cx="241" cy="185"/>
                </a:xfrm>
                <a:prstGeom prst="ellipse">
                  <a:avLst/>
                </a:prstGeom>
                <a:solidFill>
                  <a:srgbClr val="FFFFFF"/>
                </a:solidFill>
                <a:ln w="9525">
                  <a:solidFill>
                    <a:srgbClr val="000000"/>
                  </a:solidFill>
                  <a:round/>
                  <a:headEnd/>
                  <a:tailEn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76" name="Oval 32"/>
                <p:cNvSpPr>
                  <a:spLocks noChangeArrowheads="1"/>
                </p:cNvSpPr>
                <p:nvPr/>
              </p:nvSpPr>
              <p:spPr bwMode="auto">
                <a:xfrm rot="2700000">
                  <a:off x="3411" y="2156"/>
                  <a:ext cx="178" cy="133"/>
                </a:xfrm>
                <a:prstGeom prst="ellipse">
                  <a:avLst/>
                </a:prstGeom>
                <a:solidFill>
                  <a:srgbClr val="FFFFFF"/>
                </a:solidFill>
                <a:ln w="9525">
                  <a:noFill/>
                  <a:round/>
                  <a:headEnd/>
                  <a:tailEn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77" name="Oval 33"/>
                <p:cNvSpPr>
                  <a:spLocks noChangeArrowheads="1"/>
                </p:cNvSpPr>
                <p:nvPr/>
              </p:nvSpPr>
              <p:spPr bwMode="auto">
                <a:xfrm>
                  <a:off x="3671" y="2580"/>
                  <a:ext cx="160" cy="152"/>
                </a:xfrm>
                <a:prstGeom prst="ellipse">
                  <a:avLst/>
                </a:prstGeom>
                <a:solidFill>
                  <a:srgbClr val="FFFFFF"/>
                </a:solidFill>
                <a:ln w="9525">
                  <a:solidFill>
                    <a:schemeClr val="bg2"/>
                  </a:solidFill>
                  <a:round/>
                  <a:headEnd/>
                  <a:tailEn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78" name="Oval 34"/>
                <p:cNvSpPr>
                  <a:spLocks noChangeArrowheads="1"/>
                </p:cNvSpPr>
                <p:nvPr/>
              </p:nvSpPr>
              <p:spPr bwMode="auto">
                <a:xfrm>
                  <a:off x="3895" y="2548"/>
                  <a:ext cx="189" cy="185"/>
                </a:xfrm>
                <a:prstGeom prst="ellipse">
                  <a:avLst/>
                </a:prstGeom>
                <a:solidFill>
                  <a:srgbClr val="FFFFFF"/>
                </a:solidFill>
                <a:ln w="9525">
                  <a:solidFill>
                    <a:schemeClr val="bg2"/>
                  </a:solidFill>
                  <a:round/>
                  <a:headEnd/>
                  <a:tailEn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34863" name="Text Box 35"/>
                <p:cNvSpPr txBox="1">
                  <a:spLocks noChangeArrowheads="1"/>
                </p:cNvSpPr>
                <p:nvPr/>
              </p:nvSpPr>
              <p:spPr bwMode="auto">
                <a:xfrm>
                  <a:off x="3378" y="1370"/>
                  <a:ext cx="202" cy="175"/>
                </a:xfrm>
                <a:prstGeom prst="rect">
                  <a:avLst/>
                </a:prstGeom>
                <a:noFill/>
                <a:ln w="9525">
                  <a:noFill/>
                  <a:miter lim="800000"/>
                  <a:headEnd/>
                  <a:tailEnd/>
                </a:ln>
              </p:spPr>
              <p:txBody>
                <a:bodyPr/>
                <a:lstStyle/>
                <a:p>
                  <a:r>
                    <a:rPr lang="en-US" sz="1200" i="1">
                      <a:solidFill>
                        <a:schemeClr val="bg1"/>
                      </a:solidFill>
                      <a:latin typeface="Georgia" pitchFamily="18" charset="0"/>
                      <a:cs typeface="Arial" charset="0"/>
                    </a:rPr>
                    <a:t>n</a:t>
                  </a:r>
                  <a:endParaRPr lang="ru-RU">
                    <a:solidFill>
                      <a:schemeClr val="bg1"/>
                    </a:solidFill>
                    <a:latin typeface="Georgia" pitchFamily="18" charset="0"/>
                    <a:cs typeface="Arial" charset="0"/>
                  </a:endParaRPr>
                </a:p>
              </p:txBody>
            </p:sp>
            <p:sp>
              <p:nvSpPr>
                <p:cNvPr id="34864" name="Text Box 36"/>
                <p:cNvSpPr txBox="1">
                  <a:spLocks noChangeArrowheads="1"/>
                </p:cNvSpPr>
                <p:nvPr/>
              </p:nvSpPr>
              <p:spPr bwMode="auto">
                <a:xfrm>
                  <a:off x="3920" y="1723"/>
                  <a:ext cx="201" cy="175"/>
                </a:xfrm>
                <a:prstGeom prst="rect">
                  <a:avLst/>
                </a:prstGeom>
                <a:noFill/>
                <a:ln w="9525">
                  <a:noFill/>
                  <a:miter lim="800000"/>
                  <a:headEnd/>
                  <a:tailEnd/>
                </a:ln>
              </p:spPr>
              <p:txBody>
                <a:bodyPr/>
                <a:lstStyle/>
                <a:p>
                  <a:r>
                    <a:rPr lang="en-US" sz="1200" i="1">
                      <a:solidFill>
                        <a:schemeClr val="bg1"/>
                      </a:solidFill>
                      <a:latin typeface="Georgia" pitchFamily="18" charset="0"/>
                      <a:cs typeface="Arial" charset="0"/>
                    </a:rPr>
                    <a:t>n</a:t>
                  </a:r>
                  <a:endParaRPr lang="ru-RU">
                    <a:solidFill>
                      <a:schemeClr val="bg1"/>
                    </a:solidFill>
                    <a:latin typeface="Georgia" pitchFamily="18" charset="0"/>
                    <a:cs typeface="Arial" charset="0"/>
                  </a:endParaRPr>
                </a:p>
              </p:txBody>
            </p:sp>
            <p:sp>
              <p:nvSpPr>
                <p:cNvPr id="34865" name="Text Box 37"/>
                <p:cNvSpPr txBox="1">
                  <a:spLocks noChangeArrowheads="1"/>
                </p:cNvSpPr>
                <p:nvPr/>
              </p:nvSpPr>
              <p:spPr bwMode="auto">
                <a:xfrm>
                  <a:off x="3380" y="1701"/>
                  <a:ext cx="202" cy="175"/>
                </a:xfrm>
                <a:prstGeom prst="rect">
                  <a:avLst/>
                </a:prstGeom>
                <a:noFill/>
                <a:ln w="9525">
                  <a:noFill/>
                  <a:miter lim="800000"/>
                  <a:headEnd/>
                  <a:tailEnd/>
                </a:ln>
              </p:spPr>
              <p:txBody>
                <a:bodyPr/>
                <a:lstStyle/>
                <a:p>
                  <a:r>
                    <a:rPr lang="en-US" sz="1200" i="1">
                      <a:solidFill>
                        <a:schemeClr val="bg1"/>
                      </a:solidFill>
                      <a:latin typeface="Georgia" pitchFamily="18" charset="0"/>
                      <a:cs typeface="Arial" charset="0"/>
                    </a:rPr>
                    <a:t>n</a:t>
                  </a:r>
                  <a:endParaRPr lang="ru-RU">
                    <a:solidFill>
                      <a:schemeClr val="bg1"/>
                    </a:solidFill>
                    <a:latin typeface="Georgia" pitchFamily="18" charset="0"/>
                    <a:cs typeface="Arial" charset="0"/>
                  </a:endParaRPr>
                </a:p>
              </p:txBody>
            </p:sp>
            <p:sp>
              <p:nvSpPr>
                <p:cNvPr id="34866" name="Text Box 38"/>
                <p:cNvSpPr txBox="1">
                  <a:spLocks noChangeArrowheads="1"/>
                </p:cNvSpPr>
                <p:nvPr/>
              </p:nvSpPr>
              <p:spPr bwMode="auto">
                <a:xfrm>
                  <a:off x="2167" y="2792"/>
                  <a:ext cx="748" cy="324"/>
                </a:xfrm>
                <a:prstGeom prst="rect">
                  <a:avLst/>
                </a:prstGeom>
                <a:noFill/>
                <a:ln w="9525">
                  <a:noFill/>
                  <a:miter lim="800000"/>
                  <a:headEnd/>
                  <a:tailEnd/>
                </a:ln>
              </p:spPr>
              <p:txBody>
                <a:bodyPr/>
                <a:lstStyle/>
                <a:p>
                  <a:r>
                    <a:rPr lang="en-US" sz="1200">
                      <a:solidFill>
                        <a:schemeClr val="bg1"/>
                      </a:solidFill>
                      <a:latin typeface="Georgia" pitchFamily="18" charset="0"/>
                      <a:cs typeface="Arial" charset="0"/>
                    </a:rPr>
                    <a:t>Quasi-fission</a:t>
                  </a:r>
                  <a:endParaRPr lang="ru-RU">
                    <a:solidFill>
                      <a:schemeClr val="bg1"/>
                    </a:solidFill>
                    <a:latin typeface="Georgia" pitchFamily="18" charset="0"/>
                    <a:cs typeface="Arial" charset="0"/>
                  </a:endParaRPr>
                </a:p>
              </p:txBody>
            </p:sp>
            <p:sp>
              <p:nvSpPr>
                <p:cNvPr id="34867" name="Text Box 39"/>
                <p:cNvSpPr txBox="1">
                  <a:spLocks noChangeArrowheads="1"/>
                </p:cNvSpPr>
                <p:nvPr/>
              </p:nvSpPr>
              <p:spPr bwMode="auto">
                <a:xfrm>
                  <a:off x="3680" y="2975"/>
                  <a:ext cx="777" cy="324"/>
                </a:xfrm>
                <a:prstGeom prst="rect">
                  <a:avLst/>
                </a:prstGeom>
                <a:noFill/>
                <a:ln w="9525">
                  <a:noFill/>
                  <a:miter lim="800000"/>
                  <a:headEnd/>
                  <a:tailEnd/>
                </a:ln>
              </p:spPr>
              <p:txBody>
                <a:bodyPr/>
                <a:lstStyle/>
                <a:p>
                  <a:r>
                    <a:rPr lang="en-US" sz="1200">
                      <a:solidFill>
                        <a:schemeClr val="bg1"/>
                      </a:solidFill>
                      <a:latin typeface="Georgia" pitchFamily="18" charset="0"/>
                      <a:cs typeface="Arial" charset="0"/>
                    </a:rPr>
                    <a:t>CN fission</a:t>
                  </a:r>
                  <a:endParaRPr lang="ru-RU">
                    <a:solidFill>
                      <a:schemeClr val="bg1"/>
                    </a:solidFill>
                    <a:latin typeface="Georgia" pitchFamily="18" charset="0"/>
                    <a:cs typeface="Arial" charset="0"/>
                  </a:endParaRPr>
                </a:p>
              </p:txBody>
            </p:sp>
            <p:sp>
              <p:nvSpPr>
                <p:cNvPr id="34868" name="Text Box 40"/>
                <p:cNvSpPr txBox="1">
                  <a:spLocks noChangeArrowheads="1"/>
                </p:cNvSpPr>
                <p:nvPr/>
              </p:nvSpPr>
              <p:spPr bwMode="auto">
                <a:xfrm>
                  <a:off x="982" y="2005"/>
                  <a:ext cx="748" cy="323"/>
                </a:xfrm>
                <a:prstGeom prst="rect">
                  <a:avLst/>
                </a:prstGeom>
                <a:noFill/>
                <a:ln w="9525">
                  <a:noFill/>
                  <a:miter lim="800000"/>
                  <a:headEnd/>
                  <a:tailEnd/>
                </a:ln>
              </p:spPr>
              <p:txBody>
                <a:bodyPr/>
                <a:lstStyle/>
                <a:p>
                  <a:r>
                    <a:rPr lang="en-US" sz="1200">
                      <a:solidFill>
                        <a:schemeClr val="bg1"/>
                      </a:solidFill>
                      <a:latin typeface="Georgia" pitchFamily="18" charset="0"/>
                      <a:cs typeface="Arial" charset="0"/>
                    </a:rPr>
                    <a:t>touching </a:t>
                  </a:r>
                </a:p>
                <a:p>
                  <a:r>
                    <a:rPr lang="en-US" sz="1200">
                      <a:solidFill>
                        <a:schemeClr val="bg1"/>
                      </a:solidFill>
                      <a:latin typeface="Georgia" pitchFamily="18" charset="0"/>
                      <a:cs typeface="Arial" charset="0"/>
                    </a:rPr>
                    <a:t>point</a:t>
                  </a:r>
                  <a:endParaRPr lang="ru-RU">
                    <a:solidFill>
                      <a:schemeClr val="bg1"/>
                    </a:solidFill>
                    <a:latin typeface="Georgia" pitchFamily="18" charset="0"/>
                    <a:cs typeface="Arial" charset="0"/>
                  </a:endParaRPr>
                </a:p>
              </p:txBody>
            </p:sp>
            <p:sp>
              <p:nvSpPr>
                <p:cNvPr id="34869" name="Text Box 41"/>
                <p:cNvSpPr txBox="1">
                  <a:spLocks noChangeArrowheads="1"/>
                </p:cNvSpPr>
                <p:nvPr/>
              </p:nvSpPr>
              <p:spPr bwMode="auto">
                <a:xfrm>
                  <a:off x="1730" y="1409"/>
                  <a:ext cx="748" cy="177"/>
                </a:xfrm>
                <a:prstGeom prst="rect">
                  <a:avLst/>
                </a:prstGeom>
                <a:noFill/>
                <a:ln w="9525">
                  <a:noFill/>
                  <a:miter lim="800000"/>
                  <a:headEnd/>
                  <a:tailEnd/>
                </a:ln>
              </p:spPr>
              <p:txBody>
                <a:bodyPr/>
                <a:lstStyle/>
                <a:p>
                  <a:r>
                    <a:rPr lang="en-US" sz="1200">
                      <a:solidFill>
                        <a:schemeClr val="bg1"/>
                      </a:solidFill>
                      <a:latin typeface="Georgia" pitchFamily="18" charset="0"/>
                      <a:cs typeface="Arial" charset="0"/>
                    </a:rPr>
                    <a:t>capture</a:t>
                  </a:r>
                  <a:endParaRPr lang="ru-RU">
                    <a:solidFill>
                      <a:schemeClr val="bg1"/>
                    </a:solidFill>
                    <a:latin typeface="Georgia" pitchFamily="18" charset="0"/>
                    <a:cs typeface="Arial" charset="0"/>
                  </a:endParaRPr>
                </a:p>
              </p:txBody>
            </p:sp>
            <p:sp>
              <p:nvSpPr>
                <p:cNvPr id="34870" name="Text Box 42"/>
                <p:cNvSpPr txBox="1">
                  <a:spLocks noChangeArrowheads="1"/>
                </p:cNvSpPr>
                <p:nvPr/>
              </p:nvSpPr>
              <p:spPr bwMode="auto">
                <a:xfrm>
                  <a:off x="3482" y="1081"/>
                  <a:ext cx="938" cy="146"/>
                </a:xfrm>
                <a:prstGeom prst="rect">
                  <a:avLst/>
                </a:prstGeom>
                <a:noFill/>
                <a:ln w="9525">
                  <a:noFill/>
                  <a:miter lim="800000"/>
                  <a:headEnd/>
                  <a:tailEnd/>
                </a:ln>
              </p:spPr>
              <p:txBody>
                <a:bodyPr/>
                <a:lstStyle/>
                <a:p>
                  <a:r>
                    <a:rPr lang="en-US" sz="1200">
                      <a:solidFill>
                        <a:schemeClr val="bg1"/>
                      </a:solidFill>
                      <a:latin typeface="Georgia" pitchFamily="18" charset="0"/>
                      <a:cs typeface="Arial" charset="0"/>
                    </a:rPr>
                    <a:t>Compound nucleus </a:t>
                  </a:r>
                  <a:endParaRPr lang="ru-RU">
                    <a:solidFill>
                      <a:schemeClr val="bg1"/>
                    </a:solidFill>
                    <a:latin typeface="Georgia" pitchFamily="18" charset="0"/>
                    <a:cs typeface="Arial" charset="0"/>
                  </a:endParaRPr>
                </a:p>
              </p:txBody>
            </p:sp>
            <p:sp>
              <p:nvSpPr>
                <p:cNvPr id="34871" name="Text Box 43"/>
                <p:cNvSpPr txBox="1">
                  <a:spLocks noChangeArrowheads="1"/>
                </p:cNvSpPr>
                <p:nvPr/>
              </p:nvSpPr>
              <p:spPr bwMode="auto">
                <a:xfrm>
                  <a:off x="3840" y="1288"/>
                  <a:ext cx="202" cy="175"/>
                </a:xfrm>
                <a:prstGeom prst="rect">
                  <a:avLst/>
                </a:prstGeom>
                <a:noFill/>
                <a:ln w="9525">
                  <a:noFill/>
                  <a:miter lim="800000"/>
                  <a:headEnd/>
                  <a:tailEnd/>
                </a:ln>
              </p:spPr>
              <p:txBody>
                <a:bodyPr/>
                <a:lstStyle/>
                <a:p>
                  <a:r>
                    <a:rPr lang="en-US" sz="1200" i="1">
                      <a:solidFill>
                        <a:schemeClr val="bg1"/>
                      </a:solidFill>
                      <a:latin typeface="Georgia" pitchFamily="18" charset="0"/>
                      <a:cs typeface="Arial" charset="0"/>
                    </a:rPr>
                    <a:t>n</a:t>
                  </a:r>
                  <a:endParaRPr lang="ru-RU">
                    <a:solidFill>
                      <a:schemeClr val="bg1"/>
                    </a:solidFill>
                    <a:latin typeface="Georgia" pitchFamily="18" charset="0"/>
                    <a:cs typeface="Arial" charset="0"/>
                  </a:endParaRPr>
                </a:p>
              </p:txBody>
            </p:sp>
            <p:sp>
              <p:nvSpPr>
                <p:cNvPr id="88" name="Line 44"/>
                <p:cNvSpPr>
                  <a:spLocks noChangeShapeType="1"/>
                </p:cNvSpPr>
                <p:nvPr/>
              </p:nvSpPr>
              <p:spPr bwMode="auto">
                <a:xfrm>
                  <a:off x="2916" y="1717"/>
                  <a:ext cx="464" cy="0"/>
                </a:xfrm>
                <a:prstGeom prst="line">
                  <a:avLst/>
                </a:prstGeom>
                <a:noFill/>
                <a:ln w="57150">
                  <a:solidFill>
                    <a:srgbClr val="FF3300"/>
                  </a:solidFill>
                  <a:round/>
                  <a:headEnd/>
                  <a:tailEnd type="triangle" w="med" len="me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sp>
              <p:nvSpPr>
                <p:cNvPr id="89" name="Line 45"/>
                <p:cNvSpPr>
                  <a:spLocks noChangeShapeType="1"/>
                </p:cNvSpPr>
                <p:nvPr/>
              </p:nvSpPr>
              <p:spPr bwMode="auto">
                <a:xfrm>
                  <a:off x="3876" y="1652"/>
                  <a:ext cx="463" cy="0"/>
                </a:xfrm>
                <a:prstGeom prst="line">
                  <a:avLst/>
                </a:prstGeom>
                <a:noFill/>
                <a:ln w="57150">
                  <a:solidFill>
                    <a:srgbClr val="FF3300"/>
                  </a:solidFill>
                  <a:round/>
                  <a:headEnd/>
                  <a:tailEnd type="triangle" w="med" len="med"/>
                </a:ln>
              </p:spPr>
              <p:txBody>
                <a:bodyPr/>
                <a:lstStyle/>
                <a:p>
                  <a:pPr fontAlgn="auto">
                    <a:spcBef>
                      <a:spcPts val="0"/>
                    </a:spcBef>
                    <a:spcAft>
                      <a:spcPts val="0"/>
                    </a:spcAft>
                    <a:defRPr/>
                  </a:pPr>
                  <a:endParaRPr lang="ru-RU">
                    <a:solidFill>
                      <a:schemeClr val="bg1"/>
                    </a:solidFill>
                    <a:effectLst>
                      <a:outerShdw blurRad="38100" dist="38100" dir="2700000" algn="tl">
                        <a:srgbClr val="000000">
                          <a:alpha val="43137"/>
                        </a:srgbClr>
                      </a:outerShdw>
                    </a:effectLst>
                    <a:latin typeface="+mn-lt"/>
                  </a:endParaRPr>
                </a:p>
              </p:txBody>
            </p:sp>
          </p:grpSp>
          <p:sp>
            <p:nvSpPr>
              <p:cNvPr id="34836" name="Text Box 47"/>
              <p:cNvSpPr txBox="1">
                <a:spLocks noChangeArrowheads="1"/>
              </p:cNvSpPr>
              <p:nvPr/>
            </p:nvSpPr>
            <p:spPr bwMode="auto">
              <a:xfrm>
                <a:off x="4799013" y="2760663"/>
                <a:ext cx="900112" cy="831850"/>
              </a:xfrm>
              <a:prstGeom prst="rect">
                <a:avLst/>
              </a:prstGeom>
              <a:noFill/>
              <a:ln w="9525">
                <a:noFill/>
                <a:miter lim="800000"/>
                <a:headEnd/>
                <a:tailEnd/>
              </a:ln>
            </p:spPr>
            <p:txBody>
              <a:bodyPr>
                <a:spAutoFit/>
              </a:bodyPr>
              <a:lstStyle/>
              <a:p>
                <a:r>
                  <a:rPr lang="en-US" sz="1200">
                    <a:solidFill>
                      <a:schemeClr val="bg1"/>
                    </a:solidFill>
                    <a:latin typeface="Georgia" pitchFamily="18" charset="0"/>
                  </a:rPr>
                  <a:t>Quasi-elastic&amp;</a:t>
                </a:r>
              </a:p>
              <a:p>
                <a:r>
                  <a:rPr lang="en-US" sz="1200">
                    <a:solidFill>
                      <a:schemeClr val="bg1"/>
                    </a:solidFill>
                    <a:latin typeface="Georgia" pitchFamily="18" charset="0"/>
                  </a:rPr>
                  <a:t>Deep-inelastic</a:t>
                </a:r>
                <a:endParaRPr lang="ru-RU" sz="1200">
                  <a:solidFill>
                    <a:schemeClr val="bg1"/>
                  </a:solidFill>
                  <a:latin typeface="Georgia" pitchFamily="18"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additive="base">
                                        <p:cTn id="7" dur="500" fill="hold"/>
                                        <p:tgtEl>
                                          <p:spTgt spid="92"/>
                                        </p:tgtEl>
                                        <p:attrNameLst>
                                          <p:attrName>ppt_x</p:attrName>
                                        </p:attrNameLst>
                                      </p:cBhvr>
                                      <p:tavLst>
                                        <p:tav tm="0">
                                          <p:val>
                                            <p:strVal val="#ppt_x"/>
                                          </p:val>
                                        </p:tav>
                                        <p:tav tm="100000">
                                          <p:val>
                                            <p:strVal val="#ppt_x"/>
                                          </p:val>
                                        </p:tav>
                                      </p:tavLst>
                                    </p:anim>
                                    <p:anim calcmode="lin" valueType="num">
                                      <p:cBhvr additive="base">
                                        <p:cTn id="8" dur="500" fill="hold"/>
                                        <p:tgtEl>
                                          <p:spTgt spid="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Заголовок 1"/>
          <p:cNvSpPr>
            <a:spLocks noGrp="1"/>
          </p:cNvSpPr>
          <p:nvPr>
            <p:ph type="title" sz="quarter"/>
          </p:nvPr>
        </p:nvSpPr>
        <p:spPr/>
        <p:txBody>
          <a:bodyPr/>
          <a:lstStyle/>
          <a:p>
            <a:r>
              <a:rPr lang="en-US" sz="3000" smtClean="0"/>
              <a:t>CORSET: correlation set-up for the measurements of the velocities of binary fragments </a:t>
            </a:r>
          </a:p>
        </p:txBody>
      </p:sp>
      <p:sp>
        <p:nvSpPr>
          <p:cNvPr id="5" name="Содержимое 4"/>
          <p:cNvSpPr>
            <a:spLocks noGrp="1"/>
          </p:cNvSpPr>
          <p:nvPr>
            <p:ph sz="quarter" idx="3"/>
          </p:nvPr>
        </p:nvSpPr>
        <p:spPr>
          <a:xfrm>
            <a:off x="500063" y="4857750"/>
            <a:ext cx="8043862" cy="1487488"/>
          </a:xfrm>
        </p:spPr>
        <p:txBody>
          <a:bodyPr>
            <a:normAutofit fontScale="92500" lnSpcReduction="20000"/>
          </a:bodyPr>
          <a:lstStyle/>
          <a:p>
            <a:pPr marL="274320" indent="-274320" fontAlgn="auto">
              <a:spcBef>
                <a:spcPts val="580"/>
              </a:spcBef>
              <a:spcAft>
                <a:spcPts val="0"/>
              </a:spcAft>
              <a:buFont typeface="Wingdings 2"/>
              <a:buChar char=""/>
              <a:defRPr/>
            </a:pPr>
            <a:r>
              <a:rPr lang="en-US" b="1" dirty="0" smtClean="0">
                <a:solidFill>
                  <a:schemeClr val="tx2">
                    <a:lumMod val="75000"/>
                  </a:schemeClr>
                </a:solidFill>
              </a:rPr>
              <a:t>Measured values:</a:t>
            </a:r>
          </a:p>
          <a:p>
            <a:pPr marL="274320" indent="-274320" fontAlgn="auto">
              <a:spcBef>
                <a:spcPts val="580"/>
              </a:spcBef>
              <a:spcAft>
                <a:spcPts val="0"/>
              </a:spcAft>
              <a:buFont typeface="Wingdings 2"/>
              <a:buNone/>
              <a:defRPr/>
            </a:pPr>
            <a:r>
              <a:rPr lang="en-US" dirty="0" smtClean="0"/>
              <a:t>      V1lab, V2lab, </a:t>
            </a:r>
            <a:r>
              <a:rPr lang="en-US" dirty="0" smtClean="0">
                <a:sym typeface="Symbol"/>
              </a:rPr>
              <a:t>1lab, 2lab</a:t>
            </a:r>
            <a:endParaRPr lang="en-US" dirty="0" smtClean="0"/>
          </a:p>
          <a:p>
            <a:pPr marL="274320" indent="-274320" fontAlgn="auto">
              <a:spcBef>
                <a:spcPts val="580"/>
              </a:spcBef>
              <a:spcAft>
                <a:spcPts val="0"/>
              </a:spcAft>
              <a:buFont typeface="Wingdings 2"/>
              <a:buChar char=""/>
              <a:defRPr/>
            </a:pPr>
            <a:r>
              <a:rPr lang="en-US" b="1" dirty="0" smtClean="0">
                <a:solidFill>
                  <a:schemeClr val="tx2">
                    <a:lumMod val="75000"/>
                  </a:schemeClr>
                </a:solidFill>
                <a:sym typeface="Symbol"/>
              </a:rPr>
              <a:t>Extracted values:  </a:t>
            </a:r>
            <a:r>
              <a:rPr lang="en-US" dirty="0" smtClean="0">
                <a:sym typeface="Symbol"/>
              </a:rPr>
              <a:t>Mass, Energy, TKE,</a:t>
            </a:r>
            <a:r>
              <a:rPr lang="en-US" dirty="0" smtClean="0"/>
              <a:t> </a:t>
            </a:r>
            <a:r>
              <a:rPr lang="en-US" dirty="0" smtClean="0">
                <a:sym typeface="Symbol"/>
              </a:rPr>
              <a:t>cm for the both fragments</a:t>
            </a:r>
          </a:p>
          <a:p>
            <a:pPr marL="274320" indent="-274320" fontAlgn="auto">
              <a:spcBef>
                <a:spcPts val="580"/>
              </a:spcBef>
              <a:spcAft>
                <a:spcPts val="0"/>
              </a:spcAft>
              <a:buFont typeface="Wingdings 2"/>
              <a:buChar char=""/>
              <a:defRPr/>
            </a:pPr>
            <a:endParaRPr lang="en-US" dirty="0" smtClean="0">
              <a:sym typeface="Symbol"/>
            </a:endParaRPr>
          </a:p>
          <a:p>
            <a:pPr marL="274320" indent="-274320" fontAlgn="auto">
              <a:spcBef>
                <a:spcPts val="580"/>
              </a:spcBef>
              <a:spcAft>
                <a:spcPts val="0"/>
              </a:spcAft>
              <a:buFont typeface="Wingdings 2"/>
              <a:buChar char=""/>
              <a:defRPr/>
            </a:pPr>
            <a:endParaRPr lang="en-US" dirty="0" smtClean="0"/>
          </a:p>
          <a:p>
            <a:pPr marL="274320" indent="-274320" fontAlgn="auto">
              <a:spcBef>
                <a:spcPts val="580"/>
              </a:spcBef>
              <a:spcAft>
                <a:spcPts val="0"/>
              </a:spcAft>
              <a:buFont typeface="Wingdings 2"/>
              <a:buChar char=""/>
              <a:defRPr/>
            </a:pPr>
            <a:endParaRPr lang="en-US" dirty="0" smtClean="0"/>
          </a:p>
          <a:p>
            <a:pPr marL="274320" indent="-274320" fontAlgn="auto">
              <a:spcBef>
                <a:spcPts val="580"/>
              </a:spcBef>
              <a:spcAft>
                <a:spcPts val="0"/>
              </a:spcAft>
              <a:buFont typeface="Wingdings 2"/>
              <a:buNone/>
              <a:defRPr/>
            </a:pPr>
            <a:endParaRPr lang="en-US" dirty="0" smtClean="0"/>
          </a:p>
          <a:p>
            <a:pPr marL="274320" indent="-274320" fontAlgn="auto">
              <a:spcBef>
                <a:spcPts val="580"/>
              </a:spcBef>
              <a:spcAft>
                <a:spcPts val="0"/>
              </a:spcAft>
              <a:buFont typeface="Wingdings 2"/>
              <a:buNone/>
              <a:defRPr/>
            </a:pPr>
            <a:endParaRPr lang="en-US" dirty="0"/>
          </a:p>
        </p:txBody>
      </p:sp>
      <p:pic>
        <p:nvPicPr>
          <p:cNvPr id="35847" name="Picture 15" descr="DSCN0078"/>
          <p:cNvPicPr>
            <a:picLocks noGrp="1" noChangeAspect="1" noChangeArrowheads="1"/>
          </p:cNvPicPr>
          <p:nvPr>
            <p:ph sz="half" idx="4294967295"/>
          </p:nvPr>
        </p:nvPicPr>
        <p:blipFill>
          <a:blip r:embed="rId3"/>
          <a:srcRect/>
          <a:stretch>
            <a:fillRect/>
          </a:stretch>
        </p:blipFill>
        <p:spPr>
          <a:xfrm>
            <a:off x="428625" y="1500188"/>
            <a:ext cx="4071938" cy="3054350"/>
          </a:xfrm>
        </p:spPr>
      </p:pic>
      <p:graphicFrame>
        <p:nvGraphicFramePr>
          <p:cNvPr id="35844" name="Object 4"/>
          <p:cNvGraphicFramePr>
            <a:graphicFrameLocks noChangeAspect="1"/>
          </p:cNvGraphicFramePr>
          <p:nvPr/>
        </p:nvGraphicFramePr>
        <p:xfrm>
          <a:off x="4214813" y="1214438"/>
          <a:ext cx="4627562" cy="4000500"/>
        </p:xfrm>
        <a:graphic>
          <a:graphicData uri="http://schemas.openxmlformats.org/presentationml/2006/ole">
            <p:oleObj spid="_x0000_s35844" name="Graph" r:id="rId4" imgW="2901696" imgH="4155034" progId="">
              <p:embed/>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34" name="Object 10"/>
          <p:cNvGraphicFramePr>
            <a:graphicFrameLocks noChangeAspect="1"/>
          </p:cNvGraphicFramePr>
          <p:nvPr/>
        </p:nvGraphicFramePr>
        <p:xfrm>
          <a:off x="0" y="500063"/>
          <a:ext cx="4786313" cy="5859462"/>
        </p:xfrm>
        <a:graphic>
          <a:graphicData uri="http://schemas.openxmlformats.org/presentationml/2006/ole">
            <p:oleObj spid="_x0000_s1034" name="Graph" r:id="rId3" imgW="2832202" imgH="4107485" progId="">
              <p:embed/>
            </p:oleObj>
          </a:graphicData>
        </a:graphic>
      </p:graphicFrame>
      <p:sp>
        <p:nvSpPr>
          <p:cNvPr id="1037" name="Заголовок 1"/>
          <p:cNvSpPr>
            <a:spLocks noGrp="1"/>
          </p:cNvSpPr>
          <p:nvPr>
            <p:ph type="title"/>
          </p:nvPr>
        </p:nvSpPr>
        <p:spPr>
          <a:xfrm>
            <a:off x="428625" y="0"/>
            <a:ext cx="8229600" cy="654050"/>
          </a:xfrm>
        </p:spPr>
        <p:txBody>
          <a:bodyPr/>
          <a:lstStyle/>
          <a:p>
            <a:r>
              <a:rPr lang="en-US" sz="2700" smtClean="0"/>
              <a:t>Heavy ion-induced reactions: binary channel</a:t>
            </a:r>
          </a:p>
        </p:txBody>
      </p:sp>
      <p:sp>
        <p:nvSpPr>
          <p:cNvPr id="9" name="Прямоугольник 8"/>
          <p:cNvSpPr/>
          <p:nvPr/>
        </p:nvSpPr>
        <p:spPr>
          <a:xfrm>
            <a:off x="1785938" y="3714750"/>
            <a:ext cx="285750" cy="1949450"/>
          </a:xfrm>
          <a:prstGeom prst="rect">
            <a:avLst/>
          </a:prstGeom>
          <a:solidFill>
            <a:srgbClr val="E357BE">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pic>
        <p:nvPicPr>
          <p:cNvPr id="1039" name="Рисунок 9" descr="fig1.png"/>
          <p:cNvPicPr>
            <a:picLocks noChangeAspect="1"/>
          </p:cNvPicPr>
          <p:nvPr/>
        </p:nvPicPr>
        <p:blipFill>
          <a:blip r:embed="rId4"/>
          <a:srcRect/>
          <a:stretch>
            <a:fillRect/>
          </a:stretch>
        </p:blipFill>
        <p:spPr bwMode="auto">
          <a:xfrm>
            <a:off x="4643438" y="571500"/>
            <a:ext cx="3643312" cy="3221038"/>
          </a:xfrm>
          <a:prstGeom prst="rect">
            <a:avLst/>
          </a:prstGeom>
          <a:noFill/>
          <a:ln w="9525">
            <a:noFill/>
            <a:miter lim="800000"/>
            <a:headEnd/>
            <a:tailEnd/>
          </a:ln>
        </p:spPr>
      </p:pic>
      <p:graphicFrame>
        <p:nvGraphicFramePr>
          <p:cNvPr id="1029" name="Object 11"/>
          <p:cNvGraphicFramePr>
            <a:graphicFrameLocks noChangeAspect="1"/>
          </p:cNvGraphicFramePr>
          <p:nvPr/>
        </p:nvGraphicFramePr>
        <p:xfrm>
          <a:off x="4500563" y="3714750"/>
          <a:ext cx="4006850" cy="3022600"/>
        </p:xfrm>
        <a:graphic>
          <a:graphicData uri="http://schemas.openxmlformats.org/presentationml/2006/ole">
            <p:oleObj spid="_x0000_s1035" name="Graph" r:id="rId5" imgW="4276954" imgH="3022397" progId="">
              <p:embed/>
            </p:oleObj>
          </a:graphicData>
        </a:graphic>
      </p:graphicFrame>
      <p:sp>
        <p:nvSpPr>
          <p:cNvPr id="11" name="TextBox 10"/>
          <p:cNvSpPr txBox="1"/>
          <p:nvPr/>
        </p:nvSpPr>
        <p:spPr>
          <a:xfrm>
            <a:off x="6786563" y="1571625"/>
            <a:ext cx="1214437" cy="369888"/>
          </a:xfrm>
          <a:prstGeom prst="rect">
            <a:avLst/>
          </a:prstGeom>
          <a:noFill/>
        </p:spPr>
        <p:txBody>
          <a:bodyPr>
            <a:spAutoFit/>
          </a:bodyPr>
          <a:lstStyle/>
          <a:p>
            <a:pPr fontAlgn="auto">
              <a:spcBef>
                <a:spcPts val="0"/>
              </a:spcBef>
              <a:spcAft>
                <a:spcPts val="0"/>
              </a:spcAft>
              <a:defRPr/>
            </a:pPr>
            <a:r>
              <a:rPr lang="ru-RU" b="1" dirty="0">
                <a:solidFill>
                  <a:srgbClr val="FFFF00"/>
                </a:solidFill>
                <a:latin typeface="+mn-lt"/>
              </a:rPr>
              <a:t>~</a:t>
            </a:r>
            <a:r>
              <a:rPr lang="en-US" b="1" dirty="0">
                <a:solidFill>
                  <a:srgbClr val="FFFF99"/>
                </a:solidFill>
                <a:effectLst>
                  <a:outerShdw blurRad="38100" dist="38100" dir="2700000" algn="tl">
                    <a:srgbClr val="000000">
                      <a:alpha val="43137"/>
                    </a:srgbClr>
                  </a:outerShdw>
                </a:effectLst>
                <a:latin typeface="+mn-lt"/>
              </a:rPr>
              <a:t>10</a:t>
            </a:r>
            <a:r>
              <a:rPr lang="en-US" b="1" baseline="30000" dirty="0">
                <a:solidFill>
                  <a:srgbClr val="FFFF99"/>
                </a:solidFill>
                <a:effectLst>
                  <a:outerShdw blurRad="38100" dist="38100" dir="2700000" algn="tl">
                    <a:srgbClr val="000000">
                      <a:alpha val="43137"/>
                    </a:srgbClr>
                  </a:outerShdw>
                </a:effectLst>
                <a:latin typeface="+mn-lt"/>
              </a:rPr>
              <a:t>-21</a:t>
            </a:r>
            <a:r>
              <a:rPr lang="en-US" b="1" dirty="0">
                <a:solidFill>
                  <a:srgbClr val="FFFF99"/>
                </a:solidFill>
                <a:effectLst>
                  <a:outerShdw blurRad="38100" dist="38100" dir="2700000" algn="tl">
                    <a:srgbClr val="000000">
                      <a:alpha val="43137"/>
                    </a:srgbClr>
                  </a:outerShdw>
                </a:effectLst>
                <a:latin typeface="+mn-lt"/>
              </a:rPr>
              <a:t>s</a:t>
            </a:r>
            <a:endParaRPr lang="ru-RU" b="1" dirty="0">
              <a:solidFill>
                <a:srgbClr val="FFFF99"/>
              </a:solidFill>
              <a:effectLst>
                <a:outerShdw blurRad="38100" dist="38100" dir="2700000" algn="tl">
                  <a:srgbClr val="000000">
                    <a:alpha val="43137"/>
                  </a:srgbClr>
                </a:outerShdw>
              </a:effectLst>
              <a:latin typeface="+mn-lt"/>
            </a:endParaRPr>
          </a:p>
        </p:txBody>
      </p:sp>
      <p:sp>
        <p:nvSpPr>
          <p:cNvPr id="12" name="TextBox 11"/>
          <p:cNvSpPr txBox="1"/>
          <p:nvPr/>
        </p:nvSpPr>
        <p:spPr>
          <a:xfrm>
            <a:off x="6858000" y="1928813"/>
            <a:ext cx="1071563" cy="369887"/>
          </a:xfrm>
          <a:prstGeom prst="rect">
            <a:avLst/>
          </a:prstGeom>
          <a:noFill/>
        </p:spPr>
        <p:txBody>
          <a:bodyPr>
            <a:spAutoFit/>
          </a:bodyPr>
          <a:lstStyle/>
          <a:p>
            <a:pPr fontAlgn="auto">
              <a:spcBef>
                <a:spcPts val="0"/>
              </a:spcBef>
              <a:spcAft>
                <a:spcPts val="0"/>
              </a:spcAft>
              <a:defRPr/>
            </a:pPr>
            <a:r>
              <a:rPr lang="en-US" b="1" dirty="0" err="1">
                <a:solidFill>
                  <a:srgbClr val="FFFF00"/>
                </a:solidFill>
                <a:effectLst>
                  <a:outerShdw blurRad="38100" dist="38100" dir="2700000" algn="tl">
                    <a:srgbClr val="000000">
                      <a:alpha val="43137"/>
                    </a:srgbClr>
                  </a:outerShdw>
                </a:effectLst>
                <a:latin typeface="+mn-lt"/>
              </a:rPr>
              <a:t>QFasym</a:t>
            </a:r>
            <a:endParaRPr lang="ru-RU" b="1" dirty="0">
              <a:solidFill>
                <a:srgbClr val="FFFF00"/>
              </a:solidFill>
              <a:effectLst>
                <a:outerShdw blurRad="38100" dist="38100" dir="2700000" algn="tl">
                  <a:srgbClr val="000000">
                    <a:alpha val="43137"/>
                  </a:srgbClr>
                </a:outerShdw>
              </a:effectLst>
              <a:latin typeface="+mn-lt"/>
            </a:endParaRPr>
          </a:p>
        </p:txBody>
      </p:sp>
      <p:graphicFrame>
        <p:nvGraphicFramePr>
          <p:cNvPr id="1030" name="Object 12"/>
          <p:cNvGraphicFramePr>
            <a:graphicFrameLocks noChangeAspect="1"/>
          </p:cNvGraphicFramePr>
          <p:nvPr/>
        </p:nvGraphicFramePr>
        <p:xfrm>
          <a:off x="4502150" y="3713163"/>
          <a:ext cx="4005263" cy="3019425"/>
        </p:xfrm>
        <a:graphic>
          <a:graphicData uri="http://schemas.openxmlformats.org/presentationml/2006/ole">
            <p:oleObj spid="_x0000_s1036" name="Graph" r:id="rId6" imgW="4276954" imgH="3022397" progId="">
              <p:embed/>
            </p:oleObj>
          </a:graphicData>
        </a:graphic>
      </p:graphicFrame>
      <p:sp>
        <p:nvSpPr>
          <p:cNvPr id="14" name="Прямоугольник 13"/>
          <p:cNvSpPr/>
          <p:nvPr/>
        </p:nvSpPr>
        <p:spPr>
          <a:xfrm>
            <a:off x="2500313" y="4572000"/>
            <a:ext cx="214312" cy="1071563"/>
          </a:xfrm>
          <a:prstGeom prst="rect">
            <a:avLst/>
          </a:prstGeom>
          <a:solidFill>
            <a:schemeClr val="accent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5" name="TextBox 14"/>
          <p:cNvSpPr txBox="1"/>
          <p:nvPr/>
        </p:nvSpPr>
        <p:spPr>
          <a:xfrm>
            <a:off x="6143625" y="2571750"/>
            <a:ext cx="1214438" cy="369888"/>
          </a:xfrm>
          <a:prstGeom prst="rect">
            <a:avLst/>
          </a:prstGeom>
          <a:noFill/>
        </p:spPr>
        <p:txBody>
          <a:bodyPr>
            <a:spAutoFit/>
          </a:bodyPr>
          <a:lstStyle/>
          <a:p>
            <a:pPr fontAlgn="auto">
              <a:spcBef>
                <a:spcPts val="0"/>
              </a:spcBef>
              <a:spcAft>
                <a:spcPts val="0"/>
              </a:spcAft>
              <a:defRPr/>
            </a:pPr>
            <a:r>
              <a:rPr lang="ru-RU" b="1" dirty="0">
                <a:solidFill>
                  <a:srgbClr val="00FFFF"/>
                </a:solidFill>
                <a:latin typeface="+mn-lt"/>
              </a:rPr>
              <a:t>~</a:t>
            </a:r>
            <a:r>
              <a:rPr lang="en-US" b="1" dirty="0">
                <a:solidFill>
                  <a:srgbClr val="00FFFF"/>
                </a:solidFill>
                <a:effectLst>
                  <a:outerShdw blurRad="38100" dist="38100" dir="2700000" algn="tl">
                    <a:srgbClr val="000000">
                      <a:alpha val="43137"/>
                    </a:srgbClr>
                  </a:outerShdw>
                </a:effectLst>
                <a:latin typeface="+mn-lt"/>
              </a:rPr>
              <a:t>10</a:t>
            </a:r>
            <a:r>
              <a:rPr lang="en-US" b="1" baseline="30000" dirty="0">
                <a:solidFill>
                  <a:srgbClr val="00FFFF"/>
                </a:solidFill>
                <a:effectLst>
                  <a:outerShdw blurRad="38100" dist="38100" dir="2700000" algn="tl">
                    <a:srgbClr val="000000">
                      <a:alpha val="43137"/>
                    </a:srgbClr>
                  </a:outerShdw>
                </a:effectLst>
                <a:latin typeface="+mn-lt"/>
              </a:rPr>
              <a:t>-20</a:t>
            </a:r>
            <a:r>
              <a:rPr lang="en-US" b="1" dirty="0">
                <a:solidFill>
                  <a:srgbClr val="00FFFF"/>
                </a:solidFill>
                <a:effectLst>
                  <a:outerShdw blurRad="38100" dist="38100" dir="2700000" algn="tl">
                    <a:srgbClr val="000000">
                      <a:alpha val="43137"/>
                    </a:srgbClr>
                  </a:outerShdw>
                </a:effectLst>
                <a:latin typeface="+mn-lt"/>
              </a:rPr>
              <a:t>s</a:t>
            </a:r>
            <a:endParaRPr lang="ru-RU" b="1" dirty="0">
              <a:solidFill>
                <a:srgbClr val="00FFFF"/>
              </a:solidFill>
              <a:effectLst>
                <a:outerShdw blurRad="38100" dist="38100" dir="2700000" algn="tl">
                  <a:srgbClr val="000000">
                    <a:alpha val="43137"/>
                  </a:srgbClr>
                </a:outerShdw>
              </a:effectLst>
              <a:latin typeface="+mn-lt"/>
            </a:endParaRPr>
          </a:p>
        </p:txBody>
      </p:sp>
      <p:sp>
        <p:nvSpPr>
          <p:cNvPr id="16" name="TextBox 15"/>
          <p:cNvSpPr txBox="1"/>
          <p:nvPr/>
        </p:nvSpPr>
        <p:spPr>
          <a:xfrm>
            <a:off x="5857875" y="2857500"/>
            <a:ext cx="1714500" cy="369888"/>
          </a:xfrm>
          <a:prstGeom prst="rect">
            <a:avLst/>
          </a:prstGeom>
          <a:noFill/>
        </p:spPr>
        <p:txBody>
          <a:bodyPr>
            <a:spAutoFit/>
          </a:bodyPr>
          <a:lstStyle/>
          <a:p>
            <a:pPr fontAlgn="auto">
              <a:spcBef>
                <a:spcPts val="0"/>
              </a:spcBef>
              <a:spcAft>
                <a:spcPts val="0"/>
              </a:spcAft>
              <a:defRPr/>
            </a:pPr>
            <a:r>
              <a:rPr lang="en-US" b="1" dirty="0" err="1">
                <a:solidFill>
                  <a:srgbClr val="00FFFF"/>
                </a:solidFill>
                <a:effectLst>
                  <a:outerShdw blurRad="38100" dist="38100" dir="2700000" algn="tl">
                    <a:srgbClr val="000000">
                      <a:alpha val="43137"/>
                    </a:srgbClr>
                  </a:outerShdw>
                </a:effectLst>
                <a:latin typeface="+mn-lt"/>
              </a:rPr>
              <a:t>QFsym+CNF</a:t>
            </a:r>
            <a:endParaRPr lang="ru-RU" b="1" dirty="0">
              <a:solidFill>
                <a:srgbClr val="00FFFF"/>
              </a:solidFill>
              <a:effectLst>
                <a:outerShdw blurRad="38100" dist="38100" dir="2700000" algn="tl">
                  <a:srgbClr val="000000">
                    <a:alpha val="43137"/>
                  </a:srgbClr>
                </a:outerShdw>
              </a:effectLst>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P spid="14" grpId="0" animBg="1"/>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Заголовок 3"/>
          <p:cNvSpPr>
            <a:spLocks noGrp="1"/>
          </p:cNvSpPr>
          <p:nvPr>
            <p:ph type="title"/>
          </p:nvPr>
        </p:nvSpPr>
        <p:spPr>
          <a:xfrm>
            <a:off x="500063" y="0"/>
            <a:ext cx="8229600" cy="1143000"/>
          </a:xfrm>
        </p:spPr>
        <p:txBody>
          <a:bodyPr/>
          <a:lstStyle/>
          <a:p>
            <a:r>
              <a:rPr lang="en-US" sz="2700" smtClean="0"/>
              <a:t>Competition  between fusion and QF processes: Hs (Z=108) composite systems </a:t>
            </a:r>
            <a:endParaRPr lang="ru-RU" sz="2700" smtClean="0"/>
          </a:p>
        </p:txBody>
      </p:sp>
      <p:graphicFrame>
        <p:nvGraphicFramePr>
          <p:cNvPr id="2052" name="Object 4"/>
          <p:cNvGraphicFramePr>
            <a:graphicFrameLocks noChangeAspect="1"/>
          </p:cNvGraphicFramePr>
          <p:nvPr/>
        </p:nvGraphicFramePr>
        <p:xfrm>
          <a:off x="0" y="1214438"/>
          <a:ext cx="9043988" cy="4498975"/>
        </p:xfrm>
        <a:graphic>
          <a:graphicData uri="http://schemas.openxmlformats.org/presentationml/2006/ole">
            <p:oleObj spid="_x0000_s2052" name="Graph" r:id="rId3" imgW="4072128" imgH="2926080" progId="">
              <p:embed/>
            </p:oleObj>
          </a:graphicData>
        </a:graphic>
      </p:graphicFrame>
      <p:sp>
        <p:nvSpPr>
          <p:cNvPr id="6" name="TextBox 5"/>
          <p:cNvSpPr txBox="1"/>
          <p:nvPr/>
        </p:nvSpPr>
        <p:spPr>
          <a:xfrm>
            <a:off x="417513" y="5572125"/>
            <a:ext cx="8269287" cy="369888"/>
          </a:xfrm>
          <a:prstGeom prst="rect">
            <a:avLst/>
          </a:prstGeom>
          <a:noFill/>
        </p:spPr>
        <p:txBody>
          <a:bodyPr>
            <a:spAutoFit/>
          </a:bodyPr>
          <a:lstStyle/>
          <a:p>
            <a:pPr fontAlgn="auto">
              <a:spcBef>
                <a:spcPts val="0"/>
              </a:spcBef>
              <a:spcAft>
                <a:spcPts val="0"/>
              </a:spcAft>
              <a:defRPr/>
            </a:pPr>
            <a:r>
              <a:rPr lang="en-US" dirty="0">
                <a:solidFill>
                  <a:srgbClr val="C00000"/>
                </a:solidFill>
                <a:effectLst>
                  <a:outerShdw blurRad="38100" dist="38100" dir="2700000" algn="tl">
                    <a:srgbClr val="000000">
                      <a:alpha val="43137"/>
                    </a:srgbClr>
                  </a:outerShdw>
                </a:effectLst>
                <a:latin typeface="+mn-lt"/>
              </a:rPr>
              <a:t>          Z</a:t>
            </a:r>
            <a:r>
              <a:rPr lang="en-US" baseline="-25000" dirty="0">
                <a:solidFill>
                  <a:srgbClr val="C00000"/>
                </a:solidFill>
                <a:effectLst>
                  <a:outerShdw blurRad="38100" dist="38100" dir="2700000" algn="tl">
                    <a:srgbClr val="000000">
                      <a:alpha val="43137"/>
                    </a:srgbClr>
                  </a:outerShdw>
                </a:effectLst>
                <a:latin typeface="+mn-lt"/>
              </a:rPr>
              <a:t>1</a:t>
            </a:r>
            <a:r>
              <a:rPr lang="en-US" dirty="0">
                <a:solidFill>
                  <a:srgbClr val="C00000"/>
                </a:solidFill>
                <a:effectLst>
                  <a:outerShdw blurRad="38100" dist="38100" dir="2700000" algn="tl">
                    <a:srgbClr val="000000">
                      <a:alpha val="43137"/>
                    </a:srgbClr>
                  </a:outerShdw>
                </a:effectLst>
                <a:latin typeface="+mn-lt"/>
              </a:rPr>
              <a:t>Z</a:t>
            </a:r>
            <a:r>
              <a:rPr lang="en-US" baseline="-25000" dirty="0">
                <a:solidFill>
                  <a:srgbClr val="C00000"/>
                </a:solidFill>
                <a:effectLst>
                  <a:outerShdw blurRad="38100" dist="38100" dir="2700000" algn="tl">
                    <a:srgbClr val="000000">
                      <a:alpha val="43137"/>
                    </a:srgbClr>
                  </a:outerShdw>
                </a:effectLst>
                <a:latin typeface="+mn-lt"/>
              </a:rPr>
              <a:t>2</a:t>
            </a:r>
            <a:r>
              <a:rPr lang="en-US" dirty="0">
                <a:solidFill>
                  <a:srgbClr val="C00000"/>
                </a:solidFill>
                <a:effectLst>
                  <a:outerShdw blurRad="38100" dist="38100" dir="2700000" algn="tl">
                    <a:srgbClr val="000000">
                      <a:alpha val="43137"/>
                    </a:srgbClr>
                  </a:outerShdw>
                </a:effectLst>
                <a:latin typeface="+mn-lt"/>
              </a:rPr>
              <a:t>=980                       1152                   1472                    2132</a:t>
            </a:r>
            <a:endParaRPr lang="ru-RU" dirty="0">
              <a:solidFill>
                <a:srgbClr val="C00000"/>
              </a:solidFill>
              <a:effectLst>
                <a:outerShdw blurRad="38100" dist="38100" dir="2700000" algn="tl">
                  <a:srgbClr val="000000">
                    <a:alpha val="43137"/>
                  </a:srgbClr>
                </a:outerShdw>
              </a:effectLst>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0" name="Заголовок 3"/>
          <p:cNvSpPr>
            <a:spLocks noGrp="1"/>
          </p:cNvSpPr>
          <p:nvPr>
            <p:ph type="title"/>
          </p:nvPr>
        </p:nvSpPr>
        <p:spPr>
          <a:xfrm>
            <a:off x="457200" y="0"/>
            <a:ext cx="8229600" cy="1000125"/>
          </a:xfrm>
        </p:spPr>
        <p:txBody>
          <a:bodyPr/>
          <a:lstStyle/>
          <a:p>
            <a:r>
              <a:rPr lang="en-US" sz="2700" smtClean="0"/>
              <a:t>Presence of asymmetric QF in the medium composite systems (A~190-230u)</a:t>
            </a:r>
            <a:endParaRPr lang="ru-RU" sz="2700" smtClean="0"/>
          </a:p>
        </p:txBody>
      </p:sp>
      <p:graphicFrame>
        <p:nvGraphicFramePr>
          <p:cNvPr id="3078" name="Object 6"/>
          <p:cNvGraphicFramePr>
            <a:graphicFrameLocks noChangeAspect="1"/>
          </p:cNvGraphicFramePr>
          <p:nvPr/>
        </p:nvGraphicFramePr>
        <p:xfrm>
          <a:off x="5214938" y="1571625"/>
          <a:ext cx="3678237" cy="4210050"/>
        </p:xfrm>
        <a:graphic>
          <a:graphicData uri="http://schemas.openxmlformats.org/presentationml/2006/ole">
            <p:oleObj spid="_x0000_s3078" name="Graph" r:id="rId3" imgW="2926080" imgH="3810000" progId="">
              <p:embed/>
            </p:oleObj>
          </a:graphicData>
        </a:graphic>
      </p:graphicFrame>
      <p:graphicFrame>
        <p:nvGraphicFramePr>
          <p:cNvPr id="3079" name="Object 7"/>
          <p:cNvGraphicFramePr>
            <a:graphicFrameLocks noChangeAspect="1"/>
          </p:cNvGraphicFramePr>
          <p:nvPr/>
        </p:nvGraphicFramePr>
        <p:xfrm>
          <a:off x="0" y="571500"/>
          <a:ext cx="5446713" cy="5786438"/>
        </p:xfrm>
        <a:graphic>
          <a:graphicData uri="http://schemas.openxmlformats.org/presentationml/2006/ole">
            <p:oleObj spid="_x0000_s3079" name="Graph" r:id="rId4" imgW="2926080" imgH="3829507" progId="">
              <p:embed/>
            </p:oleObj>
          </a:graphicData>
        </a:graphic>
      </p:graphicFrame>
      <p:sp>
        <p:nvSpPr>
          <p:cNvPr id="6" name="TextBox 5"/>
          <p:cNvSpPr txBox="1"/>
          <p:nvPr/>
        </p:nvSpPr>
        <p:spPr>
          <a:xfrm>
            <a:off x="928688" y="6215063"/>
            <a:ext cx="4295775" cy="369887"/>
          </a:xfrm>
          <a:prstGeom prst="rect">
            <a:avLst/>
          </a:prstGeom>
          <a:noFill/>
        </p:spPr>
        <p:txBody>
          <a:bodyPr>
            <a:spAutoFit/>
          </a:bodyPr>
          <a:lstStyle/>
          <a:p>
            <a:pPr fontAlgn="auto">
              <a:spcBef>
                <a:spcPts val="0"/>
              </a:spcBef>
              <a:spcAft>
                <a:spcPts val="0"/>
              </a:spcAft>
              <a:defRPr/>
            </a:pPr>
            <a:r>
              <a:rPr lang="en-US" dirty="0">
                <a:solidFill>
                  <a:srgbClr val="C00000"/>
                </a:solidFill>
                <a:effectLst>
                  <a:outerShdw blurRad="38100" dist="38100" dir="2700000" algn="tl">
                    <a:srgbClr val="000000">
                      <a:alpha val="43137"/>
                    </a:srgbClr>
                  </a:outerShdw>
                </a:effectLst>
                <a:latin typeface="+mn-lt"/>
              </a:rPr>
              <a:t>          Z</a:t>
            </a:r>
            <a:r>
              <a:rPr lang="en-US" baseline="-25000" dirty="0">
                <a:solidFill>
                  <a:srgbClr val="C00000"/>
                </a:solidFill>
                <a:effectLst>
                  <a:outerShdw blurRad="38100" dist="38100" dir="2700000" algn="tl">
                    <a:srgbClr val="000000">
                      <a:alpha val="43137"/>
                    </a:srgbClr>
                  </a:outerShdw>
                </a:effectLst>
                <a:latin typeface="+mn-lt"/>
              </a:rPr>
              <a:t>1</a:t>
            </a:r>
            <a:r>
              <a:rPr lang="en-US" dirty="0">
                <a:solidFill>
                  <a:srgbClr val="C00000"/>
                </a:solidFill>
                <a:effectLst>
                  <a:outerShdw blurRad="38100" dist="38100" dir="2700000" algn="tl">
                    <a:srgbClr val="000000">
                      <a:alpha val="43137"/>
                    </a:srgbClr>
                  </a:outerShdw>
                </a:effectLst>
                <a:latin typeface="+mn-lt"/>
              </a:rPr>
              <a:t>Z</a:t>
            </a:r>
            <a:r>
              <a:rPr lang="en-US" baseline="-25000" dirty="0">
                <a:solidFill>
                  <a:srgbClr val="C00000"/>
                </a:solidFill>
                <a:effectLst>
                  <a:outerShdw blurRad="38100" dist="38100" dir="2700000" algn="tl">
                    <a:srgbClr val="000000">
                      <a:alpha val="43137"/>
                    </a:srgbClr>
                  </a:outerShdw>
                </a:effectLst>
                <a:latin typeface="+mn-lt"/>
              </a:rPr>
              <a:t>2</a:t>
            </a:r>
            <a:r>
              <a:rPr lang="en-US" dirty="0">
                <a:solidFill>
                  <a:srgbClr val="C00000"/>
                </a:solidFill>
                <a:effectLst>
                  <a:outerShdw blurRad="38100" dist="38100" dir="2700000" algn="tl">
                    <a:srgbClr val="000000">
                      <a:alpha val="43137"/>
                    </a:srgbClr>
                  </a:outerShdw>
                </a:effectLst>
                <a:latin typeface="+mn-lt"/>
              </a:rPr>
              <a:t>=492                       1360                          </a:t>
            </a:r>
            <a:endParaRPr lang="ru-RU" dirty="0">
              <a:solidFill>
                <a:srgbClr val="C00000"/>
              </a:solidFill>
              <a:effectLst>
                <a:outerShdw blurRad="38100" dist="38100" dir="2700000" algn="tl">
                  <a:srgbClr val="000000">
                    <a:alpha val="43137"/>
                  </a:srgbClr>
                </a:outerShdw>
              </a:effectLst>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28625" y="0"/>
            <a:ext cx="8229600" cy="511175"/>
          </a:xfrm>
        </p:spPr>
        <p:txBody>
          <a:bodyPr>
            <a:normAutofit fontScale="90000"/>
          </a:bodyPr>
          <a:lstStyle/>
          <a:p>
            <a:pPr fontAlgn="auto">
              <a:spcAft>
                <a:spcPts val="0"/>
              </a:spcAft>
              <a:defRPr/>
            </a:pPr>
            <a:r>
              <a:rPr lang="en-US" sz="2700" dirty="0" smtClean="0"/>
              <a:t>Asymmetric QF in the </a:t>
            </a:r>
            <a:r>
              <a:rPr lang="en-US" sz="2700" dirty="0" err="1" smtClean="0"/>
              <a:t>syperheavy</a:t>
            </a:r>
            <a:r>
              <a:rPr lang="en-US" sz="2700" dirty="0" smtClean="0"/>
              <a:t> composite systems</a:t>
            </a:r>
            <a:endParaRPr lang="ru-RU" sz="2700" dirty="0"/>
          </a:p>
        </p:txBody>
      </p:sp>
      <p:graphicFrame>
        <p:nvGraphicFramePr>
          <p:cNvPr id="4100" name="Object 4"/>
          <p:cNvGraphicFramePr>
            <a:graphicFrameLocks noChangeAspect="1"/>
          </p:cNvGraphicFramePr>
          <p:nvPr/>
        </p:nvGraphicFramePr>
        <p:xfrm>
          <a:off x="785813" y="1000125"/>
          <a:ext cx="7791450" cy="4891088"/>
        </p:xfrm>
        <a:graphic>
          <a:graphicData uri="http://schemas.openxmlformats.org/presentationml/2006/ole">
            <p:oleObj spid="_x0000_s4100" name="Graph" r:id="rId3" imgW="3877056" imgH="2973629" progId="">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Заголовок 3"/>
          <p:cNvSpPr>
            <a:spLocks noGrp="1"/>
          </p:cNvSpPr>
          <p:nvPr>
            <p:ph type="title"/>
          </p:nvPr>
        </p:nvSpPr>
        <p:spPr>
          <a:xfrm>
            <a:off x="428625" y="428625"/>
            <a:ext cx="8229600" cy="1357313"/>
          </a:xfrm>
        </p:spPr>
        <p:txBody>
          <a:bodyPr/>
          <a:lstStyle/>
          <a:p>
            <a:r>
              <a:rPr lang="en-US" sz="2700" smtClean="0"/>
              <a:t>The positions of heavy peaks in the primary mass distributions of asymmetric QF fragments in reactions with heavy ions </a:t>
            </a:r>
            <a:endParaRPr lang="ru-RU" sz="2700" smtClean="0"/>
          </a:p>
        </p:txBody>
      </p:sp>
      <p:sp>
        <p:nvSpPr>
          <p:cNvPr id="47106" name="Нижний колонтитул 2"/>
          <p:cNvSpPr>
            <a:spLocks noGrp="1"/>
          </p:cNvSpPr>
          <p:nvPr>
            <p:ph type="ftr" sz="quarter" idx="11"/>
          </p:nvPr>
        </p:nvSpPr>
        <p:spPr bwMode="auto">
          <a:xfrm>
            <a:off x="5357813" y="6408738"/>
            <a:ext cx="1373187" cy="365125"/>
          </a:xfrm>
          <a:noFill/>
          <a:ln>
            <a:miter lim="800000"/>
            <a:headEnd/>
            <a:tailEnd/>
          </a:ln>
        </p:spPr>
        <p:txBody>
          <a:bodyPr vert="horz" wrap="square" lIns="91440" tIns="45720" rIns="91440" bIns="45720" numCol="1" compatLnSpc="1">
            <a:prstTxWarp prst="textNoShape">
              <a:avLst/>
            </a:prstTxWarp>
          </a:bodyPr>
          <a:lstStyle/>
          <a:p>
            <a:pPr fontAlgn="base">
              <a:spcBef>
                <a:spcPct val="0"/>
              </a:spcBef>
              <a:spcAft>
                <a:spcPct val="0"/>
              </a:spcAft>
            </a:pPr>
            <a:r>
              <a:rPr lang="en-US">
                <a:solidFill>
                  <a:schemeClr val="bg1"/>
                </a:solidFill>
              </a:rPr>
              <a:t>TAN11, Sochi</a:t>
            </a:r>
          </a:p>
        </p:txBody>
      </p:sp>
      <p:graphicFrame>
        <p:nvGraphicFramePr>
          <p:cNvPr id="6" name="Содержимое 5"/>
          <p:cNvGraphicFramePr>
            <a:graphicFrameLocks noGrp="1"/>
          </p:cNvGraphicFramePr>
          <p:nvPr>
            <p:ph sz="quarter" idx="1"/>
          </p:nvPr>
        </p:nvGraphicFramePr>
        <p:xfrm>
          <a:off x="414338" y="2214563"/>
          <a:ext cx="8229600" cy="2962275"/>
        </p:xfrm>
        <a:graphic>
          <a:graphicData uri="http://schemas.openxmlformats.org/drawingml/2006/table">
            <a:tbl>
              <a:tblPr firstRow="1" bandRow="1">
                <a:tableStyleId>{5C22544A-7EE6-4342-B048-85BDC9FD1C3A}</a:tableStyleId>
              </a:tblPr>
              <a:tblGrid>
                <a:gridCol w="1645920"/>
                <a:gridCol w="1011516"/>
                <a:gridCol w="1143008"/>
                <a:gridCol w="1785950"/>
                <a:gridCol w="2643206"/>
              </a:tblGrid>
              <a:tr h="370840">
                <a:tc>
                  <a:txBody>
                    <a:bodyPr/>
                    <a:lstStyle/>
                    <a:p>
                      <a:r>
                        <a:rPr lang="en-US" dirty="0" smtClean="0"/>
                        <a:t>Reactions</a:t>
                      </a:r>
                      <a:endParaRPr lang="ru-RU" dirty="0"/>
                    </a:p>
                  </a:txBody>
                  <a:tcPr/>
                </a:tc>
                <a:tc>
                  <a:txBody>
                    <a:bodyPr/>
                    <a:lstStyle/>
                    <a:p>
                      <a:r>
                        <a:rPr lang="en-US" dirty="0" smtClean="0"/>
                        <a:t>Z</a:t>
                      </a:r>
                      <a:r>
                        <a:rPr lang="en-US" baseline="-25000" dirty="0" smtClean="0"/>
                        <a:t>1</a:t>
                      </a:r>
                      <a:r>
                        <a:rPr lang="en-US" dirty="0" smtClean="0"/>
                        <a:t>Z</a:t>
                      </a:r>
                      <a:r>
                        <a:rPr lang="en-US" baseline="-25000" dirty="0" smtClean="0"/>
                        <a:t>2</a:t>
                      </a:r>
                      <a:endParaRPr lang="ru-RU" baseline="-25000" dirty="0"/>
                    </a:p>
                  </a:txBody>
                  <a:tcPr/>
                </a:tc>
                <a:tc>
                  <a:txBody>
                    <a:bodyPr/>
                    <a:lstStyle/>
                    <a:p>
                      <a:r>
                        <a:rPr lang="en-US" dirty="0" smtClean="0"/>
                        <a:t>&lt;M</a:t>
                      </a:r>
                      <a:r>
                        <a:rPr lang="en-US" baseline="-25000" dirty="0" smtClean="0"/>
                        <a:t>H</a:t>
                      </a:r>
                      <a:r>
                        <a:rPr lang="en-US" dirty="0" smtClean="0"/>
                        <a:t>&gt;</a:t>
                      </a:r>
                      <a:endParaRPr lang="ru-RU" dirty="0"/>
                    </a:p>
                  </a:txBody>
                  <a:tcPr/>
                </a:tc>
                <a:tc>
                  <a:txBody>
                    <a:bodyPr/>
                    <a:lstStyle/>
                    <a:p>
                      <a:r>
                        <a:rPr lang="en-US" dirty="0" smtClean="0"/>
                        <a:t>&lt;M</a:t>
                      </a:r>
                      <a:r>
                        <a:rPr lang="en-US" baseline="-25000" dirty="0" smtClean="0"/>
                        <a:t>H</a:t>
                      </a:r>
                      <a:r>
                        <a:rPr lang="en-US" dirty="0" smtClean="0"/>
                        <a:t>shells&gt;</a:t>
                      </a:r>
                      <a:endParaRPr lang="ru-RU" dirty="0"/>
                    </a:p>
                  </a:txBody>
                  <a:tcPr/>
                </a:tc>
                <a:tc>
                  <a:txBody>
                    <a:bodyPr/>
                    <a:lstStyle/>
                    <a:p>
                      <a:r>
                        <a:rPr lang="en-US" dirty="0" smtClean="0"/>
                        <a:t>Reference</a:t>
                      </a:r>
                      <a:endParaRPr lang="ru-RU" dirty="0"/>
                    </a:p>
                  </a:txBody>
                  <a:tcPr/>
                </a:tc>
              </a:tr>
              <a:tr h="343540">
                <a:tc>
                  <a:txBody>
                    <a:bodyPr/>
                    <a:lstStyle/>
                    <a:p>
                      <a:r>
                        <a:rPr lang="en-US" baseline="30000" dirty="0" smtClean="0"/>
                        <a:t>30</a:t>
                      </a:r>
                      <a:r>
                        <a:rPr lang="en-US" dirty="0" smtClean="0"/>
                        <a:t>Si+</a:t>
                      </a:r>
                      <a:r>
                        <a:rPr lang="en-US" baseline="30000" dirty="0" smtClean="0"/>
                        <a:t>238</a:t>
                      </a:r>
                      <a:r>
                        <a:rPr lang="en-US" dirty="0" smtClean="0"/>
                        <a:t>U</a:t>
                      </a:r>
                      <a:endParaRPr lang="ru-RU" dirty="0"/>
                    </a:p>
                  </a:txBody>
                  <a:tcPr/>
                </a:tc>
                <a:tc>
                  <a:txBody>
                    <a:bodyPr/>
                    <a:lstStyle/>
                    <a:p>
                      <a:r>
                        <a:rPr lang="en-US" dirty="0" smtClean="0"/>
                        <a:t>1288</a:t>
                      </a:r>
                      <a:endParaRPr lang="ru-RU" dirty="0"/>
                    </a:p>
                  </a:txBody>
                  <a:tcPr/>
                </a:tc>
                <a:tc>
                  <a:txBody>
                    <a:bodyPr/>
                    <a:lstStyle/>
                    <a:p>
                      <a:r>
                        <a:rPr lang="en-US" dirty="0" smtClean="0"/>
                        <a:t>178</a:t>
                      </a:r>
                      <a:endParaRPr lang="ru-RU" dirty="0"/>
                    </a:p>
                  </a:txBody>
                  <a:tcPr/>
                </a:tc>
                <a:tc>
                  <a:txBody>
                    <a:bodyPr/>
                    <a:lstStyle/>
                    <a:p>
                      <a:r>
                        <a:rPr lang="en-US" dirty="0" smtClean="0"/>
                        <a:t>199,3</a:t>
                      </a:r>
                      <a:endParaRPr lang="ru-RU" dirty="0"/>
                    </a:p>
                  </a:txBody>
                  <a:tcPr/>
                </a:tc>
                <a:tc>
                  <a:txBody>
                    <a:bodyPr/>
                    <a:lstStyle/>
                    <a:p>
                      <a:r>
                        <a:rPr lang="en-US" dirty="0" err="1" smtClean="0"/>
                        <a:t>Nishio</a:t>
                      </a:r>
                      <a:r>
                        <a:rPr lang="en-US" baseline="0" dirty="0" smtClean="0"/>
                        <a:t> et al. (EXON09)</a:t>
                      </a:r>
                      <a:endParaRPr lang="ru-RU"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30000" dirty="0" smtClean="0"/>
                        <a:t>36</a:t>
                      </a:r>
                      <a:r>
                        <a:rPr lang="en-US" dirty="0" smtClean="0"/>
                        <a:t>S+</a:t>
                      </a:r>
                      <a:r>
                        <a:rPr lang="en-US" baseline="30000" dirty="0" smtClean="0"/>
                        <a:t>238</a:t>
                      </a:r>
                      <a:r>
                        <a:rPr lang="en-US" dirty="0" smtClean="0"/>
                        <a:t>U</a:t>
                      </a:r>
                      <a:endParaRPr lang="ru-RU" dirty="0" smtClean="0"/>
                    </a:p>
                  </a:txBody>
                  <a:tcPr/>
                </a:tc>
                <a:tc>
                  <a:txBody>
                    <a:bodyPr/>
                    <a:lstStyle/>
                    <a:p>
                      <a:r>
                        <a:rPr lang="en-US" dirty="0" smtClean="0"/>
                        <a:t>1472</a:t>
                      </a:r>
                      <a:endParaRPr lang="ru-RU" dirty="0"/>
                    </a:p>
                  </a:txBody>
                  <a:tcPr/>
                </a:tc>
                <a:tc>
                  <a:txBody>
                    <a:bodyPr/>
                    <a:lstStyle/>
                    <a:p>
                      <a:r>
                        <a:rPr lang="en-US" dirty="0" smtClean="0"/>
                        <a:t>200±3</a:t>
                      </a:r>
                      <a:endParaRPr lang="ru-RU" dirty="0"/>
                    </a:p>
                  </a:txBody>
                  <a:tcPr/>
                </a:tc>
                <a:tc>
                  <a:txBody>
                    <a:bodyPr/>
                    <a:lstStyle/>
                    <a:p>
                      <a:r>
                        <a:rPr lang="en-US" dirty="0" smtClean="0"/>
                        <a:t>202,5</a:t>
                      </a:r>
                      <a:endParaRPr lang="ru-RU" dirty="0"/>
                    </a:p>
                  </a:txBody>
                  <a:tcPr/>
                </a:tc>
                <a:tc>
                  <a:txBody>
                    <a:bodyPr/>
                    <a:lstStyle/>
                    <a:p>
                      <a:r>
                        <a:rPr lang="en-US" dirty="0" err="1" smtClean="0"/>
                        <a:t>Nishio</a:t>
                      </a:r>
                      <a:r>
                        <a:rPr lang="en-US" dirty="0" smtClean="0"/>
                        <a:t>, </a:t>
                      </a:r>
                      <a:r>
                        <a:rPr lang="en-US" dirty="0" err="1" smtClean="0"/>
                        <a:t>Itkis</a:t>
                      </a:r>
                      <a:r>
                        <a:rPr lang="en-US" dirty="0" smtClean="0"/>
                        <a:t>(PRC83)</a:t>
                      </a:r>
                      <a:endParaRPr lang="ru-RU"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30000" dirty="0" smtClean="0"/>
                        <a:t>40</a:t>
                      </a:r>
                      <a:r>
                        <a:rPr lang="en-US" dirty="0" smtClean="0"/>
                        <a:t>Ar+</a:t>
                      </a:r>
                      <a:r>
                        <a:rPr lang="en-US" baseline="30000" dirty="0" smtClean="0"/>
                        <a:t>238</a:t>
                      </a:r>
                      <a:r>
                        <a:rPr lang="en-US" dirty="0" smtClean="0"/>
                        <a:t>U</a:t>
                      </a:r>
                      <a:endParaRPr lang="ru-RU" dirty="0" smtClean="0"/>
                    </a:p>
                  </a:txBody>
                  <a:tcPr/>
                </a:tc>
                <a:tc>
                  <a:txBody>
                    <a:bodyPr/>
                    <a:lstStyle/>
                    <a:p>
                      <a:r>
                        <a:rPr lang="en-US" dirty="0" smtClean="0"/>
                        <a:t>1656</a:t>
                      </a:r>
                      <a:endParaRPr lang="ru-RU" dirty="0"/>
                    </a:p>
                  </a:txBody>
                  <a:tcPr/>
                </a:tc>
                <a:tc>
                  <a:txBody>
                    <a:bodyPr/>
                    <a:lstStyle/>
                    <a:p>
                      <a:r>
                        <a:rPr lang="en-US" dirty="0" smtClean="0"/>
                        <a:t>204</a:t>
                      </a:r>
                      <a:endParaRPr lang="ru-RU" dirty="0"/>
                    </a:p>
                  </a:txBody>
                  <a:tcPr/>
                </a:tc>
                <a:tc>
                  <a:txBody>
                    <a:bodyPr/>
                    <a:lstStyle/>
                    <a:p>
                      <a:r>
                        <a:rPr lang="en-US" dirty="0" smtClean="0"/>
                        <a:t>204,5</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Nishio</a:t>
                      </a:r>
                      <a:r>
                        <a:rPr lang="en-US" baseline="0" dirty="0" smtClean="0"/>
                        <a:t> et al. (EXON09)</a:t>
                      </a:r>
                      <a:endParaRPr lang="ru-RU" dirty="0" smtClean="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30000" dirty="0" smtClean="0"/>
                        <a:t>48</a:t>
                      </a:r>
                      <a:r>
                        <a:rPr lang="en-US" dirty="0" smtClean="0"/>
                        <a:t>Ca+</a:t>
                      </a:r>
                      <a:r>
                        <a:rPr lang="en-US" baseline="30000" dirty="0" smtClean="0"/>
                        <a:t>238</a:t>
                      </a:r>
                      <a:r>
                        <a:rPr lang="en-US" dirty="0" smtClean="0"/>
                        <a:t>U</a:t>
                      </a:r>
                      <a:endParaRPr lang="ru-RU" dirty="0" smtClean="0"/>
                    </a:p>
                  </a:txBody>
                  <a:tcPr/>
                </a:tc>
                <a:tc>
                  <a:txBody>
                    <a:bodyPr/>
                    <a:lstStyle/>
                    <a:p>
                      <a:r>
                        <a:rPr lang="en-US" dirty="0" smtClean="0"/>
                        <a:t>1840</a:t>
                      </a:r>
                      <a:endParaRPr lang="ru-RU" dirty="0"/>
                    </a:p>
                  </a:txBody>
                  <a:tcPr/>
                </a:tc>
                <a:tc>
                  <a:txBody>
                    <a:bodyPr/>
                    <a:lstStyle/>
                    <a:p>
                      <a:r>
                        <a:rPr lang="en-US" dirty="0" smtClean="0"/>
                        <a:t>208±3</a:t>
                      </a:r>
                      <a:endParaRPr lang="ru-RU" dirty="0"/>
                    </a:p>
                  </a:txBody>
                  <a:tcPr/>
                </a:tc>
                <a:tc>
                  <a:txBody>
                    <a:bodyPr/>
                    <a:lstStyle/>
                    <a:p>
                      <a:r>
                        <a:rPr lang="en-US" dirty="0" smtClean="0"/>
                        <a:t>208,5</a:t>
                      </a:r>
                      <a:endParaRPr lang="ru-RU" dirty="0"/>
                    </a:p>
                  </a:txBody>
                  <a:tcPr/>
                </a:tc>
                <a:tc>
                  <a:txBody>
                    <a:bodyPr/>
                    <a:lstStyle/>
                    <a:p>
                      <a:r>
                        <a:rPr lang="en-US" dirty="0" err="1" smtClean="0"/>
                        <a:t>Kozulin</a:t>
                      </a:r>
                      <a:r>
                        <a:rPr lang="en-US" dirty="0" smtClean="0"/>
                        <a:t> et al.(PLB683)</a:t>
                      </a:r>
                      <a:endParaRPr lang="ru-RU"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30000" dirty="0" smtClean="0"/>
                        <a:t>48</a:t>
                      </a:r>
                      <a:r>
                        <a:rPr lang="en-US" dirty="0" smtClean="0"/>
                        <a:t>Ca+</a:t>
                      </a:r>
                      <a:r>
                        <a:rPr lang="en-US" baseline="30000" dirty="0" smtClean="0"/>
                        <a:t>244</a:t>
                      </a:r>
                      <a:r>
                        <a:rPr lang="en-US" dirty="0" smtClean="0"/>
                        <a:t>Pu</a:t>
                      </a:r>
                      <a:endParaRPr lang="ru-RU" dirty="0" smtClean="0"/>
                    </a:p>
                  </a:txBody>
                  <a:tcPr/>
                </a:tc>
                <a:tc>
                  <a:txBody>
                    <a:bodyPr/>
                    <a:lstStyle/>
                    <a:p>
                      <a:r>
                        <a:rPr lang="en-US" dirty="0" smtClean="0"/>
                        <a:t>1880</a:t>
                      </a:r>
                      <a:endParaRPr lang="ru-RU" dirty="0"/>
                    </a:p>
                  </a:txBody>
                  <a:tcPr/>
                </a:tc>
                <a:tc>
                  <a:txBody>
                    <a:bodyPr/>
                    <a:lstStyle/>
                    <a:p>
                      <a:r>
                        <a:rPr lang="en-US" dirty="0" smtClean="0"/>
                        <a:t>210±3</a:t>
                      </a:r>
                      <a:endParaRPr lang="ru-RU" dirty="0"/>
                    </a:p>
                  </a:txBody>
                  <a:tcPr/>
                </a:tc>
                <a:tc>
                  <a:txBody>
                    <a:bodyPr/>
                    <a:lstStyle/>
                    <a:p>
                      <a:r>
                        <a:rPr lang="en-US" dirty="0" smtClean="0"/>
                        <a:t>211,8</a:t>
                      </a:r>
                      <a:endParaRPr lang="ru-RU" dirty="0"/>
                    </a:p>
                  </a:txBody>
                  <a:tcPr/>
                </a:tc>
                <a:tc>
                  <a:txBody>
                    <a:bodyPr/>
                    <a:lstStyle/>
                    <a:p>
                      <a:r>
                        <a:rPr lang="en-US" dirty="0" err="1" smtClean="0"/>
                        <a:t>Itkis</a:t>
                      </a:r>
                      <a:r>
                        <a:rPr lang="en-US" dirty="0" smtClean="0"/>
                        <a:t> et al. (NPA787)</a:t>
                      </a:r>
                      <a:endParaRPr lang="ru-RU"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30000" dirty="0" smtClean="0"/>
                        <a:t>48</a:t>
                      </a:r>
                      <a:r>
                        <a:rPr lang="en-US" dirty="0" smtClean="0"/>
                        <a:t>Ca+</a:t>
                      </a:r>
                      <a:r>
                        <a:rPr lang="en-US" baseline="30000" dirty="0" smtClean="0"/>
                        <a:t>248</a:t>
                      </a:r>
                      <a:r>
                        <a:rPr lang="en-US" dirty="0" smtClean="0"/>
                        <a:t>Cm</a:t>
                      </a:r>
                      <a:endParaRPr lang="ru-RU" dirty="0" smtClean="0"/>
                    </a:p>
                  </a:txBody>
                  <a:tcPr/>
                </a:tc>
                <a:tc>
                  <a:txBody>
                    <a:bodyPr/>
                    <a:lstStyle/>
                    <a:p>
                      <a:r>
                        <a:rPr lang="en-US" dirty="0" smtClean="0"/>
                        <a:t>1920</a:t>
                      </a:r>
                      <a:endParaRPr lang="ru-RU" dirty="0"/>
                    </a:p>
                  </a:txBody>
                  <a:tcPr/>
                </a:tc>
                <a:tc>
                  <a:txBody>
                    <a:bodyPr/>
                    <a:lstStyle/>
                    <a:p>
                      <a:r>
                        <a:rPr lang="en-US" dirty="0" smtClean="0"/>
                        <a:t>211±3</a:t>
                      </a:r>
                      <a:endParaRPr lang="ru-RU" dirty="0"/>
                    </a:p>
                  </a:txBody>
                  <a:tcPr/>
                </a:tc>
                <a:tc>
                  <a:txBody>
                    <a:bodyPr/>
                    <a:lstStyle/>
                    <a:p>
                      <a:r>
                        <a:rPr lang="en-US" dirty="0" smtClean="0"/>
                        <a:t>213,8</a:t>
                      </a:r>
                      <a:endParaRPr lang="ru-RU" dirty="0"/>
                    </a:p>
                  </a:txBody>
                  <a:tcPr/>
                </a:tc>
                <a:tc>
                  <a:txBody>
                    <a:bodyPr/>
                    <a:lstStyle/>
                    <a:p>
                      <a:r>
                        <a:rPr lang="en-US" dirty="0" err="1" smtClean="0"/>
                        <a:t>Itkis</a:t>
                      </a:r>
                      <a:r>
                        <a:rPr lang="en-US" dirty="0" smtClean="0"/>
                        <a:t> et al. (NPA787)</a:t>
                      </a:r>
                      <a:endParaRPr lang="ru-RU"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30000" dirty="0" smtClean="0"/>
                        <a:t>64</a:t>
                      </a:r>
                      <a:r>
                        <a:rPr lang="en-US" dirty="0" smtClean="0"/>
                        <a:t>Ni+</a:t>
                      </a:r>
                      <a:r>
                        <a:rPr lang="en-US" baseline="30000" dirty="0" smtClean="0"/>
                        <a:t>238</a:t>
                      </a:r>
                      <a:r>
                        <a:rPr lang="en-US" dirty="0" smtClean="0"/>
                        <a:t>U</a:t>
                      </a:r>
                      <a:endParaRPr lang="ru-RU" dirty="0" smtClean="0"/>
                    </a:p>
                  </a:txBody>
                  <a:tcPr/>
                </a:tc>
                <a:tc>
                  <a:txBody>
                    <a:bodyPr/>
                    <a:lstStyle/>
                    <a:p>
                      <a:r>
                        <a:rPr lang="en-US" dirty="0" smtClean="0"/>
                        <a:t>2576</a:t>
                      </a:r>
                      <a:endParaRPr lang="ru-RU" dirty="0"/>
                    </a:p>
                  </a:txBody>
                  <a:tcPr/>
                </a:tc>
                <a:tc>
                  <a:txBody>
                    <a:bodyPr/>
                    <a:lstStyle/>
                    <a:p>
                      <a:r>
                        <a:rPr lang="en-US" dirty="0" smtClean="0"/>
                        <a:t>215±3</a:t>
                      </a:r>
                      <a:endParaRPr lang="ru-RU" dirty="0"/>
                    </a:p>
                  </a:txBody>
                  <a:tcPr/>
                </a:tc>
                <a:tc>
                  <a:txBody>
                    <a:bodyPr/>
                    <a:lstStyle/>
                    <a:p>
                      <a:r>
                        <a:rPr lang="en-US" dirty="0" smtClean="0"/>
                        <a:t>216,5</a:t>
                      </a:r>
                      <a:endParaRPr lang="ru-RU" dirty="0"/>
                    </a:p>
                  </a:txBody>
                  <a:tcPr/>
                </a:tc>
                <a:tc>
                  <a:txBody>
                    <a:bodyPr/>
                    <a:lstStyle/>
                    <a:p>
                      <a:r>
                        <a:rPr lang="en-US" dirty="0" err="1" smtClean="0"/>
                        <a:t>Kozulin</a:t>
                      </a:r>
                      <a:r>
                        <a:rPr lang="en-US" dirty="0" smtClean="0"/>
                        <a:t> et al.(PLB686)</a:t>
                      </a:r>
                      <a:endParaRPr lang="ru-RU" dirty="0"/>
                    </a:p>
                  </a:txBody>
                  <a:tcPr/>
                </a:tc>
              </a:tr>
            </a:tbl>
          </a:graphicData>
        </a:graphic>
      </p:graphicFrame>
      <p:sp>
        <p:nvSpPr>
          <p:cNvPr id="5" name="TextBox 4"/>
          <p:cNvSpPr txBox="1">
            <a:spLocks noChangeArrowheads="1"/>
          </p:cNvSpPr>
          <p:nvPr/>
        </p:nvSpPr>
        <p:spPr bwMode="auto">
          <a:xfrm>
            <a:off x="1109663" y="5359400"/>
            <a:ext cx="5953125" cy="646113"/>
          </a:xfrm>
          <a:prstGeom prst="rect">
            <a:avLst/>
          </a:prstGeom>
          <a:noFill/>
          <a:ln w="9525">
            <a:noFill/>
            <a:miter lim="800000"/>
            <a:headEnd/>
            <a:tailEnd/>
          </a:ln>
        </p:spPr>
        <p:txBody>
          <a:bodyPr>
            <a:spAutoFit/>
          </a:bodyPr>
          <a:lstStyle/>
          <a:p>
            <a:r>
              <a:rPr lang="en-US">
                <a:latin typeface="Perpetua" pitchFamily="18" charset="0"/>
              </a:rPr>
              <a:t>&lt; M</a:t>
            </a:r>
            <a:r>
              <a:rPr lang="en-US" baseline="-25000">
                <a:latin typeface="Perpetua" pitchFamily="18" charset="0"/>
              </a:rPr>
              <a:t>H</a:t>
            </a:r>
            <a:r>
              <a:rPr lang="en-US">
                <a:latin typeface="Perpetua" pitchFamily="18" charset="0"/>
              </a:rPr>
              <a:t>shells&gt;=((M</a:t>
            </a:r>
            <a:r>
              <a:rPr lang="en-US" baseline="-25000">
                <a:latin typeface="Perpetua" pitchFamily="18" charset="0"/>
              </a:rPr>
              <a:t>CN</a:t>
            </a:r>
            <a:r>
              <a:rPr lang="en-US">
                <a:latin typeface="Perpetua" pitchFamily="18" charset="0"/>
              </a:rPr>
              <a:t>-M</a:t>
            </a:r>
            <a:r>
              <a:rPr lang="en-US" baseline="-25000">
                <a:latin typeface="Perpetua" pitchFamily="18" charset="0"/>
              </a:rPr>
              <a:t>Z=28</a:t>
            </a:r>
            <a:r>
              <a:rPr lang="en-US">
                <a:latin typeface="Perpetua" pitchFamily="18" charset="0"/>
              </a:rPr>
              <a:t>)+(M</a:t>
            </a:r>
            <a:r>
              <a:rPr lang="en-US" baseline="-25000">
                <a:latin typeface="Perpetua" pitchFamily="18" charset="0"/>
              </a:rPr>
              <a:t>CN</a:t>
            </a:r>
            <a:r>
              <a:rPr lang="en-US">
                <a:latin typeface="Perpetua" pitchFamily="18" charset="0"/>
              </a:rPr>
              <a:t>-M</a:t>
            </a:r>
            <a:r>
              <a:rPr lang="en-US" baseline="-25000">
                <a:latin typeface="Perpetua" pitchFamily="18" charset="0"/>
              </a:rPr>
              <a:t>N=50</a:t>
            </a:r>
            <a:r>
              <a:rPr lang="en-US">
                <a:latin typeface="Perpetua" pitchFamily="18" charset="0"/>
              </a:rPr>
              <a:t>)+M</a:t>
            </a:r>
            <a:r>
              <a:rPr lang="en-US" baseline="-25000">
                <a:latin typeface="Perpetua" pitchFamily="18" charset="0"/>
              </a:rPr>
              <a:t>Z=82</a:t>
            </a:r>
            <a:r>
              <a:rPr lang="en-US">
                <a:latin typeface="Perpetua" pitchFamily="18" charset="0"/>
              </a:rPr>
              <a:t>+M</a:t>
            </a:r>
            <a:r>
              <a:rPr lang="en-US" baseline="-25000">
                <a:latin typeface="Perpetua" pitchFamily="18" charset="0"/>
              </a:rPr>
              <a:t>N=126</a:t>
            </a:r>
            <a:r>
              <a:rPr lang="en-US">
                <a:latin typeface="Perpetua" pitchFamily="18" charset="0"/>
              </a:rPr>
              <a:t>)/4</a:t>
            </a:r>
            <a:endParaRPr lang="ru-RU">
              <a:latin typeface="Cambria" pitchFamily="18" charset="0"/>
            </a:endParaRPr>
          </a:p>
          <a:p>
            <a:endParaRPr lang="en-US">
              <a:latin typeface="Perpetu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8" name="Заголовок 3"/>
          <p:cNvSpPr>
            <a:spLocks noGrp="1"/>
          </p:cNvSpPr>
          <p:nvPr>
            <p:ph type="title"/>
          </p:nvPr>
        </p:nvSpPr>
        <p:spPr>
          <a:xfrm>
            <a:off x="500063" y="142875"/>
            <a:ext cx="8229600" cy="654050"/>
          </a:xfrm>
        </p:spPr>
        <p:txBody>
          <a:bodyPr/>
          <a:lstStyle/>
          <a:p>
            <a:r>
              <a:rPr lang="en-GB" sz="2700" smtClean="0"/>
              <a:t>The widths of Qfasym  mass distributions</a:t>
            </a:r>
            <a:endParaRPr lang="ru-RU" sz="2700" smtClean="0"/>
          </a:p>
        </p:txBody>
      </p:sp>
      <p:graphicFrame>
        <p:nvGraphicFramePr>
          <p:cNvPr id="5126" name="Object 6"/>
          <p:cNvGraphicFramePr>
            <a:graphicFrameLocks noChangeAspect="1"/>
          </p:cNvGraphicFramePr>
          <p:nvPr/>
        </p:nvGraphicFramePr>
        <p:xfrm>
          <a:off x="0" y="714375"/>
          <a:ext cx="4572000" cy="3529013"/>
        </p:xfrm>
        <a:graphic>
          <a:graphicData uri="http://schemas.openxmlformats.org/presentationml/2006/ole">
            <p:oleObj spid="_x0000_s5126" name="Graph" r:id="rId3" imgW="4276954" imgH="3023616" progId="">
              <p:embed/>
            </p:oleObj>
          </a:graphicData>
        </a:graphic>
      </p:graphicFrame>
      <p:graphicFrame>
        <p:nvGraphicFramePr>
          <p:cNvPr id="5127" name="Object 7"/>
          <p:cNvGraphicFramePr>
            <a:graphicFrameLocks noChangeAspect="1"/>
          </p:cNvGraphicFramePr>
          <p:nvPr/>
        </p:nvGraphicFramePr>
        <p:xfrm>
          <a:off x="4572000" y="571500"/>
          <a:ext cx="4137025" cy="4129088"/>
        </p:xfrm>
        <a:graphic>
          <a:graphicData uri="http://schemas.openxmlformats.org/presentationml/2006/ole">
            <p:oleObj spid="_x0000_s5127" name="Graph" r:id="rId4" imgW="3022397" imgH="4276954" progId="">
              <p:embed/>
            </p:oleObj>
          </a:graphicData>
        </a:graphic>
      </p:graphicFrame>
      <p:sp>
        <p:nvSpPr>
          <p:cNvPr id="7" name="Прямоугольник 6"/>
          <p:cNvSpPr/>
          <p:nvPr/>
        </p:nvSpPr>
        <p:spPr>
          <a:xfrm>
            <a:off x="285750" y="4429125"/>
            <a:ext cx="8143875" cy="1477963"/>
          </a:xfrm>
          <a:prstGeom prst="rect">
            <a:avLst/>
          </a:prstGeom>
        </p:spPr>
        <p:txBody>
          <a:bodyPr>
            <a:spAutoFit/>
          </a:bodyPr>
          <a:lstStyle/>
          <a:p>
            <a:pPr algn="just" fontAlgn="auto">
              <a:spcBef>
                <a:spcPts val="0"/>
              </a:spcBef>
              <a:spcAft>
                <a:spcPts val="0"/>
              </a:spcAft>
              <a:defRPr/>
            </a:pPr>
            <a:r>
              <a:rPr lang="en-GB"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While the relative contribution of QF </a:t>
            </a:r>
          </a:p>
          <a:p>
            <a:pPr algn="just" fontAlgn="auto">
              <a:spcBef>
                <a:spcPts val="0"/>
              </a:spcBef>
              <a:spcAft>
                <a:spcPts val="0"/>
              </a:spcAft>
              <a:defRPr/>
            </a:pPr>
            <a:r>
              <a:rPr lang="en-GB"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to the capture cross section mainly depends on the reaction entrance channel properties, such as mass-asymmetry, collision energy, deformation of interacting nuclei and the Coulomb factor Z</a:t>
            </a:r>
            <a:r>
              <a:rPr lang="en-GB" b="1" baseline="-250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1</a:t>
            </a:r>
            <a:r>
              <a:rPr lang="en-GB"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Z</a:t>
            </a:r>
            <a:r>
              <a:rPr lang="en-GB" b="1" baseline="-250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2</a:t>
            </a:r>
            <a:r>
              <a:rPr lang="en-GB"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the features of asymmetric QF are determined essentially by the driving potential of composite system.</a:t>
            </a:r>
            <a:endParaRPr lang="ru-RU"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38463" y="165100"/>
            <a:ext cx="3286125" cy="582613"/>
          </a:xfrm>
        </p:spPr>
        <p:txBody>
          <a:bodyPr>
            <a:normAutofit fontScale="90000"/>
          </a:bodyPr>
          <a:lstStyle/>
          <a:p>
            <a:pPr fontAlgn="auto">
              <a:spcAft>
                <a:spcPts val="0"/>
              </a:spcAft>
              <a:defRPr/>
            </a:pPr>
            <a:r>
              <a:rPr lang="en-US" dirty="0" smtClean="0"/>
              <a:t>Asymmetric QF</a:t>
            </a:r>
            <a:endParaRPr lang="en-US" dirty="0"/>
          </a:p>
        </p:txBody>
      </p:sp>
      <p:sp>
        <p:nvSpPr>
          <p:cNvPr id="5" name="Овал 4"/>
          <p:cNvSpPr/>
          <p:nvPr/>
        </p:nvSpPr>
        <p:spPr>
          <a:xfrm>
            <a:off x="1643042" y="1357298"/>
            <a:ext cx="428628" cy="428628"/>
          </a:xfrm>
          <a:prstGeom prst="ellipse">
            <a:avLst/>
          </a:prstGeom>
          <a:gradFill flip="none" rotWithShape="1">
            <a:gsLst>
              <a:gs pos="0">
                <a:srgbClr val="5E9EFF"/>
              </a:gs>
              <a:gs pos="39999">
                <a:srgbClr val="85C2FF"/>
              </a:gs>
              <a:gs pos="70000">
                <a:srgbClr val="C4D6EB"/>
              </a:gs>
              <a:gs pos="100000">
                <a:srgbClr val="FFEBFA"/>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Овал 5"/>
          <p:cNvSpPr/>
          <p:nvPr/>
        </p:nvSpPr>
        <p:spPr>
          <a:xfrm>
            <a:off x="2071670" y="1142984"/>
            <a:ext cx="1000132" cy="857256"/>
          </a:xfrm>
          <a:prstGeom prst="ellipse">
            <a:avLst/>
          </a:prstGeom>
          <a:gradFill flip="none" rotWithShape="1">
            <a:gsLst>
              <a:gs pos="0">
                <a:srgbClr val="03D4A8"/>
              </a:gs>
              <a:gs pos="25000">
                <a:srgbClr val="21D6E0"/>
              </a:gs>
              <a:gs pos="75000">
                <a:srgbClr val="0087E6"/>
              </a:gs>
              <a:gs pos="100000">
                <a:srgbClr val="005CBF"/>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Овал 6"/>
          <p:cNvSpPr/>
          <p:nvPr/>
        </p:nvSpPr>
        <p:spPr>
          <a:xfrm>
            <a:off x="5807412" y="1214422"/>
            <a:ext cx="1050603" cy="785818"/>
          </a:xfrm>
          <a:prstGeom prst="ellips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Овал 7"/>
          <p:cNvSpPr/>
          <p:nvPr/>
        </p:nvSpPr>
        <p:spPr>
          <a:xfrm>
            <a:off x="6858016" y="1142984"/>
            <a:ext cx="1071570" cy="857256"/>
          </a:xfrm>
          <a:prstGeom prst="ellipse">
            <a:avLst/>
          </a:prstGeom>
          <a:gradFill flip="none" rotWithShape="1">
            <a:gsLst>
              <a:gs pos="0">
                <a:srgbClr val="03D4A8"/>
              </a:gs>
              <a:gs pos="25000">
                <a:srgbClr val="21D6E0"/>
              </a:gs>
              <a:gs pos="75000">
                <a:srgbClr val="0087E6"/>
              </a:gs>
              <a:gs pos="100000">
                <a:srgbClr val="005CBF"/>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6342" name="TextBox 9"/>
          <p:cNvSpPr txBox="1">
            <a:spLocks noChangeArrowheads="1"/>
          </p:cNvSpPr>
          <p:nvPr/>
        </p:nvSpPr>
        <p:spPr bwMode="auto">
          <a:xfrm>
            <a:off x="714375" y="1865313"/>
            <a:ext cx="642938" cy="492125"/>
          </a:xfrm>
          <a:prstGeom prst="rect">
            <a:avLst/>
          </a:prstGeom>
          <a:noFill/>
          <a:ln w="9525">
            <a:noFill/>
            <a:miter lim="800000"/>
            <a:headEnd/>
            <a:tailEnd/>
          </a:ln>
        </p:spPr>
        <p:txBody>
          <a:bodyPr>
            <a:spAutoFit/>
          </a:bodyPr>
          <a:lstStyle/>
          <a:p>
            <a:r>
              <a:rPr lang="en-US" sz="2600">
                <a:latin typeface="Perpetua" pitchFamily="18" charset="0"/>
              </a:rPr>
              <a:t>Ca</a:t>
            </a:r>
          </a:p>
        </p:txBody>
      </p:sp>
      <p:sp>
        <p:nvSpPr>
          <p:cNvPr id="56343" name="TextBox 10"/>
          <p:cNvSpPr txBox="1">
            <a:spLocks noChangeArrowheads="1"/>
          </p:cNvSpPr>
          <p:nvPr/>
        </p:nvSpPr>
        <p:spPr bwMode="auto">
          <a:xfrm>
            <a:off x="3429000" y="1865313"/>
            <a:ext cx="822325" cy="492125"/>
          </a:xfrm>
          <a:prstGeom prst="rect">
            <a:avLst/>
          </a:prstGeom>
          <a:noFill/>
          <a:ln w="9525">
            <a:noFill/>
            <a:miter lim="800000"/>
            <a:headEnd/>
            <a:tailEnd/>
          </a:ln>
        </p:spPr>
        <p:txBody>
          <a:bodyPr>
            <a:spAutoFit/>
          </a:bodyPr>
          <a:lstStyle/>
          <a:p>
            <a:r>
              <a:rPr lang="en-US" sz="2600">
                <a:latin typeface="Perpetua" pitchFamily="18" charset="0"/>
              </a:rPr>
              <a:t>Cm</a:t>
            </a:r>
          </a:p>
        </p:txBody>
      </p:sp>
      <p:sp>
        <p:nvSpPr>
          <p:cNvPr id="12" name="TextBox 11"/>
          <p:cNvSpPr txBox="1">
            <a:spLocks noChangeArrowheads="1"/>
          </p:cNvSpPr>
          <p:nvPr/>
        </p:nvSpPr>
        <p:spPr bwMode="auto">
          <a:xfrm>
            <a:off x="6286500" y="2000250"/>
            <a:ext cx="500063" cy="492125"/>
          </a:xfrm>
          <a:prstGeom prst="rect">
            <a:avLst/>
          </a:prstGeom>
          <a:noFill/>
          <a:ln w="9525">
            <a:noFill/>
            <a:miter lim="800000"/>
            <a:headEnd/>
            <a:tailEnd/>
          </a:ln>
        </p:spPr>
        <p:txBody>
          <a:bodyPr>
            <a:spAutoFit/>
          </a:bodyPr>
          <a:lstStyle/>
          <a:p>
            <a:r>
              <a:rPr lang="en-US" sz="2600">
                <a:latin typeface="Perpetua" pitchFamily="18" charset="0"/>
              </a:rPr>
              <a:t>U</a:t>
            </a:r>
          </a:p>
        </p:txBody>
      </p:sp>
      <p:sp>
        <p:nvSpPr>
          <p:cNvPr id="13" name="TextBox 12"/>
          <p:cNvSpPr txBox="1">
            <a:spLocks noChangeArrowheads="1"/>
          </p:cNvSpPr>
          <p:nvPr/>
        </p:nvSpPr>
        <p:spPr bwMode="auto">
          <a:xfrm>
            <a:off x="6786563" y="2008188"/>
            <a:ext cx="830262" cy="492125"/>
          </a:xfrm>
          <a:prstGeom prst="rect">
            <a:avLst/>
          </a:prstGeom>
          <a:noFill/>
          <a:ln w="9525">
            <a:noFill/>
            <a:miter lim="800000"/>
            <a:headEnd/>
            <a:tailEnd/>
          </a:ln>
        </p:spPr>
        <p:txBody>
          <a:bodyPr>
            <a:spAutoFit/>
          </a:bodyPr>
          <a:lstStyle/>
          <a:p>
            <a:r>
              <a:rPr lang="en-US" sz="2600">
                <a:latin typeface="Perpetua" pitchFamily="18" charset="0"/>
              </a:rPr>
              <a:t>Cm</a:t>
            </a:r>
          </a:p>
        </p:txBody>
      </p:sp>
      <p:graphicFrame>
        <p:nvGraphicFramePr>
          <p:cNvPr id="56323" name="Object 7"/>
          <p:cNvGraphicFramePr>
            <a:graphicFrameLocks noChangeAspect="1"/>
          </p:cNvGraphicFramePr>
          <p:nvPr/>
        </p:nvGraphicFramePr>
        <p:xfrm>
          <a:off x="19050" y="2214563"/>
          <a:ext cx="4629150" cy="3443287"/>
        </p:xfrm>
        <a:graphic>
          <a:graphicData uri="http://schemas.openxmlformats.org/presentationml/2006/ole">
            <p:oleObj spid="_x0000_s56327" name="Graph" r:id="rId3" imgW="4153814" imgH="2901696" progId="">
              <p:embed/>
            </p:oleObj>
          </a:graphicData>
        </a:graphic>
      </p:graphicFrame>
      <p:sp>
        <p:nvSpPr>
          <p:cNvPr id="14" name="TextBox 13"/>
          <p:cNvSpPr txBox="1"/>
          <p:nvPr/>
        </p:nvSpPr>
        <p:spPr>
          <a:xfrm>
            <a:off x="1714500" y="642938"/>
            <a:ext cx="1500188" cy="584200"/>
          </a:xfrm>
          <a:prstGeom prst="rect">
            <a:avLst/>
          </a:prstGeom>
          <a:noFill/>
        </p:spPr>
        <p:txBody>
          <a:bodyPr>
            <a:spAutoFit/>
          </a:bodyPr>
          <a:lstStyle/>
          <a:p>
            <a:pPr fontAlgn="auto">
              <a:spcBef>
                <a:spcPts val="0"/>
              </a:spcBef>
              <a:spcAft>
                <a:spcPts val="0"/>
              </a:spcAft>
              <a:defRPr/>
            </a:pPr>
            <a:r>
              <a:rPr lang="en-US" sz="3200" dirty="0">
                <a:solidFill>
                  <a:schemeClr val="accent2">
                    <a:lumMod val="75000"/>
                  </a:schemeClr>
                </a:solidFill>
                <a:effectLst>
                  <a:outerShdw blurRad="38100" dist="38100" dir="2700000" algn="tl">
                    <a:srgbClr val="000000">
                      <a:alpha val="43137"/>
                    </a:srgbClr>
                  </a:outerShdw>
                </a:effectLst>
                <a:latin typeface="+mn-lt"/>
              </a:rPr>
              <a:t>Normal</a:t>
            </a:r>
            <a:endParaRPr lang="en-US" sz="3200" dirty="0">
              <a:solidFill>
                <a:schemeClr val="accent2">
                  <a:lumMod val="75000"/>
                </a:schemeClr>
              </a:solidFill>
              <a:effectLst>
                <a:outerShdw blurRad="38100" dist="38100" dir="2700000" algn="tl">
                  <a:srgbClr val="000000">
                    <a:alpha val="43137"/>
                  </a:srgbClr>
                </a:outerShdw>
              </a:effectLst>
              <a:latin typeface="+mn-lt"/>
            </a:endParaRPr>
          </a:p>
        </p:txBody>
      </p:sp>
      <p:sp>
        <p:nvSpPr>
          <p:cNvPr id="15" name="TextBox 14"/>
          <p:cNvSpPr txBox="1"/>
          <p:nvPr/>
        </p:nvSpPr>
        <p:spPr>
          <a:xfrm>
            <a:off x="5857875" y="701675"/>
            <a:ext cx="1758950" cy="584200"/>
          </a:xfrm>
          <a:prstGeom prst="rect">
            <a:avLst/>
          </a:prstGeom>
          <a:noFill/>
        </p:spPr>
        <p:txBody>
          <a:bodyPr>
            <a:spAutoFit/>
          </a:bodyPr>
          <a:lstStyle/>
          <a:p>
            <a:pPr fontAlgn="auto">
              <a:spcBef>
                <a:spcPts val="0"/>
              </a:spcBef>
              <a:spcAft>
                <a:spcPts val="0"/>
              </a:spcAft>
              <a:defRPr/>
            </a:pPr>
            <a:r>
              <a:rPr lang="en-US" sz="3200" dirty="0">
                <a:solidFill>
                  <a:schemeClr val="accent2">
                    <a:lumMod val="75000"/>
                  </a:schemeClr>
                </a:solidFill>
                <a:effectLst>
                  <a:outerShdw blurRad="38100" dist="38100" dir="2700000" algn="tl">
                    <a:srgbClr val="000000">
                      <a:alpha val="43137"/>
                    </a:srgbClr>
                  </a:outerShdw>
                </a:effectLst>
                <a:latin typeface="+mn-lt"/>
              </a:rPr>
              <a:t>Reverse</a:t>
            </a:r>
            <a:endParaRPr lang="en-US" sz="3200" dirty="0">
              <a:solidFill>
                <a:schemeClr val="accent2">
                  <a:lumMod val="75000"/>
                </a:schemeClr>
              </a:solidFill>
              <a:effectLst>
                <a:outerShdw blurRad="38100" dist="38100" dir="2700000" algn="tl">
                  <a:srgbClr val="000000">
                    <a:alpha val="43137"/>
                  </a:srgbClr>
                </a:outerShdw>
              </a:effectLst>
              <a:latin typeface="+mn-lt"/>
            </a:endParaRPr>
          </a:p>
        </p:txBody>
      </p:sp>
      <p:sp>
        <p:nvSpPr>
          <p:cNvPr id="16" name="Стрелка вниз 15"/>
          <p:cNvSpPr/>
          <p:nvPr/>
        </p:nvSpPr>
        <p:spPr>
          <a:xfrm>
            <a:off x="785813" y="2286000"/>
            <a:ext cx="142875" cy="6429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Стрелка вниз 16"/>
          <p:cNvSpPr/>
          <p:nvPr/>
        </p:nvSpPr>
        <p:spPr>
          <a:xfrm>
            <a:off x="3857625" y="2286000"/>
            <a:ext cx="142875" cy="6429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Стрелка вниз 17"/>
          <p:cNvSpPr/>
          <p:nvPr/>
        </p:nvSpPr>
        <p:spPr>
          <a:xfrm rot="10800000">
            <a:off x="1143000" y="3929063"/>
            <a:ext cx="142875" cy="1285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Стрелка вниз 18"/>
          <p:cNvSpPr/>
          <p:nvPr/>
        </p:nvSpPr>
        <p:spPr>
          <a:xfrm rot="10800000">
            <a:off x="3286125" y="4214813"/>
            <a:ext cx="142875" cy="1285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Стрелка вниз 19"/>
          <p:cNvSpPr/>
          <p:nvPr/>
        </p:nvSpPr>
        <p:spPr>
          <a:xfrm rot="10800000">
            <a:off x="3214688" y="4214813"/>
            <a:ext cx="142875" cy="1285875"/>
          </a:xfrm>
          <a:prstGeom prst="downArrow">
            <a:avLst/>
          </a:prstGeom>
          <a:solidFill>
            <a:srgbClr val="E357BE"/>
          </a:solidFill>
          <a:ln>
            <a:solidFill>
              <a:srgbClr val="E357B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Стрелка вниз 20"/>
          <p:cNvSpPr/>
          <p:nvPr/>
        </p:nvSpPr>
        <p:spPr>
          <a:xfrm rot="10800000">
            <a:off x="1285875" y="4214813"/>
            <a:ext cx="142875" cy="1285875"/>
          </a:xfrm>
          <a:prstGeom prst="downArrow">
            <a:avLst/>
          </a:prstGeom>
          <a:solidFill>
            <a:srgbClr val="E357BE"/>
          </a:solidFill>
          <a:ln>
            <a:solidFill>
              <a:srgbClr val="E357B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TextBox 21"/>
          <p:cNvSpPr txBox="1"/>
          <p:nvPr/>
        </p:nvSpPr>
        <p:spPr>
          <a:xfrm>
            <a:off x="571500" y="5357813"/>
            <a:ext cx="714375" cy="369887"/>
          </a:xfrm>
          <a:prstGeom prst="rect">
            <a:avLst/>
          </a:prstGeom>
          <a:noFill/>
        </p:spPr>
        <p:txBody>
          <a:bodyPr>
            <a:spAutoFit/>
          </a:bodyPr>
          <a:lstStyle/>
          <a:p>
            <a:pPr fontAlgn="auto">
              <a:spcBef>
                <a:spcPts val="0"/>
              </a:spcBef>
              <a:spcAft>
                <a:spcPts val="0"/>
              </a:spcAft>
              <a:defRPr/>
            </a:pPr>
            <a:r>
              <a:rPr lang="en-US" dirty="0">
                <a:solidFill>
                  <a:schemeClr val="accent1">
                    <a:lumMod val="75000"/>
                  </a:schemeClr>
                </a:solidFill>
                <a:effectLst>
                  <a:outerShdw blurRad="38100" dist="38100" dir="2700000" algn="tl">
                    <a:srgbClr val="000000">
                      <a:alpha val="43137"/>
                    </a:srgbClr>
                  </a:outerShdw>
                </a:effectLst>
                <a:latin typeface="+mn-lt"/>
              </a:rPr>
              <a:t>Z=28</a:t>
            </a:r>
            <a:endParaRPr lang="en-US" dirty="0">
              <a:solidFill>
                <a:schemeClr val="accent1">
                  <a:lumMod val="75000"/>
                </a:schemeClr>
              </a:solidFill>
              <a:effectLst>
                <a:outerShdw blurRad="38100" dist="38100" dir="2700000" algn="tl">
                  <a:srgbClr val="000000">
                    <a:alpha val="43137"/>
                  </a:srgbClr>
                </a:outerShdw>
              </a:effectLst>
              <a:latin typeface="+mn-lt"/>
            </a:endParaRPr>
          </a:p>
        </p:txBody>
      </p:sp>
      <p:sp>
        <p:nvSpPr>
          <p:cNvPr id="23" name="TextBox 22"/>
          <p:cNvSpPr txBox="1"/>
          <p:nvPr/>
        </p:nvSpPr>
        <p:spPr>
          <a:xfrm>
            <a:off x="3348038" y="5572125"/>
            <a:ext cx="714375" cy="369888"/>
          </a:xfrm>
          <a:prstGeom prst="rect">
            <a:avLst/>
          </a:prstGeom>
          <a:noFill/>
        </p:spPr>
        <p:txBody>
          <a:bodyPr>
            <a:spAutoFit/>
          </a:bodyPr>
          <a:lstStyle/>
          <a:p>
            <a:pPr fontAlgn="auto">
              <a:spcBef>
                <a:spcPts val="0"/>
              </a:spcBef>
              <a:spcAft>
                <a:spcPts val="0"/>
              </a:spcAft>
              <a:defRPr/>
            </a:pPr>
            <a:r>
              <a:rPr lang="en-US" dirty="0">
                <a:solidFill>
                  <a:schemeClr val="accent1">
                    <a:lumMod val="75000"/>
                  </a:schemeClr>
                </a:solidFill>
                <a:effectLst>
                  <a:outerShdw blurRad="38100" dist="38100" dir="2700000" algn="tl">
                    <a:srgbClr val="000000">
                      <a:alpha val="43137"/>
                    </a:srgbClr>
                  </a:outerShdw>
                </a:effectLst>
                <a:latin typeface="+mn-lt"/>
              </a:rPr>
              <a:t>Z=82</a:t>
            </a:r>
            <a:endParaRPr lang="en-US" dirty="0">
              <a:solidFill>
                <a:schemeClr val="accent1">
                  <a:lumMod val="75000"/>
                </a:schemeClr>
              </a:solidFill>
              <a:effectLst>
                <a:outerShdw blurRad="38100" dist="38100" dir="2700000" algn="tl">
                  <a:srgbClr val="000000">
                    <a:alpha val="43137"/>
                  </a:srgbClr>
                </a:outerShdw>
              </a:effectLst>
              <a:latin typeface="+mn-lt"/>
            </a:endParaRPr>
          </a:p>
        </p:txBody>
      </p:sp>
      <p:sp>
        <p:nvSpPr>
          <p:cNvPr id="24" name="TextBox 23"/>
          <p:cNvSpPr txBox="1"/>
          <p:nvPr/>
        </p:nvSpPr>
        <p:spPr>
          <a:xfrm>
            <a:off x="1071563" y="5572125"/>
            <a:ext cx="1000125" cy="369888"/>
          </a:xfrm>
          <a:prstGeom prst="rect">
            <a:avLst/>
          </a:prstGeom>
          <a:noFill/>
        </p:spPr>
        <p:txBody>
          <a:bodyPr>
            <a:spAutoFit/>
          </a:bodyPr>
          <a:lstStyle/>
          <a:p>
            <a:pPr fontAlgn="auto">
              <a:spcBef>
                <a:spcPts val="0"/>
              </a:spcBef>
              <a:spcAft>
                <a:spcPts val="0"/>
              </a:spcAft>
              <a:defRPr/>
            </a:pPr>
            <a:r>
              <a:rPr lang="en-US" dirty="0">
                <a:solidFill>
                  <a:srgbClr val="E357BE"/>
                </a:solidFill>
                <a:effectLst>
                  <a:outerShdw blurRad="38100" dist="38100" dir="2700000" algn="tl">
                    <a:srgbClr val="000000">
                      <a:alpha val="43137"/>
                    </a:srgbClr>
                  </a:outerShdw>
                </a:effectLst>
                <a:latin typeface="+mn-lt"/>
              </a:rPr>
              <a:t>N=50</a:t>
            </a:r>
            <a:endParaRPr lang="en-US" dirty="0">
              <a:solidFill>
                <a:srgbClr val="E357BE"/>
              </a:solidFill>
              <a:effectLst>
                <a:outerShdw blurRad="38100" dist="38100" dir="2700000" algn="tl">
                  <a:srgbClr val="000000">
                    <a:alpha val="43137"/>
                  </a:srgbClr>
                </a:outerShdw>
              </a:effectLst>
              <a:latin typeface="+mn-lt"/>
            </a:endParaRPr>
          </a:p>
        </p:txBody>
      </p:sp>
      <p:sp>
        <p:nvSpPr>
          <p:cNvPr id="25" name="TextBox 24"/>
          <p:cNvSpPr txBox="1"/>
          <p:nvPr/>
        </p:nvSpPr>
        <p:spPr>
          <a:xfrm>
            <a:off x="2643188" y="5572125"/>
            <a:ext cx="1062037" cy="369888"/>
          </a:xfrm>
          <a:prstGeom prst="rect">
            <a:avLst/>
          </a:prstGeom>
          <a:noFill/>
        </p:spPr>
        <p:txBody>
          <a:bodyPr>
            <a:spAutoFit/>
          </a:bodyPr>
          <a:lstStyle/>
          <a:p>
            <a:pPr fontAlgn="auto">
              <a:spcBef>
                <a:spcPts val="0"/>
              </a:spcBef>
              <a:spcAft>
                <a:spcPts val="0"/>
              </a:spcAft>
              <a:defRPr/>
            </a:pPr>
            <a:r>
              <a:rPr lang="en-US" dirty="0">
                <a:solidFill>
                  <a:srgbClr val="E357BE"/>
                </a:solidFill>
                <a:effectLst>
                  <a:outerShdw blurRad="38100" dist="38100" dir="2700000" algn="tl">
                    <a:srgbClr val="000000">
                      <a:alpha val="43137"/>
                    </a:srgbClr>
                  </a:outerShdw>
                </a:effectLst>
                <a:latin typeface="+mn-lt"/>
              </a:rPr>
              <a:t>N=126</a:t>
            </a:r>
            <a:endParaRPr lang="en-US" dirty="0">
              <a:solidFill>
                <a:srgbClr val="E357BE"/>
              </a:solidFill>
              <a:effectLst>
                <a:outerShdw blurRad="38100" dist="38100" dir="2700000" algn="tl">
                  <a:srgbClr val="000000">
                    <a:alpha val="43137"/>
                  </a:srgbClr>
                </a:outerShdw>
              </a:effectLst>
              <a:latin typeface="+mn-lt"/>
            </a:endParaRPr>
          </a:p>
        </p:txBody>
      </p:sp>
      <p:sp>
        <p:nvSpPr>
          <p:cNvPr id="26" name="TextBox 25"/>
          <p:cNvSpPr txBox="1"/>
          <p:nvPr/>
        </p:nvSpPr>
        <p:spPr>
          <a:xfrm>
            <a:off x="2143125" y="2714625"/>
            <a:ext cx="500063" cy="369888"/>
          </a:xfrm>
          <a:prstGeom prst="rect">
            <a:avLst/>
          </a:prstGeom>
          <a:noFill/>
        </p:spPr>
        <p:txBody>
          <a:bodyPr>
            <a:spAutoFit/>
          </a:bodyPr>
          <a:lstStyle/>
          <a:p>
            <a:pPr fontAlgn="auto">
              <a:spcBef>
                <a:spcPts val="0"/>
              </a:spcBef>
              <a:spcAft>
                <a:spcPts val="0"/>
              </a:spcAft>
              <a:defRPr/>
            </a:pPr>
            <a:r>
              <a:rPr lang="en-US" b="1" dirty="0">
                <a:effectLst>
                  <a:outerShdw blurRad="38100" dist="38100" dir="2700000" algn="tl">
                    <a:srgbClr val="000000">
                      <a:alpha val="43137"/>
                    </a:srgbClr>
                  </a:outerShdw>
                </a:effectLst>
                <a:latin typeface="+mn-lt"/>
              </a:rPr>
              <a:t>QF</a:t>
            </a:r>
            <a:endParaRPr lang="en-US" b="1" dirty="0">
              <a:effectLst>
                <a:outerShdw blurRad="38100" dist="38100" dir="2700000" algn="tl">
                  <a:srgbClr val="000000">
                    <a:alpha val="43137"/>
                  </a:srgbClr>
                </a:outerShdw>
              </a:effectLst>
              <a:latin typeface="+mn-lt"/>
            </a:endParaRPr>
          </a:p>
        </p:txBody>
      </p:sp>
      <p:cxnSp>
        <p:nvCxnSpPr>
          <p:cNvPr id="29" name="Прямая со стрелкой 28"/>
          <p:cNvCxnSpPr>
            <a:stCxn id="26" idx="1"/>
          </p:cNvCxnSpPr>
          <p:nvPr/>
        </p:nvCxnSpPr>
        <p:spPr>
          <a:xfrm rot="10800000" flipV="1">
            <a:off x="1571625" y="2898775"/>
            <a:ext cx="571500" cy="3873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Прямая со стрелкой 30"/>
          <p:cNvCxnSpPr>
            <a:stCxn id="26" idx="3"/>
          </p:cNvCxnSpPr>
          <p:nvPr/>
        </p:nvCxnSpPr>
        <p:spPr>
          <a:xfrm>
            <a:off x="2643188" y="2898775"/>
            <a:ext cx="571500" cy="3873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56324" name="Object 8"/>
          <p:cNvGraphicFramePr>
            <a:graphicFrameLocks noChangeAspect="1"/>
          </p:cNvGraphicFramePr>
          <p:nvPr/>
        </p:nvGraphicFramePr>
        <p:xfrm>
          <a:off x="4214813" y="2214563"/>
          <a:ext cx="4930775" cy="3443287"/>
        </p:xfrm>
        <a:graphic>
          <a:graphicData uri="http://schemas.openxmlformats.org/presentationml/2006/ole">
            <p:oleObj spid="_x0000_s56328" name="Graph" r:id="rId4" imgW="4153814" imgH="2901696" progId="">
              <p:embed/>
            </p:oleObj>
          </a:graphicData>
        </a:graphic>
      </p:graphicFrame>
      <p:sp>
        <p:nvSpPr>
          <p:cNvPr id="36" name="Стрелка вниз 35"/>
          <p:cNvSpPr/>
          <p:nvPr/>
        </p:nvSpPr>
        <p:spPr>
          <a:xfrm>
            <a:off x="6662738" y="2357438"/>
            <a:ext cx="71437" cy="23574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7" name="Стрелка вниз 36"/>
          <p:cNvSpPr/>
          <p:nvPr/>
        </p:nvSpPr>
        <p:spPr>
          <a:xfrm>
            <a:off x="6805613" y="2357438"/>
            <a:ext cx="71437" cy="23574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8" name="Стрелка вниз 37"/>
          <p:cNvSpPr/>
          <p:nvPr/>
        </p:nvSpPr>
        <p:spPr>
          <a:xfrm rot="10800000">
            <a:off x="6169025" y="4892675"/>
            <a:ext cx="134938" cy="788988"/>
          </a:xfrm>
          <a:prstGeom prst="downArrow">
            <a:avLst/>
          </a:prstGeom>
          <a:solidFill>
            <a:srgbClr val="E357BE"/>
          </a:solidFill>
          <a:ln>
            <a:solidFill>
              <a:srgbClr val="E357B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9" name="Стрелка вниз 38"/>
          <p:cNvSpPr/>
          <p:nvPr/>
        </p:nvSpPr>
        <p:spPr>
          <a:xfrm rot="10800000">
            <a:off x="6253163" y="4970463"/>
            <a:ext cx="107950" cy="711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 name="TextBox 39"/>
          <p:cNvSpPr txBox="1"/>
          <p:nvPr/>
        </p:nvSpPr>
        <p:spPr>
          <a:xfrm>
            <a:off x="6237288" y="5715000"/>
            <a:ext cx="714375" cy="369888"/>
          </a:xfrm>
          <a:prstGeom prst="rect">
            <a:avLst/>
          </a:prstGeom>
          <a:noFill/>
        </p:spPr>
        <p:txBody>
          <a:bodyPr>
            <a:spAutoFit/>
          </a:bodyPr>
          <a:lstStyle/>
          <a:p>
            <a:pPr fontAlgn="auto">
              <a:spcBef>
                <a:spcPts val="0"/>
              </a:spcBef>
              <a:spcAft>
                <a:spcPts val="0"/>
              </a:spcAft>
              <a:defRPr/>
            </a:pPr>
            <a:r>
              <a:rPr lang="en-US" dirty="0">
                <a:solidFill>
                  <a:schemeClr val="accent1">
                    <a:lumMod val="75000"/>
                  </a:schemeClr>
                </a:solidFill>
                <a:effectLst>
                  <a:outerShdw blurRad="38100" dist="38100" dir="2700000" algn="tl">
                    <a:srgbClr val="000000">
                      <a:alpha val="43137"/>
                    </a:srgbClr>
                  </a:outerShdw>
                </a:effectLst>
                <a:latin typeface="+mn-lt"/>
              </a:rPr>
              <a:t>Z=82</a:t>
            </a:r>
            <a:endParaRPr lang="en-US" dirty="0">
              <a:solidFill>
                <a:schemeClr val="accent1">
                  <a:lumMod val="75000"/>
                </a:schemeClr>
              </a:solidFill>
              <a:effectLst>
                <a:outerShdw blurRad="38100" dist="38100" dir="2700000" algn="tl">
                  <a:srgbClr val="000000">
                    <a:alpha val="43137"/>
                  </a:srgbClr>
                </a:outerShdw>
              </a:effectLst>
              <a:latin typeface="+mn-lt"/>
            </a:endParaRPr>
          </a:p>
        </p:txBody>
      </p:sp>
      <p:sp>
        <p:nvSpPr>
          <p:cNvPr id="41" name="TextBox 40"/>
          <p:cNvSpPr txBox="1"/>
          <p:nvPr/>
        </p:nvSpPr>
        <p:spPr>
          <a:xfrm>
            <a:off x="5551488" y="5724525"/>
            <a:ext cx="985837" cy="369888"/>
          </a:xfrm>
          <a:prstGeom prst="rect">
            <a:avLst/>
          </a:prstGeom>
          <a:noFill/>
        </p:spPr>
        <p:txBody>
          <a:bodyPr>
            <a:spAutoFit/>
          </a:bodyPr>
          <a:lstStyle/>
          <a:p>
            <a:pPr fontAlgn="auto">
              <a:spcBef>
                <a:spcPts val="0"/>
              </a:spcBef>
              <a:spcAft>
                <a:spcPts val="0"/>
              </a:spcAft>
              <a:defRPr/>
            </a:pPr>
            <a:r>
              <a:rPr lang="en-US" dirty="0">
                <a:solidFill>
                  <a:srgbClr val="E357BE"/>
                </a:solidFill>
                <a:effectLst>
                  <a:outerShdw blurRad="38100" dist="38100" dir="2700000" algn="tl">
                    <a:srgbClr val="000000">
                      <a:alpha val="43137"/>
                    </a:srgbClr>
                  </a:outerShdw>
                </a:effectLst>
                <a:latin typeface="+mn-lt"/>
              </a:rPr>
              <a:t>N=126</a:t>
            </a:r>
            <a:endParaRPr lang="en-US" dirty="0">
              <a:solidFill>
                <a:srgbClr val="E357BE"/>
              </a:solidFill>
              <a:effectLst>
                <a:outerShdw blurRad="38100" dist="38100" dir="2700000" algn="tl">
                  <a:srgbClr val="000000">
                    <a:alpha val="43137"/>
                  </a:srgbClr>
                </a:outerShdw>
              </a:effectLst>
              <a:latin typeface="+mn-lt"/>
            </a:endParaRPr>
          </a:p>
        </p:txBody>
      </p:sp>
      <p:sp>
        <p:nvSpPr>
          <p:cNvPr id="42" name="TextBox 41"/>
          <p:cNvSpPr txBox="1"/>
          <p:nvPr/>
        </p:nvSpPr>
        <p:spPr>
          <a:xfrm>
            <a:off x="6867525" y="4008438"/>
            <a:ext cx="876300" cy="368300"/>
          </a:xfrm>
          <a:prstGeom prst="rect">
            <a:avLst/>
          </a:prstGeom>
          <a:noFill/>
        </p:spPr>
        <p:txBody>
          <a:bodyPr>
            <a:spAutoFit/>
          </a:bodyPr>
          <a:lstStyle/>
          <a:p>
            <a:pPr fontAlgn="auto">
              <a:spcBef>
                <a:spcPts val="0"/>
              </a:spcBef>
              <a:spcAft>
                <a:spcPts val="0"/>
              </a:spcAft>
              <a:defRPr/>
            </a:pPr>
            <a:r>
              <a:rPr lang="en-US" b="1" dirty="0">
                <a:solidFill>
                  <a:srgbClr val="C00000"/>
                </a:solidFill>
                <a:effectLst>
                  <a:outerShdw blurRad="38100" dist="38100" dir="2700000" algn="tl">
                    <a:srgbClr val="000000">
                      <a:alpha val="43137"/>
                    </a:srgbClr>
                  </a:outerShdw>
                </a:effectLst>
                <a:latin typeface="+mn-lt"/>
              </a:rPr>
              <a:t>Z</a:t>
            </a:r>
            <a:r>
              <a:rPr lang="en-US" b="1" dirty="0">
                <a:solidFill>
                  <a:srgbClr val="C00000"/>
                </a:solidFill>
                <a:effectLst>
                  <a:outerShdw blurRad="38100" dist="38100" dir="2700000" algn="tl">
                    <a:srgbClr val="000000">
                      <a:alpha val="43137"/>
                    </a:srgbClr>
                  </a:outerShdw>
                </a:effectLst>
                <a:latin typeface="+mn-lt"/>
                <a:sym typeface="Symbol"/>
              </a:rPr>
              <a:t>106</a:t>
            </a:r>
            <a:endParaRPr lang="en-US" b="1" dirty="0">
              <a:solidFill>
                <a:srgbClr val="C00000"/>
              </a:solidFill>
              <a:effectLst>
                <a:outerShdw blurRad="38100" dist="38100" dir="2700000" algn="tl">
                  <a:srgbClr val="000000">
                    <a:alpha val="43137"/>
                  </a:srgbClr>
                </a:outerShdw>
              </a:effectLst>
              <a:latin typeface="+mn-lt"/>
            </a:endParaRPr>
          </a:p>
        </p:txBody>
      </p:sp>
      <p:sp>
        <p:nvSpPr>
          <p:cNvPr id="43" name="Стрелка вниз 42"/>
          <p:cNvSpPr/>
          <p:nvPr/>
        </p:nvSpPr>
        <p:spPr>
          <a:xfrm>
            <a:off x="7218363" y="4475163"/>
            <a:ext cx="96837" cy="369887"/>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3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5632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42">
                                            <p:txEl>
                                              <p:pRg st="0" end="0"/>
                                            </p:txEl>
                                          </p:spTgt>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3"/>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6" presetClass="emph" presetSubtype="0" fill="hold" grpId="0" nodeType="clickEffect">
                                  <p:stCondLst>
                                    <p:cond delay="0"/>
                                  </p:stCondLst>
                                  <p:childTnLst>
                                    <p:animScale>
                                      <p:cBhvr>
                                        <p:cTn id="78" dur="2000" fill="hold"/>
                                        <p:tgtEl>
                                          <p:spTgt spid="42">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P spid="16" grpId="0" animBg="1"/>
      <p:bldP spid="17" grpId="0" animBg="1"/>
      <p:bldP spid="36" grpId="0" animBg="1"/>
      <p:bldP spid="37" grpId="0" animBg="1"/>
      <p:bldP spid="38" grpId="0" animBg="1"/>
      <p:bldP spid="39" grpId="0" animBg="1"/>
      <p:bldP spid="40" grpId="0"/>
      <p:bldP spid="41" grpId="0"/>
      <p:bldP spid="42"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349" name="Object 8"/>
          <p:cNvGraphicFramePr>
            <a:graphicFrameLocks noChangeAspect="1"/>
          </p:cNvGraphicFramePr>
          <p:nvPr/>
        </p:nvGraphicFramePr>
        <p:xfrm>
          <a:off x="0" y="2220913"/>
          <a:ext cx="4930775" cy="3443287"/>
        </p:xfrm>
        <a:graphic>
          <a:graphicData uri="http://schemas.openxmlformats.org/presentationml/2006/ole">
            <p:oleObj spid="_x0000_s57352" name="Graph" r:id="rId3" imgW="4153814" imgH="2901696" progId="">
              <p:embed/>
            </p:oleObj>
          </a:graphicData>
        </a:graphic>
      </p:graphicFrame>
      <p:sp>
        <p:nvSpPr>
          <p:cNvPr id="2" name="Заголовок 1"/>
          <p:cNvSpPr>
            <a:spLocks noGrp="1"/>
          </p:cNvSpPr>
          <p:nvPr>
            <p:ph type="title"/>
          </p:nvPr>
        </p:nvSpPr>
        <p:spPr>
          <a:xfrm>
            <a:off x="2938463" y="165100"/>
            <a:ext cx="3286125" cy="582613"/>
          </a:xfrm>
        </p:spPr>
        <p:txBody>
          <a:bodyPr>
            <a:normAutofit fontScale="90000"/>
          </a:bodyPr>
          <a:lstStyle/>
          <a:p>
            <a:pPr fontAlgn="auto">
              <a:spcAft>
                <a:spcPts val="0"/>
              </a:spcAft>
              <a:defRPr/>
            </a:pPr>
            <a:r>
              <a:rPr lang="en-US" dirty="0" smtClean="0"/>
              <a:t>Asymmetric QF</a:t>
            </a:r>
            <a:endParaRPr lang="en-US" dirty="0"/>
          </a:p>
        </p:txBody>
      </p:sp>
      <p:sp>
        <p:nvSpPr>
          <p:cNvPr id="7" name="Овал 6"/>
          <p:cNvSpPr/>
          <p:nvPr/>
        </p:nvSpPr>
        <p:spPr>
          <a:xfrm>
            <a:off x="5797684" y="1214422"/>
            <a:ext cx="1060331" cy="785818"/>
          </a:xfrm>
          <a:prstGeom prst="ellips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Овал 7"/>
          <p:cNvSpPr/>
          <p:nvPr/>
        </p:nvSpPr>
        <p:spPr>
          <a:xfrm>
            <a:off x="6858016" y="1142984"/>
            <a:ext cx="1071570" cy="857256"/>
          </a:xfrm>
          <a:prstGeom prst="ellipse">
            <a:avLst/>
          </a:prstGeom>
          <a:gradFill flip="none" rotWithShape="1">
            <a:gsLst>
              <a:gs pos="0">
                <a:srgbClr val="03D4A8"/>
              </a:gs>
              <a:gs pos="25000">
                <a:srgbClr val="21D6E0"/>
              </a:gs>
              <a:gs pos="75000">
                <a:srgbClr val="0087E6"/>
              </a:gs>
              <a:gs pos="100000">
                <a:srgbClr val="005CBF"/>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7361" name="TextBox 11"/>
          <p:cNvSpPr txBox="1">
            <a:spLocks noChangeArrowheads="1"/>
          </p:cNvSpPr>
          <p:nvPr/>
        </p:nvSpPr>
        <p:spPr bwMode="auto">
          <a:xfrm>
            <a:off x="6286500" y="2000250"/>
            <a:ext cx="500063" cy="492125"/>
          </a:xfrm>
          <a:prstGeom prst="rect">
            <a:avLst/>
          </a:prstGeom>
          <a:noFill/>
          <a:ln w="9525">
            <a:noFill/>
            <a:miter lim="800000"/>
            <a:headEnd/>
            <a:tailEnd/>
          </a:ln>
        </p:spPr>
        <p:txBody>
          <a:bodyPr>
            <a:spAutoFit/>
          </a:bodyPr>
          <a:lstStyle/>
          <a:p>
            <a:r>
              <a:rPr lang="en-US" sz="2600">
                <a:latin typeface="Perpetua" pitchFamily="18" charset="0"/>
              </a:rPr>
              <a:t>U</a:t>
            </a:r>
          </a:p>
        </p:txBody>
      </p:sp>
      <p:sp>
        <p:nvSpPr>
          <p:cNvPr id="57362" name="TextBox 12"/>
          <p:cNvSpPr txBox="1">
            <a:spLocks noChangeArrowheads="1"/>
          </p:cNvSpPr>
          <p:nvPr/>
        </p:nvSpPr>
        <p:spPr bwMode="auto">
          <a:xfrm>
            <a:off x="6786563" y="2008188"/>
            <a:ext cx="879475" cy="492125"/>
          </a:xfrm>
          <a:prstGeom prst="rect">
            <a:avLst/>
          </a:prstGeom>
          <a:noFill/>
          <a:ln w="9525">
            <a:noFill/>
            <a:miter lim="800000"/>
            <a:headEnd/>
            <a:tailEnd/>
          </a:ln>
        </p:spPr>
        <p:txBody>
          <a:bodyPr>
            <a:spAutoFit/>
          </a:bodyPr>
          <a:lstStyle/>
          <a:p>
            <a:r>
              <a:rPr lang="en-US" sz="2600">
                <a:latin typeface="Perpetua" pitchFamily="18" charset="0"/>
              </a:rPr>
              <a:t>Cm</a:t>
            </a:r>
          </a:p>
        </p:txBody>
      </p:sp>
      <p:graphicFrame>
        <p:nvGraphicFramePr>
          <p:cNvPr id="57353" name="Object 9"/>
          <p:cNvGraphicFramePr>
            <a:graphicFrameLocks noChangeAspect="1"/>
          </p:cNvGraphicFramePr>
          <p:nvPr/>
        </p:nvGraphicFramePr>
        <p:xfrm>
          <a:off x="4214813" y="2214563"/>
          <a:ext cx="4930775" cy="3443287"/>
        </p:xfrm>
        <a:graphic>
          <a:graphicData uri="http://schemas.openxmlformats.org/presentationml/2006/ole">
            <p:oleObj spid="_x0000_s57353" name="Graph" r:id="rId4" imgW="4153814" imgH="2901696" progId="">
              <p:embed/>
            </p:oleObj>
          </a:graphicData>
        </a:graphic>
      </p:graphicFrame>
      <p:sp>
        <p:nvSpPr>
          <p:cNvPr id="36" name="Стрелка вниз 35"/>
          <p:cNvSpPr/>
          <p:nvPr/>
        </p:nvSpPr>
        <p:spPr>
          <a:xfrm>
            <a:off x="6662738" y="2357438"/>
            <a:ext cx="71437" cy="23574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7" name="Стрелка вниз 36"/>
          <p:cNvSpPr/>
          <p:nvPr/>
        </p:nvSpPr>
        <p:spPr>
          <a:xfrm>
            <a:off x="6805613" y="2357438"/>
            <a:ext cx="71437" cy="23574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8" name="Стрелка вниз 37"/>
          <p:cNvSpPr/>
          <p:nvPr/>
        </p:nvSpPr>
        <p:spPr>
          <a:xfrm rot="10800000">
            <a:off x="6169025" y="4892675"/>
            <a:ext cx="134938" cy="788988"/>
          </a:xfrm>
          <a:prstGeom prst="downArrow">
            <a:avLst/>
          </a:prstGeom>
          <a:solidFill>
            <a:srgbClr val="E357BE"/>
          </a:solidFill>
          <a:ln>
            <a:solidFill>
              <a:srgbClr val="E357B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9" name="Стрелка вниз 38"/>
          <p:cNvSpPr/>
          <p:nvPr/>
        </p:nvSpPr>
        <p:spPr>
          <a:xfrm rot="10800000">
            <a:off x="6253163" y="4970463"/>
            <a:ext cx="107950" cy="711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 name="TextBox 39"/>
          <p:cNvSpPr txBox="1"/>
          <p:nvPr/>
        </p:nvSpPr>
        <p:spPr>
          <a:xfrm>
            <a:off x="6237288" y="5715000"/>
            <a:ext cx="714375" cy="369888"/>
          </a:xfrm>
          <a:prstGeom prst="rect">
            <a:avLst/>
          </a:prstGeom>
          <a:noFill/>
        </p:spPr>
        <p:txBody>
          <a:bodyPr>
            <a:spAutoFit/>
          </a:bodyPr>
          <a:lstStyle/>
          <a:p>
            <a:pPr fontAlgn="auto">
              <a:spcBef>
                <a:spcPts val="0"/>
              </a:spcBef>
              <a:spcAft>
                <a:spcPts val="0"/>
              </a:spcAft>
              <a:defRPr/>
            </a:pPr>
            <a:r>
              <a:rPr lang="en-US" dirty="0">
                <a:solidFill>
                  <a:schemeClr val="accent1">
                    <a:lumMod val="75000"/>
                  </a:schemeClr>
                </a:solidFill>
                <a:effectLst>
                  <a:outerShdw blurRad="38100" dist="38100" dir="2700000" algn="tl">
                    <a:srgbClr val="000000">
                      <a:alpha val="43137"/>
                    </a:srgbClr>
                  </a:outerShdw>
                </a:effectLst>
                <a:latin typeface="+mn-lt"/>
              </a:rPr>
              <a:t>Z=82</a:t>
            </a:r>
            <a:endParaRPr lang="en-US" dirty="0">
              <a:solidFill>
                <a:schemeClr val="accent1">
                  <a:lumMod val="75000"/>
                </a:schemeClr>
              </a:solidFill>
              <a:effectLst>
                <a:outerShdw blurRad="38100" dist="38100" dir="2700000" algn="tl">
                  <a:srgbClr val="000000">
                    <a:alpha val="43137"/>
                  </a:srgbClr>
                </a:outerShdw>
              </a:effectLst>
              <a:latin typeface="+mn-lt"/>
            </a:endParaRPr>
          </a:p>
        </p:txBody>
      </p:sp>
      <p:sp>
        <p:nvSpPr>
          <p:cNvPr id="41" name="TextBox 40"/>
          <p:cNvSpPr txBox="1"/>
          <p:nvPr/>
        </p:nvSpPr>
        <p:spPr>
          <a:xfrm>
            <a:off x="5551488" y="5724525"/>
            <a:ext cx="985837" cy="369888"/>
          </a:xfrm>
          <a:prstGeom prst="rect">
            <a:avLst/>
          </a:prstGeom>
          <a:noFill/>
        </p:spPr>
        <p:txBody>
          <a:bodyPr>
            <a:spAutoFit/>
          </a:bodyPr>
          <a:lstStyle/>
          <a:p>
            <a:pPr fontAlgn="auto">
              <a:spcBef>
                <a:spcPts val="0"/>
              </a:spcBef>
              <a:spcAft>
                <a:spcPts val="0"/>
              </a:spcAft>
              <a:defRPr/>
            </a:pPr>
            <a:r>
              <a:rPr lang="en-US" dirty="0">
                <a:solidFill>
                  <a:srgbClr val="E357BE"/>
                </a:solidFill>
                <a:effectLst>
                  <a:outerShdw blurRad="38100" dist="38100" dir="2700000" algn="tl">
                    <a:srgbClr val="000000">
                      <a:alpha val="43137"/>
                    </a:srgbClr>
                  </a:outerShdw>
                </a:effectLst>
                <a:latin typeface="+mn-lt"/>
              </a:rPr>
              <a:t>N=126</a:t>
            </a:r>
            <a:endParaRPr lang="en-US" dirty="0">
              <a:solidFill>
                <a:srgbClr val="E357BE"/>
              </a:solidFill>
              <a:effectLst>
                <a:outerShdw blurRad="38100" dist="38100" dir="2700000" algn="tl">
                  <a:srgbClr val="000000">
                    <a:alpha val="43137"/>
                  </a:srgbClr>
                </a:outerShdw>
              </a:effectLst>
              <a:latin typeface="+mn-lt"/>
            </a:endParaRPr>
          </a:p>
        </p:txBody>
      </p:sp>
      <p:sp>
        <p:nvSpPr>
          <p:cNvPr id="42" name="TextBox 41"/>
          <p:cNvSpPr txBox="1"/>
          <p:nvPr/>
        </p:nvSpPr>
        <p:spPr>
          <a:xfrm>
            <a:off x="6945313" y="4183063"/>
            <a:ext cx="876300" cy="369887"/>
          </a:xfrm>
          <a:prstGeom prst="rect">
            <a:avLst/>
          </a:prstGeom>
          <a:noFill/>
        </p:spPr>
        <p:txBody>
          <a:bodyPr>
            <a:spAutoFit/>
          </a:bodyPr>
          <a:lstStyle/>
          <a:p>
            <a:pPr fontAlgn="auto">
              <a:spcBef>
                <a:spcPts val="0"/>
              </a:spcBef>
              <a:spcAft>
                <a:spcPts val="0"/>
              </a:spcAft>
              <a:defRPr/>
            </a:pPr>
            <a:r>
              <a:rPr lang="en-US" b="1" dirty="0">
                <a:solidFill>
                  <a:srgbClr val="C00000"/>
                </a:solidFill>
                <a:effectLst>
                  <a:outerShdw blurRad="38100" dist="38100" dir="2700000" algn="tl">
                    <a:srgbClr val="000000">
                      <a:alpha val="43137"/>
                    </a:srgbClr>
                  </a:outerShdw>
                </a:effectLst>
                <a:latin typeface="+mn-lt"/>
              </a:rPr>
              <a:t>Z</a:t>
            </a:r>
            <a:r>
              <a:rPr lang="en-US" b="1" dirty="0">
                <a:solidFill>
                  <a:srgbClr val="C00000"/>
                </a:solidFill>
                <a:effectLst>
                  <a:outerShdw blurRad="38100" dist="38100" dir="2700000" algn="tl">
                    <a:srgbClr val="000000">
                      <a:alpha val="43137"/>
                    </a:srgbClr>
                  </a:outerShdw>
                </a:effectLst>
                <a:latin typeface="+mn-lt"/>
                <a:sym typeface="Symbol"/>
              </a:rPr>
              <a:t>106</a:t>
            </a:r>
            <a:endParaRPr lang="en-US" b="1" dirty="0">
              <a:solidFill>
                <a:srgbClr val="C00000"/>
              </a:solidFill>
              <a:effectLst>
                <a:outerShdw blurRad="38100" dist="38100" dir="2700000" algn="tl">
                  <a:srgbClr val="000000">
                    <a:alpha val="43137"/>
                  </a:srgbClr>
                </a:outerShdw>
              </a:effectLst>
              <a:latin typeface="+mn-lt"/>
            </a:endParaRPr>
          </a:p>
        </p:txBody>
      </p:sp>
      <p:sp>
        <p:nvSpPr>
          <p:cNvPr id="43" name="Стрелка вниз 42"/>
          <p:cNvSpPr/>
          <p:nvPr/>
        </p:nvSpPr>
        <p:spPr>
          <a:xfrm>
            <a:off x="7218363" y="4475163"/>
            <a:ext cx="96837" cy="369887"/>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7" name="Овал 56"/>
          <p:cNvSpPr/>
          <p:nvPr/>
        </p:nvSpPr>
        <p:spPr>
          <a:xfrm>
            <a:off x="1877438" y="1274322"/>
            <a:ext cx="842930" cy="712941"/>
          </a:xfrm>
          <a:prstGeom prst="ellips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8" name="Овал 57"/>
          <p:cNvSpPr/>
          <p:nvPr/>
        </p:nvSpPr>
        <p:spPr>
          <a:xfrm>
            <a:off x="2720368" y="1130008"/>
            <a:ext cx="1071570" cy="857256"/>
          </a:xfrm>
          <a:prstGeom prst="ellipse">
            <a:avLst/>
          </a:prstGeom>
          <a:gradFill flip="none" rotWithShape="1">
            <a:gsLst>
              <a:gs pos="0">
                <a:srgbClr val="03D4A8"/>
              </a:gs>
              <a:gs pos="25000">
                <a:srgbClr val="21D6E0"/>
              </a:gs>
              <a:gs pos="75000">
                <a:srgbClr val="0087E6"/>
              </a:gs>
              <a:gs pos="100000">
                <a:srgbClr val="005CBF"/>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9" name="TextBox 58"/>
          <p:cNvSpPr txBox="1">
            <a:spLocks noChangeArrowheads="1"/>
          </p:cNvSpPr>
          <p:nvPr/>
        </p:nvSpPr>
        <p:spPr bwMode="auto">
          <a:xfrm>
            <a:off x="1819275" y="1978025"/>
            <a:ext cx="625475" cy="492125"/>
          </a:xfrm>
          <a:prstGeom prst="rect">
            <a:avLst/>
          </a:prstGeom>
          <a:noFill/>
          <a:ln w="9525">
            <a:noFill/>
            <a:miter lim="800000"/>
            <a:headEnd/>
            <a:tailEnd/>
          </a:ln>
        </p:spPr>
        <p:txBody>
          <a:bodyPr>
            <a:spAutoFit/>
          </a:bodyPr>
          <a:lstStyle/>
          <a:p>
            <a:r>
              <a:rPr lang="en-US" sz="2600">
                <a:latin typeface="Perpetua" pitchFamily="18" charset="0"/>
              </a:rPr>
              <a:t>Xe</a:t>
            </a:r>
          </a:p>
        </p:txBody>
      </p:sp>
      <p:sp>
        <p:nvSpPr>
          <p:cNvPr id="60" name="TextBox 59"/>
          <p:cNvSpPr txBox="1">
            <a:spLocks noChangeArrowheads="1"/>
          </p:cNvSpPr>
          <p:nvPr/>
        </p:nvSpPr>
        <p:spPr bwMode="auto">
          <a:xfrm>
            <a:off x="2687638" y="1995488"/>
            <a:ext cx="941387" cy="492125"/>
          </a:xfrm>
          <a:prstGeom prst="rect">
            <a:avLst/>
          </a:prstGeom>
          <a:noFill/>
          <a:ln w="9525">
            <a:noFill/>
            <a:miter lim="800000"/>
            <a:headEnd/>
            <a:tailEnd/>
          </a:ln>
        </p:spPr>
        <p:txBody>
          <a:bodyPr>
            <a:spAutoFit/>
          </a:bodyPr>
          <a:lstStyle/>
          <a:p>
            <a:r>
              <a:rPr lang="en-US" sz="2600">
                <a:latin typeface="Perpetua" pitchFamily="18" charset="0"/>
              </a:rPr>
              <a:t>Cm</a:t>
            </a:r>
          </a:p>
        </p:txBody>
      </p:sp>
      <p:sp>
        <p:nvSpPr>
          <p:cNvPr id="61" name="TextBox 60"/>
          <p:cNvSpPr txBox="1"/>
          <p:nvPr/>
        </p:nvSpPr>
        <p:spPr>
          <a:xfrm>
            <a:off x="4064000" y="609600"/>
            <a:ext cx="1403350" cy="585788"/>
          </a:xfrm>
          <a:prstGeom prst="rect">
            <a:avLst/>
          </a:prstGeom>
          <a:noFill/>
        </p:spPr>
        <p:txBody>
          <a:bodyPr>
            <a:spAutoFit/>
          </a:bodyPr>
          <a:lstStyle/>
          <a:p>
            <a:pPr fontAlgn="auto">
              <a:spcBef>
                <a:spcPts val="0"/>
              </a:spcBef>
              <a:spcAft>
                <a:spcPts val="0"/>
              </a:spcAft>
              <a:defRPr/>
            </a:pPr>
            <a:r>
              <a:rPr lang="en-US" sz="3200" dirty="0">
                <a:solidFill>
                  <a:schemeClr val="accent2">
                    <a:lumMod val="75000"/>
                  </a:schemeClr>
                </a:solidFill>
                <a:effectLst>
                  <a:outerShdw blurRad="38100" dist="38100" dir="2700000" algn="tl">
                    <a:srgbClr val="000000">
                      <a:alpha val="43137"/>
                    </a:srgbClr>
                  </a:outerShdw>
                </a:effectLst>
                <a:latin typeface="+mn-lt"/>
              </a:rPr>
              <a:t>Reverse</a:t>
            </a:r>
            <a:endParaRPr lang="en-US" sz="3200" dirty="0">
              <a:solidFill>
                <a:schemeClr val="accent2">
                  <a:lumMod val="75000"/>
                </a:schemeClr>
              </a:solidFill>
              <a:effectLst>
                <a:outerShdw blurRad="38100" dist="38100" dir="2700000" algn="tl">
                  <a:srgbClr val="000000">
                    <a:alpha val="43137"/>
                  </a:srgbClr>
                </a:outerShdw>
              </a:effectLst>
              <a:latin typeface="+mn-lt"/>
            </a:endParaRPr>
          </a:p>
        </p:txBody>
      </p:sp>
      <p:sp>
        <p:nvSpPr>
          <p:cNvPr id="63" name="Стрелка вниз 62"/>
          <p:cNvSpPr/>
          <p:nvPr/>
        </p:nvSpPr>
        <p:spPr>
          <a:xfrm>
            <a:off x="1747838" y="2276475"/>
            <a:ext cx="52387" cy="19192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4" name="Стрелка вниз 63"/>
          <p:cNvSpPr/>
          <p:nvPr/>
        </p:nvSpPr>
        <p:spPr>
          <a:xfrm>
            <a:off x="3309938" y="2246313"/>
            <a:ext cx="55562" cy="19494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5" name="Стрелка вниз 64"/>
          <p:cNvSpPr/>
          <p:nvPr/>
        </p:nvSpPr>
        <p:spPr>
          <a:xfrm rot="10800000">
            <a:off x="1000125" y="3167063"/>
            <a:ext cx="98425" cy="2446337"/>
          </a:xfrm>
          <a:prstGeom prst="downArrow">
            <a:avLst/>
          </a:prstGeom>
          <a:solidFill>
            <a:srgbClr val="E357BE"/>
          </a:solidFill>
          <a:ln>
            <a:solidFill>
              <a:srgbClr val="E357B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6" name="Стрелка вниз 65"/>
          <p:cNvSpPr/>
          <p:nvPr/>
        </p:nvSpPr>
        <p:spPr>
          <a:xfrm rot="10800000">
            <a:off x="3905250" y="3268663"/>
            <a:ext cx="82550" cy="24511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7" name="TextBox 66"/>
          <p:cNvSpPr txBox="1"/>
          <p:nvPr/>
        </p:nvSpPr>
        <p:spPr>
          <a:xfrm>
            <a:off x="3500438" y="5721350"/>
            <a:ext cx="944562" cy="369888"/>
          </a:xfrm>
          <a:prstGeom prst="rect">
            <a:avLst/>
          </a:prstGeom>
          <a:noFill/>
        </p:spPr>
        <p:txBody>
          <a:bodyPr>
            <a:spAutoFit/>
          </a:bodyPr>
          <a:lstStyle/>
          <a:p>
            <a:pPr fontAlgn="auto">
              <a:spcBef>
                <a:spcPts val="0"/>
              </a:spcBef>
              <a:spcAft>
                <a:spcPts val="0"/>
              </a:spcAft>
              <a:defRPr/>
            </a:pPr>
            <a:r>
              <a:rPr lang="en-US" dirty="0">
                <a:solidFill>
                  <a:schemeClr val="accent1">
                    <a:lumMod val="75000"/>
                  </a:schemeClr>
                </a:solidFill>
                <a:effectLst>
                  <a:outerShdw blurRad="38100" dist="38100" dir="2700000" algn="tl">
                    <a:srgbClr val="000000">
                      <a:alpha val="43137"/>
                    </a:srgbClr>
                  </a:outerShdw>
                </a:effectLst>
                <a:latin typeface="+mn-lt"/>
              </a:rPr>
              <a:t>Z=114</a:t>
            </a:r>
            <a:endParaRPr lang="en-US" dirty="0">
              <a:solidFill>
                <a:schemeClr val="accent1">
                  <a:lumMod val="75000"/>
                </a:schemeClr>
              </a:solidFill>
              <a:effectLst>
                <a:outerShdw blurRad="38100" dist="38100" dir="2700000" algn="tl">
                  <a:srgbClr val="000000">
                    <a:alpha val="43137"/>
                  </a:srgbClr>
                </a:outerShdw>
              </a:effectLst>
              <a:latin typeface="+mn-lt"/>
            </a:endParaRPr>
          </a:p>
        </p:txBody>
      </p:sp>
      <p:sp>
        <p:nvSpPr>
          <p:cNvPr id="68" name="TextBox 67"/>
          <p:cNvSpPr txBox="1"/>
          <p:nvPr/>
        </p:nvSpPr>
        <p:spPr>
          <a:xfrm>
            <a:off x="547688" y="5643563"/>
            <a:ext cx="1096962" cy="369887"/>
          </a:xfrm>
          <a:prstGeom prst="rect">
            <a:avLst/>
          </a:prstGeom>
          <a:noFill/>
        </p:spPr>
        <p:txBody>
          <a:bodyPr>
            <a:spAutoFit/>
          </a:bodyPr>
          <a:lstStyle/>
          <a:p>
            <a:pPr fontAlgn="auto">
              <a:spcBef>
                <a:spcPts val="0"/>
              </a:spcBef>
              <a:spcAft>
                <a:spcPts val="0"/>
              </a:spcAft>
              <a:defRPr/>
            </a:pPr>
            <a:r>
              <a:rPr lang="en-US" dirty="0">
                <a:solidFill>
                  <a:srgbClr val="E357BE"/>
                </a:solidFill>
                <a:effectLst>
                  <a:outerShdw blurRad="38100" dist="38100" dir="2700000" algn="tl">
                    <a:srgbClr val="000000">
                      <a:alpha val="43137"/>
                    </a:srgbClr>
                  </a:outerShdw>
                </a:effectLst>
                <a:latin typeface="+mn-lt"/>
              </a:rPr>
              <a:t>N=50</a:t>
            </a:r>
            <a:endParaRPr lang="en-US" dirty="0">
              <a:solidFill>
                <a:srgbClr val="E357BE"/>
              </a:solidFill>
              <a:effectLst>
                <a:outerShdw blurRad="38100" dist="38100" dir="2700000" algn="tl">
                  <a:srgbClr val="000000">
                    <a:alpha val="43137"/>
                  </a:srgbClr>
                </a:outerShdw>
              </a:effectLst>
              <a:latin typeface="+mn-lt"/>
            </a:endParaRPr>
          </a:p>
        </p:txBody>
      </p:sp>
      <p:sp>
        <p:nvSpPr>
          <p:cNvPr id="71" name="Стрелка вниз 70"/>
          <p:cNvSpPr/>
          <p:nvPr/>
        </p:nvSpPr>
        <p:spPr>
          <a:xfrm rot="10800000">
            <a:off x="3963988" y="3194050"/>
            <a:ext cx="98425" cy="2444750"/>
          </a:xfrm>
          <a:prstGeom prst="downArrow">
            <a:avLst/>
          </a:prstGeom>
          <a:solidFill>
            <a:srgbClr val="E357BE"/>
          </a:solidFill>
          <a:ln>
            <a:solidFill>
              <a:srgbClr val="E357B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2" name="TextBox 71"/>
          <p:cNvSpPr txBox="1"/>
          <p:nvPr/>
        </p:nvSpPr>
        <p:spPr>
          <a:xfrm>
            <a:off x="4064000" y="5354638"/>
            <a:ext cx="965200" cy="369887"/>
          </a:xfrm>
          <a:prstGeom prst="rect">
            <a:avLst/>
          </a:prstGeom>
          <a:noFill/>
        </p:spPr>
        <p:txBody>
          <a:bodyPr>
            <a:spAutoFit/>
          </a:bodyPr>
          <a:lstStyle/>
          <a:p>
            <a:pPr fontAlgn="auto">
              <a:spcBef>
                <a:spcPts val="0"/>
              </a:spcBef>
              <a:spcAft>
                <a:spcPts val="0"/>
              </a:spcAft>
              <a:defRPr/>
            </a:pPr>
            <a:r>
              <a:rPr lang="en-US" dirty="0">
                <a:solidFill>
                  <a:srgbClr val="E357BE"/>
                </a:solidFill>
                <a:effectLst>
                  <a:outerShdw blurRad="38100" dist="38100" dir="2700000" algn="tl">
                    <a:srgbClr val="000000">
                      <a:alpha val="43137"/>
                    </a:srgbClr>
                  </a:outerShdw>
                </a:effectLst>
                <a:latin typeface="+mn-lt"/>
              </a:rPr>
              <a:t>N=184</a:t>
            </a:r>
            <a:endParaRPr lang="en-US" dirty="0">
              <a:solidFill>
                <a:srgbClr val="E357BE"/>
              </a:solidFill>
              <a:effectLst>
                <a:outerShdw blurRad="38100" dist="38100" dir="2700000" algn="tl">
                  <a:srgbClr val="000000">
                    <a:alpha val="43137"/>
                  </a:srgbClr>
                </a:outerShdw>
              </a:effectLst>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734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6" presetClass="emph" presetSubtype="0" fill="hold" grpId="1" nodeType="clickEffect">
                                  <p:stCondLst>
                                    <p:cond delay="0"/>
                                  </p:stCondLst>
                                  <p:childTnLst>
                                    <p:animScale>
                                      <p:cBhvr>
                                        <p:cTn id="34" dur="2000" fill="hold"/>
                                        <p:tgtEl>
                                          <p:spTgt spid="6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3" grpId="0" animBg="1"/>
      <p:bldP spid="64" grpId="0" animBg="1"/>
      <p:bldP spid="65" grpId="0" animBg="1"/>
      <p:bldP spid="66" grpId="0" animBg="1"/>
      <p:bldP spid="67" grpId="0"/>
      <p:bldP spid="67" grpId="1"/>
      <p:bldP spid="68" grpId="0"/>
      <p:bldP spid="71" grpId="0" animBg="1"/>
      <p:bldP spid="7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Заголовок 1"/>
          <p:cNvSpPr>
            <a:spLocks noGrp="1"/>
          </p:cNvSpPr>
          <p:nvPr>
            <p:ph type="title"/>
          </p:nvPr>
        </p:nvSpPr>
        <p:spPr>
          <a:xfrm>
            <a:off x="420688" y="111125"/>
            <a:ext cx="8229600" cy="746125"/>
          </a:xfrm>
        </p:spPr>
        <p:txBody>
          <a:bodyPr>
            <a:normAutofit fontScale="90000"/>
          </a:bodyPr>
          <a:lstStyle/>
          <a:p>
            <a:pPr fontAlgn="auto">
              <a:spcAft>
                <a:spcPts val="0"/>
              </a:spcAft>
              <a:defRPr/>
            </a:pPr>
            <a:r>
              <a:rPr lang="en-US" dirty="0" smtClean="0"/>
              <a:t>Summary</a:t>
            </a:r>
            <a:endParaRPr lang="ru-RU" dirty="0" smtClean="0"/>
          </a:p>
        </p:txBody>
      </p:sp>
      <p:sp>
        <p:nvSpPr>
          <p:cNvPr id="3" name="Текст 2"/>
          <p:cNvSpPr>
            <a:spLocks noGrp="1"/>
          </p:cNvSpPr>
          <p:nvPr>
            <p:ph type="body" sz="half" idx="1"/>
          </p:nvPr>
        </p:nvSpPr>
        <p:spPr>
          <a:xfrm>
            <a:off x="428625" y="857250"/>
            <a:ext cx="8426450" cy="5227638"/>
          </a:xfrm>
        </p:spPr>
        <p:txBody>
          <a:bodyPr>
            <a:normAutofit fontScale="92500" lnSpcReduction="20000"/>
          </a:bodyPr>
          <a:lstStyle/>
          <a:p>
            <a:pPr marL="274320" indent="-274320" fontAlgn="auto">
              <a:spcBef>
                <a:spcPts val="580"/>
              </a:spcBef>
              <a:spcAft>
                <a:spcPts val="0"/>
              </a:spcAft>
              <a:buFont typeface="Wingdings 2"/>
              <a:buChar char=""/>
              <a:defRPr/>
            </a:pPr>
            <a:endParaRPr lang="en-US" sz="2500" dirty="0" smtClean="0">
              <a:effectLst>
                <a:outerShdw blurRad="38100" dist="38100" dir="2700000" algn="tl">
                  <a:srgbClr val="000000">
                    <a:alpha val="43137"/>
                  </a:srgbClr>
                </a:outerShdw>
              </a:effectLst>
            </a:endParaRPr>
          </a:p>
          <a:p>
            <a:pPr marL="274320" indent="-274320" algn="just" fontAlgn="auto">
              <a:spcBef>
                <a:spcPts val="580"/>
              </a:spcBef>
              <a:spcAft>
                <a:spcPts val="0"/>
              </a:spcAft>
              <a:buFont typeface="Wingdings 2"/>
              <a:buChar char=""/>
              <a:defRPr/>
            </a:pPr>
            <a:r>
              <a:rPr lang="en-GB" sz="2500" dirty="0" smtClean="0">
                <a:solidFill>
                  <a:schemeClr val="accent1">
                    <a:lumMod val="75000"/>
                  </a:schemeClr>
                </a:solidFill>
                <a:cs typeface="Times New Roman" pitchFamily="18" charset="0"/>
              </a:rPr>
              <a:t>While the relative contribution of QF to the capture cross section mainly depends on the reaction entrance channel properties, the features of asymmetric QF are determined essentially by the driving potential of a composite system. </a:t>
            </a:r>
          </a:p>
          <a:p>
            <a:pPr marL="274320" indent="-274320" algn="just" fontAlgn="auto">
              <a:spcBef>
                <a:spcPts val="580"/>
              </a:spcBef>
              <a:spcAft>
                <a:spcPts val="0"/>
              </a:spcAft>
              <a:buFont typeface="Wingdings 2"/>
              <a:buChar char=""/>
              <a:defRPr/>
            </a:pPr>
            <a:r>
              <a:rPr lang="en-GB" sz="2500" dirty="0" smtClean="0">
                <a:solidFill>
                  <a:schemeClr val="accent5">
                    <a:lumMod val="50000"/>
                  </a:schemeClr>
                </a:solidFill>
                <a:cs typeface="Times New Roman" pitchFamily="18" charset="0"/>
              </a:rPr>
              <a:t>The major part of the asymmetric QF fragments peaks around the region of the Z=82 and N=126 (double magic lead) and (Z=28 and N=50) shells, and the maximum of the yield of the QF component is a mixing between all these shells. </a:t>
            </a:r>
            <a:r>
              <a:rPr lang="en-US" sz="2500" dirty="0" smtClean="0">
                <a:solidFill>
                  <a:schemeClr val="accent5">
                    <a:lumMod val="50000"/>
                  </a:schemeClr>
                </a:solidFill>
                <a:cs typeface="Times New Roman" pitchFamily="18" charset="0"/>
              </a:rPr>
              <a:t> Hence, shell effects are everywhere present and determine the basic characteristics of fragment mass distributions.</a:t>
            </a:r>
            <a:endParaRPr lang="ru-RU" sz="2500" dirty="0" smtClean="0">
              <a:solidFill>
                <a:schemeClr val="accent5">
                  <a:lumMod val="50000"/>
                </a:schemeClr>
              </a:solidFill>
              <a:cs typeface="Times New Roman" pitchFamily="18" charset="0"/>
            </a:endParaRPr>
          </a:p>
          <a:p>
            <a:pPr marL="274320" indent="-274320" algn="just" fontAlgn="auto">
              <a:spcBef>
                <a:spcPts val="580"/>
              </a:spcBef>
              <a:spcAft>
                <a:spcPts val="0"/>
              </a:spcAft>
              <a:buFont typeface="Wingdings 2"/>
              <a:buChar char=""/>
              <a:defRPr/>
            </a:pPr>
            <a:r>
              <a:rPr lang="en-US" sz="2500" dirty="0" smtClean="0">
                <a:cs typeface="Times New Roman" pitchFamily="18" charset="0"/>
              </a:rPr>
              <a:t>An alternative way for further progress in SHE can be achieved using the deep-inelastic or QF reactions. To estimate the formation probabilities of SHE in these reactions  the additional investigations are needed.</a:t>
            </a:r>
            <a:endParaRPr lang="en-US" sz="2500" dirty="0" smtClean="0">
              <a:latin typeface="+mj-lt"/>
            </a:endParaRPr>
          </a:p>
          <a:p>
            <a:pPr marL="365760" indent="-256032" fontAlgn="auto">
              <a:spcBef>
                <a:spcPts val="580"/>
              </a:spcBef>
              <a:spcAft>
                <a:spcPts val="0"/>
              </a:spcAft>
              <a:buClr>
                <a:schemeClr val="accent3"/>
              </a:buClr>
              <a:buFont typeface="Georgia"/>
              <a:buChar char="•"/>
              <a:defRPr/>
            </a:pPr>
            <a:endParaRPr lang="ru-RU" sz="2500" dirty="0">
              <a:latin typeface="+mj-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9394" name="Picture 15" descr="DSCN0078"/>
          <p:cNvPicPr>
            <a:picLocks noGrp="1" noChangeAspect="1" noChangeArrowheads="1"/>
          </p:cNvPicPr>
          <p:nvPr>
            <p:ph sz="half" idx="4294967295"/>
          </p:nvPr>
        </p:nvPicPr>
        <p:blipFill>
          <a:blip r:embed="rId3"/>
          <a:srcRect/>
          <a:stretch>
            <a:fillRect/>
          </a:stretch>
        </p:blipFill>
        <p:spPr>
          <a:xfrm>
            <a:off x="0" y="0"/>
            <a:ext cx="9144000" cy="6858000"/>
          </a:xfrm>
        </p:spPr>
      </p:pic>
      <p:sp>
        <p:nvSpPr>
          <p:cNvPr id="27654" name="Заголовок 1"/>
          <p:cNvSpPr>
            <a:spLocks noGrp="1"/>
          </p:cNvSpPr>
          <p:nvPr>
            <p:ph type="title"/>
          </p:nvPr>
        </p:nvSpPr>
        <p:spPr>
          <a:xfrm>
            <a:off x="857250" y="0"/>
            <a:ext cx="5715000" cy="785813"/>
          </a:xfrm>
        </p:spPr>
        <p:txBody>
          <a:bodyPr>
            <a:normAutofit/>
          </a:bodyPr>
          <a:lstStyle/>
          <a:p>
            <a:pPr algn="ctr" fontAlgn="auto">
              <a:spcAft>
                <a:spcPts val="0"/>
              </a:spcAft>
              <a:defRPr/>
            </a:pPr>
            <a:r>
              <a:rPr lang="en-US" dirty="0" smtClean="0">
                <a:solidFill>
                  <a:srgbClr val="FFFF99"/>
                </a:solidFill>
                <a:effectLst>
                  <a:outerShdw blurRad="38100" dist="38100" dir="2700000" algn="tl">
                    <a:srgbClr val="000000">
                      <a:alpha val="43137"/>
                    </a:srgbClr>
                  </a:outerShdw>
                </a:effectLst>
              </a:rPr>
              <a:t>Collaboration</a:t>
            </a:r>
            <a:endParaRPr lang="ru-RU" dirty="0" smtClean="0">
              <a:solidFill>
                <a:srgbClr val="FFFF99"/>
              </a:solidFill>
              <a:effectLst>
                <a:outerShdw blurRad="38100" dist="38100" dir="2700000" algn="tl">
                  <a:srgbClr val="000000">
                    <a:alpha val="43137"/>
                  </a:srgbClr>
                </a:outerShdw>
              </a:effectLst>
            </a:endParaRPr>
          </a:p>
        </p:txBody>
      </p:sp>
      <p:sp>
        <p:nvSpPr>
          <p:cNvPr id="6" name="Прямоугольник 5"/>
          <p:cNvSpPr/>
          <p:nvPr/>
        </p:nvSpPr>
        <p:spPr>
          <a:xfrm>
            <a:off x="285750" y="857250"/>
            <a:ext cx="8858250" cy="4508500"/>
          </a:xfrm>
          <a:prstGeom prst="rect">
            <a:avLst/>
          </a:prstGeom>
        </p:spPr>
        <p:txBody>
          <a:bodyPr>
            <a:spAutoFit/>
          </a:bodyPr>
          <a:lstStyle/>
          <a:p>
            <a:pPr marL="365760" indent="-256032" fontAlgn="auto">
              <a:lnSpc>
                <a:spcPct val="120000"/>
              </a:lnSpc>
              <a:spcBef>
                <a:spcPts val="0"/>
              </a:spcBef>
              <a:spcAft>
                <a:spcPts val="0"/>
              </a:spcAft>
              <a:buClr>
                <a:schemeClr val="bg1"/>
              </a:buClr>
              <a:buSzPct val="25000"/>
              <a:buFont typeface="Georgia"/>
              <a:buNone/>
              <a:defRPr/>
            </a:pPr>
            <a:r>
              <a:rPr lang="en-US" sz="2000" dirty="0">
                <a:solidFill>
                  <a:schemeClr val="bg1"/>
                </a:solidFill>
                <a:effectLst>
                  <a:outerShdw blurRad="38100" dist="38100" dir="2700000" algn="tl">
                    <a:srgbClr val="000000">
                      <a:alpha val="43137"/>
                    </a:srgbClr>
                  </a:outerShdw>
                </a:effectLst>
                <a:latin typeface="+mn-lt"/>
                <a:cs typeface="Arial" pitchFamily="34" charset="0"/>
              </a:rPr>
              <a:t>I.M</a:t>
            </a:r>
            <a:r>
              <a:rPr lang="en-US" sz="2000" dirty="0">
                <a:solidFill>
                  <a:schemeClr val="bg1"/>
                </a:solidFill>
                <a:effectLst>
                  <a:outerShdw blurRad="38100" dist="38100" dir="2700000" algn="tl">
                    <a:srgbClr val="000000">
                      <a:alpha val="43137"/>
                    </a:srgbClr>
                  </a:outerShdw>
                </a:effectLst>
                <a:latin typeface="+mn-lt"/>
                <a:cs typeface="Arial" pitchFamily="34" charset="0"/>
              </a:rPr>
              <a:t>. </a:t>
            </a:r>
            <a:r>
              <a:rPr lang="en-US" sz="2000" dirty="0" err="1">
                <a:solidFill>
                  <a:schemeClr val="bg1"/>
                </a:solidFill>
                <a:effectLst>
                  <a:outerShdw blurRad="38100" dist="38100" dir="2700000" algn="tl">
                    <a:srgbClr val="000000">
                      <a:alpha val="43137"/>
                    </a:srgbClr>
                  </a:outerShdw>
                </a:effectLst>
                <a:latin typeface="+mn-lt"/>
                <a:cs typeface="Arial" pitchFamily="34" charset="0"/>
              </a:rPr>
              <a:t>Itkis</a:t>
            </a:r>
            <a:r>
              <a:rPr lang="en-US" sz="2000" dirty="0">
                <a:solidFill>
                  <a:schemeClr val="bg1"/>
                </a:solidFill>
                <a:effectLst>
                  <a:outerShdw blurRad="38100" dist="38100" dir="2700000" algn="tl">
                    <a:srgbClr val="000000">
                      <a:alpha val="43137"/>
                    </a:srgbClr>
                  </a:outerShdw>
                </a:effectLst>
                <a:latin typeface="+mn-lt"/>
                <a:cs typeface="Arial" pitchFamily="34" charset="0"/>
              </a:rPr>
              <a:t>, </a:t>
            </a:r>
            <a:r>
              <a:rPr lang="en-US" sz="2000" dirty="0">
                <a:solidFill>
                  <a:schemeClr val="bg1"/>
                </a:solidFill>
                <a:effectLst>
                  <a:outerShdw blurRad="38100" dist="38100" dir="2700000" algn="tl">
                    <a:srgbClr val="000000">
                      <a:alpha val="43137"/>
                    </a:srgbClr>
                  </a:outerShdw>
                </a:effectLst>
                <a:latin typeface="+mn-lt"/>
                <a:cs typeface="Arial" pitchFamily="34" charset="0"/>
              </a:rPr>
              <a:t>M.G. </a:t>
            </a:r>
            <a:r>
              <a:rPr lang="en-US" sz="2000" dirty="0" err="1">
                <a:solidFill>
                  <a:schemeClr val="bg1"/>
                </a:solidFill>
                <a:effectLst>
                  <a:outerShdw blurRad="38100" dist="38100" dir="2700000" algn="tl">
                    <a:srgbClr val="000000">
                      <a:alpha val="43137"/>
                    </a:srgbClr>
                  </a:outerShdw>
                </a:effectLst>
                <a:latin typeface="+mn-lt"/>
                <a:cs typeface="Arial" pitchFamily="34" charset="0"/>
              </a:rPr>
              <a:t>Itkis</a:t>
            </a:r>
            <a:r>
              <a:rPr lang="en-US" sz="2000" dirty="0">
                <a:solidFill>
                  <a:schemeClr val="bg1"/>
                </a:solidFill>
                <a:effectLst>
                  <a:outerShdw blurRad="38100" dist="38100" dir="2700000" algn="tl">
                    <a:srgbClr val="000000">
                      <a:alpha val="43137"/>
                    </a:srgbClr>
                  </a:outerShdw>
                </a:effectLst>
                <a:latin typeface="+mn-lt"/>
                <a:cs typeface="Arial" pitchFamily="34" charset="0"/>
              </a:rPr>
              <a:t>, </a:t>
            </a:r>
            <a:r>
              <a:rPr lang="en-US" sz="2000" dirty="0" err="1">
                <a:solidFill>
                  <a:schemeClr val="bg1"/>
                </a:solidFill>
                <a:effectLst>
                  <a:outerShdw blurRad="38100" dist="38100" dir="2700000" algn="tl">
                    <a:srgbClr val="000000">
                      <a:alpha val="43137"/>
                    </a:srgbClr>
                  </a:outerShdw>
                </a:effectLst>
                <a:latin typeface="+mn-lt"/>
                <a:cs typeface="Arial" pitchFamily="34" charset="0"/>
              </a:rPr>
              <a:t>G.N.Knyazheva</a:t>
            </a:r>
            <a:r>
              <a:rPr lang="en-US" sz="2000" dirty="0">
                <a:solidFill>
                  <a:schemeClr val="bg1"/>
                </a:solidFill>
                <a:effectLst>
                  <a:outerShdw blurRad="38100" dist="38100" dir="2700000" algn="tl">
                    <a:srgbClr val="000000">
                      <a:alpha val="43137"/>
                    </a:srgbClr>
                  </a:outerShdw>
                </a:effectLst>
                <a:latin typeface="+mn-lt"/>
                <a:cs typeface="Arial" pitchFamily="34" charset="0"/>
              </a:rPr>
              <a:t>, E.M. </a:t>
            </a:r>
            <a:r>
              <a:rPr lang="en-US" sz="2000" dirty="0" err="1">
                <a:solidFill>
                  <a:schemeClr val="bg1"/>
                </a:solidFill>
                <a:effectLst>
                  <a:outerShdw blurRad="38100" dist="38100" dir="2700000" algn="tl">
                    <a:srgbClr val="000000">
                      <a:alpha val="43137"/>
                    </a:srgbClr>
                  </a:outerShdw>
                </a:effectLst>
                <a:latin typeface="+mn-lt"/>
                <a:cs typeface="Arial" pitchFamily="34" charset="0"/>
              </a:rPr>
              <a:t>Kozulin</a:t>
            </a:r>
            <a:r>
              <a:rPr lang="en-US" sz="2000" dirty="0">
                <a:solidFill>
                  <a:schemeClr val="bg1"/>
                </a:solidFill>
                <a:effectLst>
                  <a:outerShdw blurRad="38100" dist="38100" dir="2700000" algn="tl">
                    <a:srgbClr val="000000">
                      <a:alpha val="43137"/>
                    </a:srgbClr>
                  </a:outerShdw>
                </a:effectLst>
                <a:latin typeface="+mn-lt"/>
                <a:cs typeface="Arial" pitchFamily="34" charset="0"/>
              </a:rPr>
              <a:t>, A.A. </a:t>
            </a:r>
            <a:r>
              <a:rPr lang="en-US" sz="2000" dirty="0" err="1">
                <a:solidFill>
                  <a:schemeClr val="bg1"/>
                </a:solidFill>
                <a:effectLst>
                  <a:outerShdw blurRad="38100" dist="38100" dir="2700000" algn="tl">
                    <a:srgbClr val="000000">
                      <a:alpha val="43137"/>
                    </a:srgbClr>
                  </a:outerShdw>
                </a:effectLst>
                <a:latin typeface="+mn-lt"/>
                <a:cs typeface="Arial" pitchFamily="34" charset="0"/>
              </a:rPr>
              <a:t>Bogachev</a:t>
            </a:r>
            <a:r>
              <a:rPr lang="en-US" sz="2000" dirty="0">
                <a:solidFill>
                  <a:schemeClr val="bg1"/>
                </a:solidFill>
                <a:effectLst>
                  <a:outerShdw blurRad="38100" dist="38100" dir="2700000" algn="tl">
                    <a:srgbClr val="000000">
                      <a:alpha val="43137"/>
                    </a:srgbClr>
                  </a:outerShdw>
                </a:effectLst>
                <a:latin typeface="+mn-lt"/>
                <a:cs typeface="Arial" pitchFamily="34" charset="0"/>
              </a:rPr>
              <a:t>, T</a:t>
            </a:r>
            <a:r>
              <a:rPr lang="en-US" sz="2000" dirty="0">
                <a:solidFill>
                  <a:schemeClr val="bg1"/>
                </a:solidFill>
                <a:effectLst>
                  <a:outerShdw blurRad="38100" dist="38100" dir="2700000" algn="tl">
                    <a:srgbClr val="000000">
                      <a:alpha val="43137"/>
                    </a:srgbClr>
                  </a:outerShdw>
                </a:effectLst>
                <a:latin typeface="+mn-lt"/>
                <a:cs typeface="Arial" pitchFamily="34" charset="0"/>
              </a:rPr>
              <a:t>. </a:t>
            </a:r>
            <a:r>
              <a:rPr lang="en-US" sz="2000" dirty="0" err="1">
                <a:solidFill>
                  <a:schemeClr val="bg1"/>
                </a:solidFill>
                <a:effectLst>
                  <a:outerShdw blurRad="38100" dist="38100" dir="2700000" algn="tl">
                    <a:srgbClr val="000000">
                      <a:alpha val="43137"/>
                    </a:srgbClr>
                  </a:outerShdw>
                </a:effectLst>
                <a:latin typeface="+mn-lt"/>
                <a:cs typeface="Arial" pitchFamily="34" charset="0"/>
              </a:rPr>
              <a:t>Loktev</a:t>
            </a:r>
            <a:r>
              <a:rPr lang="en-US" sz="2000" dirty="0">
                <a:solidFill>
                  <a:schemeClr val="bg1"/>
                </a:solidFill>
                <a:effectLst>
                  <a:outerShdw blurRad="38100" dist="38100" dir="2700000" algn="tl">
                    <a:srgbClr val="000000">
                      <a:alpha val="43137"/>
                    </a:srgbClr>
                  </a:outerShdw>
                </a:effectLst>
                <a:latin typeface="+mn-lt"/>
                <a:cs typeface="Arial" pitchFamily="34" charset="0"/>
              </a:rPr>
              <a:t>, S. Smirnov</a:t>
            </a:r>
            <a:endParaRPr lang="it-IT" sz="2000" dirty="0">
              <a:solidFill>
                <a:schemeClr val="bg1"/>
              </a:solidFill>
              <a:effectLst>
                <a:outerShdw blurRad="38100" dist="38100" dir="2700000" algn="tl">
                  <a:srgbClr val="000000">
                    <a:alpha val="43137"/>
                  </a:srgbClr>
                </a:outerShdw>
              </a:effectLst>
              <a:latin typeface="+mn-lt"/>
              <a:cs typeface="Arial" pitchFamily="34" charset="0"/>
            </a:endParaRPr>
          </a:p>
          <a:p>
            <a:pPr marL="365760" indent="-256032" fontAlgn="auto">
              <a:lnSpc>
                <a:spcPct val="120000"/>
              </a:lnSpc>
              <a:spcBef>
                <a:spcPts val="0"/>
              </a:spcBef>
              <a:spcAft>
                <a:spcPts val="0"/>
              </a:spcAft>
              <a:buClr>
                <a:schemeClr val="bg1"/>
              </a:buClr>
              <a:buSzPct val="25000"/>
              <a:buFont typeface="Georgia"/>
              <a:buNone/>
              <a:defRPr/>
            </a:pPr>
            <a:r>
              <a:rPr lang="en-US" sz="2000" i="1" dirty="0" err="1">
                <a:solidFill>
                  <a:schemeClr val="bg1"/>
                </a:solidFill>
                <a:effectLst>
                  <a:outerShdw blurRad="38100" dist="38100" dir="2700000" algn="tl">
                    <a:srgbClr val="000000">
                      <a:alpha val="43137"/>
                    </a:srgbClr>
                  </a:outerShdw>
                </a:effectLst>
                <a:latin typeface="+mn-lt"/>
                <a:cs typeface="Arial" pitchFamily="34" charset="0"/>
              </a:rPr>
              <a:t>Flerov</a:t>
            </a:r>
            <a:r>
              <a:rPr lang="en-US" sz="2000" i="1" dirty="0">
                <a:solidFill>
                  <a:schemeClr val="bg1"/>
                </a:solidFill>
                <a:effectLst>
                  <a:outerShdw blurRad="38100" dist="38100" dir="2700000" algn="tl">
                    <a:srgbClr val="000000">
                      <a:alpha val="43137"/>
                    </a:srgbClr>
                  </a:outerShdw>
                </a:effectLst>
                <a:latin typeface="+mn-lt"/>
                <a:cs typeface="Arial" pitchFamily="34" charset="0"/>
              </a:rPr>
              <a:t> Laboratory of Nuclear Reactions, JINR,  </a:t>
            </a:r>
            <a:r>
              <a:rPr lang="en-US" sz="2000" i="1" dirty="0" err="1">
                <a:solidFill>
                  <a:schemeClr val="bg1"/>
                </a:solidFill>
                <a:effectLst>
                  <a:outerShdw blurRad="38100" dist="38100" dir="2700000" algn="tl">
                    <a:srgbClr val="000000">
                      <a:alpha val="43137"/>
                    </a:srgbClr>
                  </a:outerShdw>
                </a:effectLst>
                <a:latin typeface="+mn-lt"/>
                <a:cs typeface="Arial" pitchFamily="34" charset="0"/>
              </a:rPr>
              <a:t>Dubna</a:t>
            </a:r>
            <a:r>
              <a:rPr lang="en-US" sz="2000" i="1" dirty="0">
                <a:solidFill>
                  <a:schemeClr val="bg1"/>
                </a:solidFill>
                <a:effectLst>
                  <a:outerShdw blurRad="38100" dist="38100" dir="2700000" algn="tl">
                    <a:srgbClr val="000000">
                      <a:alpha val="43137"/>
                    </a:srgbClr>
                  </a:outerShdw>
                </a:effectLst>
                <a:latin typeface="+mn-lt"/>
                <a:cs typeface="Arial" pitchFamily="34" charset="0"/>
              </a:rPr>
              <a:t>, Russia</a:t>
            </a:r>
          </a:p>
          <a:p>
            <a:pPr marL="365760" indent="-256032" fontAlgn="auto">
              <a:lnSpc>
                <a:spcPct val="120000"/>
              </a:lnSpc>
              <a:spcBef>
                <a:spcPts val="0"/>
              </a:spcBef>
              <a:spcAft>
                <a:spcPts val="0"/>
              </a:spcAft>
              <a:buClr>
                <a:schemeClr val="accent3"/>
              </a:buClr>
              <a:buFont typeface="Georgia"/>
              <a:buNone/>
              <a:defRPr/>
            </a:pPr>
            <a:r>
              <a:rPr lang="en-US" sz="2000" dirty="0" err="1">
                <a:solidFill>
                  <a:schemeClr val="bg1"/>
                </a:solidFill>
                <a:effectLst>
                  <a:outerShdw blurRad="38100" dist="38100" dir="2700000" algn="tl">
                    <a:srgbClr val="000000">
                      <a:alpha val="43137"/>
                    </a:srgbClr>
                  </a:outerShdw>
                </a:effectLst>
                <a:latin typeface="+mn-lt"/>
                <a:cs typeface="Arial" pitchFamily="34" charset="0"/>
              </a:rPr>
              <a:t>F.Goennenwein</a:t>
            </a:r>
            <a:endParaRPr lang="en-US" sz="2000" dirty="0">
              <a:solidFill>
                <a:schemeClr val="bg1"/>
              </a:solidFill>
              <a:effectLst>
                <a:outerShdw blurRad="38100" dist="38100" dir="2700000" algn="tl">
                  <a:srgbClr val="000000">
                    <a:alpha val="43137"/>
                  </a:srgbClr>
                </a:outerShdw>
              </a:effectLst>
              <a:latin typeface="+mn-lt"/>
              <a:cs typeface="Arial" pitchFamily="34" charset="0"/>
            </a:endParaRPr>
          </a:p>
          <a:p>
            <a:pPr marL="365760" indent="-256032" fontAlgn="auto">
              <a:lnSpc>
                <a:spcPct val="120000"/>
              </a:lnSpc>
              <a:spcBef>
                <a:spcPts val="0"/>
              </a:spcBef>
              <a:spcAft>
                <a:spcPts val="0"/>
              </a:spcAft>
              <a:buClr>
                <a:schemeClr val="accent3"/>
              </a:buClr>
              <a:buFont typeface="Georgia"/>
              <a:buNone/>
              <a:defRPr/>
            </a:pPr>
            <a:r>
              <a:rPr lang="de-DE" sz="2000" i="1" dirty="0">
                <a:solidFill>
                  <a:schemeClr val="bg1"/>
                </a:solidFill>
                <a:effectLst>
                  <a:outerShdw blurRad="38100" dist="38100" dir="2700000" algn="tl">
                    <a:srgbClr val="000000">
                      <a:alpha val="43137"/>
                    </a:srgbClr>
                  </a:outerShdw>
                </a:effectLst>
                <a:latin typeface="+mn-lt"/>
                <a:cs typeface="Arial" pitchFamily="34" charset="0"/>
              </a:rPr>
              <a:t>Physikalisches Institut, Universität Tübingen, 72076 Germany</a:t>
            </a:r>
          </a:p>
          <a:p>
            <a:pPr marL="365760" indent="-256032" fontAlgn="auto">
              <a:lnSpc>
                <a:spcPct val="120000"/>
              </a:lnSpc>
              <a:spcBef>
                <a:spcPts val="0"/>
              </a:spcBef>
              <a:spcAft>
                <a:spcPts val="0"/>
              </a:spcAft>
              <a:buClr>
                <a:schemeClr val="accent3"/>
              </a:buClr>
              <a:buFont typeface="Georgia"/>
              <a:buNone/>
              <a:defRPr/>
            </a:pPr>
            <a:r>
              <a:rPr lang="de-DE" sz="2000" dirty="0">
                <a:solidFill>
                  <a:schemeClr val="bg1"/>
                </a:solidFill>
                <a:effectLst>
                  <a:outerShdw blurRad="38100" dist="38100" dir="2700000" algn="tl">
                    <a:srgbClr val="000000">
                      <a:alpha val="43137"/>
                    </a:srgbClr>
                  </a:outerShdw>
                </a:effectLst>
                <a:latin typeface="+mn-lt"/>
                <a:cs typeface="Arial" pitchFamily="34" charset="0"/>
              </a:rPr>
              <a:t>E. </a:t>
            </a:r>
            <a:r>
              <a:rPr lang="de-DE" sz="2000" dirty="0" err="1">
                <a:solidFill>
                  <a:schemeClr val="bg1"/>
                </a:solidFill>
                <a:effectLst>
                  <a:outerShdw blurRad="38100" dist="38100" dir="2700000" algn="tl">
                    <a:srgbClr val="000000">
                      <a:alpha val="43137"/>
                    </a:srgbClr>
                  </a:outerShdw>
                </a:effectLst>
                <a:latin typeface="+mn-lt"/>
                <a:cs typeface="Arial" pitchFamily="34" charset="0"/>
              </a:rPr>
              <a:t>Vardaci</a:t>
            </a:r>
            <a:endParaRPr lang="de-DE" sz="2000" dirty="0">
              <a:solidFill>
                <a:schemeClr val="bg1"/>
              </a:solidFill>
              <a:effectLst>
                <a:outerShdw blurRad="38100" dist="38100" dir="2700000" algn="tl">
                  <a:srgbClr val="000000">
                    <a:alpha val="43137"/>
                  </a:srgbClr>
                </a:outerShdw>
              </a:effectLst>
              <a:latin typeface="+mn-lt"/>
              <a:cs typeface="Arial" pitchFamily="34" charset="0"/>
            </a:endParaRPr>
          </a:p>
          <a:p>
            <a:pPr marL="365760" indent="-256032" fontAlgn="auto">
              <a:lnSpc>
                <a:spcPct val="120000"/>
              </a:lnSpc>
              <a:spcBef>
                <a:spcPts val="0"/>
              </a:spcBef>
              <a:spcAft>
                <a:spcPts val="0"/>
              </a:spcAft>
              <a:buClr>
                <a:schemeClr val="accent3"/>
              </a:buClr>
              <a:buFont typeface="Georgia"/>
              <a:buNone/>
              <a:defRPr/>
            </a:pPr>
            <a:r>
              <a:rPr lang="de-DE" sz="2000" i="1" dirty="0">
                <a:solidFill>
                  <a:schemeClr val="bg1"/>
                </a:solidFill>
                <a:effectLst>
                  <a:outerShdw blurRad="38100" dist="38100" dir="2700000" algn="tl">
                    <a:srgbClr val="000000">
                      <a:alpha val="43137"/>
                    </a:srgbClr>
                  </a:outerShdw>
                </a:effectLst>
                <a:latin typeface="+mn-lt"/>
                <a:cs typeface="Arial" pitchFamily="34" charset="0"/>
              </a:rPr>
              <a:t>INFN </a:t>
            </a:r>
            <a:r>
              <a:rPr lang="de-DE" sz="2000" i="1" dirty="0" err="1">
                <a:solidFill>
                  <a:schemeClr val="bg1"/>
                </a:solidFill>
                <a:effectLst>
                  <a:outerShdw blurRad="38100" dist="38100" dir="2700000" algn="tl">
                    <a:srgbClr val="000000">
                      <a:alpha val="43137"/>
                    </a:srgbClr>
                  </a:outerShdw>
                </a:effectLst>
                <a:latin typeface="+mn-lt"/>
                <a:cs typeface="Arial" pitchFamily="34" charset="0"/>
              </a:rPr>
              <a:t>and</a:t>
            </a:r>
            <a:r>
              <a:rPr lang="de-DE" sz="2000" i="1" dirty="0">
                <a:solidFill>
                  <a:schemeClr val="bg1"/>
                </a:solidFill>
                <a:effectLst>
                  <a:outerShdw blurRad="38100" dist="38100" dir="2700000" algn="tl">
                    <a:srgbClr val="000000">
                      <a:alpha val="43137"/>
                    </a:srgbClr>
                  </a:outerShdw>
                </a:effectLst>
                <a:latin typeface="+mn-lt"/>
                <a:cs typeface="Arial" pitchFamily="34" charset="0"/>
              </a:rPr>
              <a:t> </a:t>
            </a:r>
            <a:r>
              <a:rPr lang="de-DE" sz="2000" i="1" dirty="0" err="1">
                <a:solidFill>
                  <a:schemeClr val="bg1"/>
                </a:solidFill>
                <a:effectLst>
                  <a:outerShdw blurRad="38100" dist="38100" dir="2700000" algn="tl">
                    <a:srgbClr val="000000">
                      <a:alpha val="43137"/>
                    </a:srgbClr>
                  </a:outerShdw>
                </a:effectLst>
                <a:latin typeface="+mn-lt"/>
                <a:cs typeface="Arial" pitchFamily="34" charset="0"/>
              </a:rPr>
              <a:t>Dipartamento</a:t>
            </a:r>
            <a:r>
              <a:rPr lang="de-DE" sz="2000" i="1" dirty="0">
                <a:solidFill>
                  <a:schemeClr val="bg1"/>
                </a:solidFill>
                <a:effectLst>
                  <a:outerShdw blurRad="38100" dist="38100" dir="2700000" algn="tl">
                    <a:srgbClr val="000000">
                      <a:alpha val="43137"/>
                    </a:srgbClr>
                  </a:outerShdw>
                </a:effectLst>
                <a:latin typeface="+mn-lt"/>
                <a:cs typeface="Arial" pitchFamily="34" charset="0"/>
              </a:rPr>
              <a:t> di </a:t>
            </a:r>
            <a:r>
              <a:rPr lang="de-DE" sz="2000" i="1" dirty="0" err="1">
                <a:solidFill>
                  <a:schemeClr val="bg1"/>
                </a:solidFill>
                <a:effectLst>
                  <a:outerShdw blurRad="38100" dist="38100" dir="2700000" algn="tl">
                    <a:srgbClr val="000000">
                      <a:alpha val="43137"/>
                    </a:srgbClr>
                  </a:outerShdw>
                </a:effectLst>
                <a:latin typeface="+mn-lt"/>
                <a:cs typeface="Arial" pitchFamily="34" charset="0"/>
              </a:rPr>
              <a:t>Scienze</a:t>
            </a:r>
            <a:r>
              <a:rPr lang="de-DE" sz="2000" i="1" dirty="0">
                <a:solidFill>
                  <a:schemeClr val="bg1"/>
                </a:solidFill>
                <a:effectLst>
                  <a:outerShdw blurRad="38100" dist="38100" dir="2700000" algn="tl">
                    <a:srgbClr val="000000">
                      <a:alpha val="43137"/>
                    </a:srgbClr>
                  </a:outerShdw>
                </a:effectLst>
                <a:latin typeface="+mn-lt"/>
                <a:cs typeface="Arial" pitchFamily="34" charset="0"/>
              </a:rPr>
              <a:t> </a:t>
            </a:r>
            <a:r>
              <a:rPr lang="de-DE" sz="2000" i="1" dirty="0" err="1">
                <a:solidFill>
                  <a:schemeClr val="bg1"/>
                </a:solidFill>
                <a:effectLst>
                  <a:outerShdw blurRad="38100" dist="38100" dir="2700000" algn="tl">
                    <a:srgbClr val="000000">
                      <a:alpha val="43137"/>
                    </a:srgbClr>
                  </a:outerShdw>
                </a:effectLst>
                <a:latin typeface="+mn-lt"/>
                <a:cs typeface="Arial" pitchFamily="34" charset="0"/>
              </a:rPr>
              <a:t>Fisiche</a:t>
            </a:r>
            <a:r>
              <a:rPr lang="de-DE" sz="2000" i="1" dirty="0">
                <a:solidFill>
                  <a:schemeClr val="bg1"/>
                </a:solidFill>
                <a:effectLst>
                  <a:outerShdw blurRad="38100" dist="38100" dir="2700000" algn="tl">
                    <a:srgbClr val="000000">
                      <a:alpha val="43137"/>
                    </a:srgbClr>
                  </a:outerShdw>
                </a:effectLst>
                <a:latin typeface="+mn-lt"/>
                <a:cs typeface="Arial" pitchFamily="34" charset="0"/>
              </a:rPr>
              <a:t> </a:t>
            </a:r>
            <a:r>
              <a:rPr lang="de-DE" sz="2000" i="1" dirty="0" err="1">
                <a:solidFill>
                  <a:schemeClr val="bg1"/>
                </a:solidFill>
                <a:effectLst>
                  <a:outerShdw blurRad="38100" dist="38100" dir="2700000" algn="tl">
                    <a:srgbClr val="000000">
                      <a:alpha val="43137"/>
                    </a:srgbClr>
                  </a:outerShdw>
                </a:effectLst>
                <a:latin typeface="+mn-lt"/>
                <a:cs typeface="Arial" pitchFamily="34" charset="0"/>
              </a:rPr>
              <a:t>dell‘Universita</a:t>
            </a:r>
            <a:r>
              <a:rPr lang="de-DE" sz="2000" i="1" dirty="0">
                <a:solidFill>
                  <a:schemeClr val="bg1"/>
                </a:solidFill>
                <a:effectLst>
                  <a:outerShdw blurRad="38100" dist="38100" dir="2700000" algn="tl">
                    <a:srgbClr val="000000">
                      <a:alpha val="43137"/>
                    </a:srgbClr>
                  </a:outerShdw>
                </a:effectLst>
                <a:latin typeface="+mn-lt"/>
                <a:cs typeface="Arial" pitchFamily="34" charset="0"/>
              </a:rPr>
              <a:t> di Napoli, Napoli, </a:t>
            </a:r>
            <a:r>
              <a:rPr lang="de-DE" sz="2000" i="1" dirty="0" err="1">
                <a:solidFill>
                  <a:schemeClr val="bg1"/>
                </a:solidFill>
                <a:effectLst>
                  <a:outerShdw blurRad="38100" dist="38100" dir="2700000" algn="tl">
                    <a:srgbClr val="000000">
                      <a:alpha val="43137"/>
                    </a:srgbClr>
                  </a:outerShdw>
                </a:effectLst>
                <a:latin typeface="+mn-lt"/>
                <a:cs typeface="Arial" pitchFamily="34" charset="0"/>
              </a:rPr>
              <a:t>Italy</a:t>
            </a:r>
            <a:endParaRPr lang="de-DE" sz="2000" i="1" dirty="0">
              <a:solidFill>
                <a:schemeClr val="bg1"/>
              </a:solidFill>
              <a:effectLst>
                <a:outerShdw blurRad="38100" dist="38100" dir="2700000" algn="tl">
                  <a:srgbClr val="000000">
                    <a:alpha val="43137"/>
                  </a:srgbClr>
                </a:outerShdw>
              </a:effectLst>
              <a:latin typeface="+mn-lt"/>
              <a:cs typeface="Arial" pitchFamily="34" charset="0"/>
            </a:endParaRPr>
          </a:p>
          <a:p>
            <a:pPr marL="365760" indent="-256032" fontAlgn="auto">
              <a:lnSpc>
                <a:spcPct val="120000"/>
              </a:lnSpc>
              <a:spcBef>
                <a:spcPts val="0"/>
              </a:spcBef>
              <a:spcAft>
                <a:spcPts val="0"/>
              </a:spcAft>
              <a:buClr>
                <a:schemeClr val="accent3"/>
              </a:buClr>
              <a:buFont typeface="Georgia"/>
              <a:buNone/>
              <a:defRPr/>
            </a:pPr>
            <a:r>
              <a:rPr lang="de-DE" sz="2000" dirty="0">
                <a:solidFill>
                  <a:schemeClr val="bg1"/>
                </a:solidFill>
                <a:effectLst>
                  <a:outerShdw blurRad="38100" dist="38100" dir="2700000" algn="tl">
                    <a:srgbClr val="000000">
                      <a:alpha val="43137"/>
                    </a:srgbClr>
                  </a:outerShdw>
                </a:effectLst>
                <a:latin typeface="+mn-lt"/>
                <a:cs typeface="Arial" pitchFamily="34" charset="0"/>
              </a:rPr>
              <a:t>F. </a:t>
            </a:r>
            <a:r>
              <a:rPr lang="de-DE" sz="2000" dirty="0" err="1">
                <a:solidFill>
                  <a:schemeClr val="bg1"/>
                </a:solidFill>
                <a:effectLst>
                  <a:outerShdw blurRad="38100" dist="38100" dir="2700000" algn="tl">
                    <a:srgbClr val="000000">
                      <a:alpha val="43137"/>
                    </a:srgbClr>
                  </a:outerShdw>
                </a:effectLst>
                <a:latin typeface="+mn-lt"/>
                <a:cs typeface="Arial" pitchFamily="34" charset="0"/>
              </a:rPr>
              <a:t>Hanappe</a:t>
            </a:r>
            <a:endParaRPr lang="de-DE" sz="2000" dirty="0">
              <a:solidFill>
                <a:schemeClr val="bg1"/>
              </a:solidFill>
              <a:effectLst>
                <a:outerShdw blurRad="38100" dist="38100" dir="2700000" algn="tl">
                  <a:srgbClr val="000000">
                    <a:alpha val="43137"/>
                  </a:srgbClr>
                </a:outerShdw>
              </a:effectLst>
              <a:latin typeface="+mn-lt"/>
              <a:cs typeface="Arial" pitchFamily="34" charset="0"/>
            </a:endParaRPr>
          </a:p>
          <a:p>
            <a:pPr marL="365760" indent="-256032" fontAlgn="auto">
              <a:lnSpc>
                <a:spcPct val="120000"/>
              </a:lnSpc>
              <a:spcBef>
                <a:spcPts val="0"/>
              </a:spcBef>
              <a:spcAft>
                <a:spcPts val="0"/>
              </a:spcAft>
              <a:buClr>
                <a:schemeClr val="accent3"/>
              </a:buClr>
              <a:buFont typeface="Georgia"/>
              <a:buNone/>
              <a:defRPr/>
            </a:pPr>
            <a:r>
              <a:rPr lang="fr-FR" sz="2000" i="1" dirty="0">
                <a:solidFill>
                  <a:schemeClr val="bg1"/>
                </a:solidFill>
                <a:effectLst>
                  <a:outerShdw blurRad="38100" dist="38100" dir="2700000" algn="tl">
                    <a:srgbClr val="000000">
                      <a:alpha val="43137"/>
                    </a:srgbClr>
                  </a:outerShdw>
                </a:effectLst>
                <a:latin typeface="+mn-lt"/>
                <a:cs typeface="Arial" pitchFamily="34" charset="0"/>
              </a:rPr>
              <a:t>Universite Libre de Bruxelles, Bruxelles, Belgium</a:t>
            </a:r>
          </a:p>
          <a:p>
            <a:pPr marL="365760" indent="-256032" fontAlgn="auto">
              <a:lnSpc>
                <a:spcPct val="120000"/>
              </a:lnSpc>
              <a:spcBef>
                <a:spcPts val="0"/>
              </a:spcBef>
              <a:spcAft>
                <a:spcPts val="0"/>
              </a:spcAft>
              <a:buClr>
                <a:schemeClr val="accent3"/>
              </a:buClr>
              <a:buFont typeface="Georgia"/>
              <a:buNone/>
              <a:defRPr/>
            </a:pPr>
            <a:r>
              <a:rPr lang="de-DE" sz="2000" dirty="0">
                <a:solidFill>
                  <a:schemeClr val="bg1"/>
                </a:solidFill>
                <a:effectLst>
                  <a:outerShdw blurRad="38100" dist="38100" dir="2700000" algn="tl">
                    <a:srgbClr val="000000">
                      <a:alpha val="43137"/>
                    </a:srgbClr>
                  </a:outerShdw>
                </a:effectLst>
                <a:latin typeface="+mn-lt"/>
                <a:cs typeface="Arial" pitchFamily="34" charset="0"/>
              </a:rPr>
              <a:t>O. </a:t>
            </a:r>
            <a:r>
              <a:rPr lang="de-DE" sz="2000" dirty="0" err="1">
                <a:solidFill>
                  <a:schemeClr val="bg1"/>
                </a:solidFill>
                <a:effectLst>
                  <a:outerShdw blurRad="38100" dist="38100" dir="2700000" algn="tl">
                    <a:srgbClr val="000000">
                      <a:alpha val="43137"/>
                    </a:srgbClr>
                  </a:outerShdw>
                </a:effectLst>
                <a:latin typeface="+mn-lt"/>
                <a:cs typeface="Arial" pitchFamily="34" charset="0"/>
              </a:rPr>
              <a:t>Dorvaux</a:t>
            </a:r>
            <a:r>
              <a:rPr lang="de-DE" sz="2000" dirty="0">
                <a:solidFill>
                  <a:schemeClr val="bg1"/>
                </a:solidFill>
                <a:effectLst>
                  <a:outerShdw blurRad="38100" dist="38100" dir="2700000" algn="tl">
                    <a:srgbClr val="000000">
                      <a:alpha val="43137"/>
                    </a:srgbClr>
                  </a:outerShdw>
                </a:effectLst>
                <a:latin typeface="+mn-lt"/>
                <a:cs typeface="Arial" pitchFamily="34" charset="0"/>
              </a:rPr>
              <a:t>, L. </a:t>
            </a:r>
            <a:r>
              <a:rPr lang="de-DE" sz="2000" dirty="0" err="1">
                <a:solidFill>
                  <a:schemeClr val="bg1"/>
                </a:solidFill>
                <a:effectLst>
                  <a:outerShdw blurRad="38100" dist="38100" dir="2700000" algn="tl">
                    <a:srgbClr val="000000">
                      <a:alpha val="43137"/>
                    </a:srgbClr>
                  </a:outerShdw>
                </a:effectLst>
                <a:latin typeface="+mn-lt"/>
                <a:cs typeface="Arial" pitchFamily="34" charset="0"/>
              </a:rPr>
              <a:t>Stuttge</a:t>
            </a:r>
            <a:endParaRPr lang="de-DE" sz="2000" dirty="0">
              <a:solidFill>
                <a:schemeClr val="bg1"/>
              </a:solidFill>
              <a:effectLst>
                <a:outerShdw blurRad="38100" dist="38100" dir="2700000" algn="tl">
                  <a:srgbClr val="000000">
                    <a:alpha val="43137"/>
                  </a:srgbClr>
                </a:outerShdw>
              </a:effectLst>
              <a:latin typeface="+mn-lt"/>
              <a:cs typeface="Arial" pitchFamily="34" charset="0"/>
            </a:endParaRPr>
          </a:p>
          <a:p>
            <a:pPr marL="365760" indent="-256032" fontAlgn="auto">
              <a:lnSpc>
                <a:spcPct val="120000"/>
              </a:lnSpc>
              <a:spcBef>
                <a:spcPts val="0"/>
              </a:spcBef>
              <a:spcAft>
                <a:spcPts val="0"/>
              </a:spcAft>
              <a:buClr>
                <a:schemeClr val="accent3"/>
              </a:buClr>
              <a:buFont typeface="Georgia"/>
              <a:buNone/>
              <a:defRPr/>
            </a:pPr>
            <a:r>
              <a:rPr lang="fr-FR" sz="2000" i="1" dirty="0">
                <a:solidFill>
                  <a:schemeClr val="bg1"/>
                </a:solidFill>
                <a:effectLst>
                  <a:outerShdw blurRad="38100" dist="38100" dir="2700000" algn="tl">
                    <a:srgbClr val="000000">
                      <a:alpha val="43137"/>
                    </a:srgbClr>
                  </a:outerShdw>
                </a:effectLst>
                <a:latin typeface="+mn-lt"/>
                <a:cs typeface="Arial" pitchFamily="34" charset="0"/>
              </a:rPr>
              <a:t>Institut de Recherches Subatomiques, Strasbourg, France</a:t>
            </a:r>
          </a:p>
          <a:p>
            <a:pPr marL="365760" indent="-256032" fontAlgn="auto">
              <a:lnSpc>
                <a:spcPct val="120000"/>
              </a:lnSpc>
              <a:spcBef>
                <a:spcPts val="0"/>
              </a:spcBef>
              <a:spcAft>
                <a:spcPts val="0"/>
              </a:spcAft>
              <a:buClr>
                <a:schemeClr val="accent3"/>
              </a:buClr>
              <a:buFont typeface="Georgia"/>
              <a:buNone/>
              <a:defRPr/>
            </a:pPr>
            <a:r>
              <a:rPr lang="de-DE" sz="2000" dirty="0">
                <a:solidFill>
                  <a:schemeClr val="bg1"/>
                </a:solidFill>
                <a:effectLst>
                  <a:outerShdw blurRad="38100" dist="38100" dir="2700000" algn="tl">
                    <a:srgbClr val="000000">
                      <a:alpha val="43137"/>
                    </a:srgbClr>
                  </a:outerShdw>
                </a:effectLst>
                <a:latin typeface="+mn-lt"/>
                <a:cs typeface="Arial" pitchFamily="34" charset="0"/>
              </a:rPr>
              <a:t>V. </a:t>
            </a:r>
            <a:r>
              <a:rPr lang="de-DE" sz="2000" dirty="0" err="1">
                <a:solidFill>
                  <a:schemeClr val="bg1"/>
                </a:solidFill>
                <a:effectLst>
                  <a:outerShdw blurRad="38100" dist="38100" dir="2700000" algn="tl">
                    <a:srgbClr val="000000">
                      <a:alpha val="43137"/>
                    </a:srgbClr>
                  </a:outerShdw>
                </a:effectLst>
                <a:latin typeface="+mn-lt"/>
                <a:cs typeface="Arial" pitchFamily="34" charset="0"/>
              </a:rPr>
              <a:t>Rubchenya</a:t>
            </a:r>
            <a:r>
              <a:rPr lang="de-DE" sz="2000" dirty="0">
                <a:solidFill>
                  <a:schemeClr val="bg1"/>
                </a:solidFill>
                <a:effectLst>
                  <a:outerShdw blurRad="38100" dist="38100" dir="2700000" algn="tl">
                    <a:srgbClr val="000000">
                      <a:alpha val="43137"/>
                    </a:srgbClr>
                  </a:outerShdw>
                </a:effectLst>
                <a:latin typeface="+mn-lt"/>
                <a:cs typeface="Arial" pitchFamily="34" charset="0"/>
              </a:rPr>
              <a:t>, W. </a:t>
            </a:r>
            <a:r>
              <a:rPr lang="de-DE" sz="2000" dirty="0" err="1">
                <a:solidFill>
                  <a:schemeClr val="bg1"/>
                </a:solidFill>
                <a:effectLst>
                  <a:outerShdw blurRad="38100" dist="38100" dir="2700000" algn="tl">
                    <a:srgbClr val="000000">
                      <a:alpha val="43137"/>
                    </a:srgbClr>
                  </a:outerShdw>
                </a:effectLst>
                <a:latin typeface="+mn-lt"/>
                <a:cs typeface="Arial" pitchFamily="34" charset="0"/>
              </a:rPr>
              <a:t>Trzaska</a:t>
            </a:r>
            <a:r>
              <a:rPr lang="de-DE" sz="2000" dirty="0">
                <a:solidFill>
                  <a:schemeClr val="bg1"/>
                </a:solidFill>
                <a:effectLst>
                  <a:outerShdw blurRad="38100" dist="38100" dir="2700000" algn="tl">
                    <a:srgbClr val="000000">
                      <a:alpha val="43137"/>
                    </a:srgbClr>
                  </a:outerShdw>
                </a:effectLst>
                <a:latin typeface="+mn-lt"/>
                <a:cs typeface="Arial" pitchFamily="34" charset="0"/>
              </a:rPr>
              <a:t>, J. </a:t>
            </a:r>
            <a:r>
              <a:rPr lang="de-DE" sz="2000" dirty="0" err="1">
                <a:solidFill>
                  <a:schemeClr val="bg1"/>
                </a:solidFill>
                <a:effectLst>
                  <a:outerShdw blurRad="38100" dist="38100" dir="2700000" algn="tl">
                    <a:srgbClr val="000000">
                      <a:alpha val="43137"/>
                    </a:srgbClr>
                  </a:outerShdw>
                </a:effectLst>
                <a:latin typeface="+mn-lt"/>
                <a:cs typeface="Arial" pitchFamily="34" charset="0"/>
              </a:rPr>
              <a:t>Austo</a:t>
            </a:r>
            <a:endParaRPr lang="de-DE" sz="2000" dirty="0">
              <a:solidFill>
                <a:schemeClr val="bg1"/>
              </a:solidFill>
              <a:effectLst>
                <a:outerShdw blurRad="38100" dist="38100" dir="2700000" algn="tl">
                  <a:srgbClr val="000000">
                    <a:alpha val="43137"/>
                  </a:srgbClr>
                </a:outerShdw>
              </a:effectLst>
              <a:latin typeface="+mn-lt"/>
              <a:cs typeface="Arial" pitchFamily="34" charset="0"/>
            </a:endParaRPr>
          </a:p>
          <a:p>
            <a:pPr marL="365760" indent="-256032" fontAlgn="auto">
              <a:lnSpc>
                <a:spcPct val="120000"/>
              </a:lnSpc>
              <a:spcBef>
                <a:spcPts val="0"/>
              </a:spcBef>
              <a:spcAft>
                <a:spcPts val="0"/>
              </a:spcAft>
              <a:buClr>
                <a:schemeClr val="accent3"/>
              </a:buClr>
              <a:buFont typeface="Georgia"/>
              <a:buNone/>
              <a:defRPr/>
            </a:pPr>
            <a:r>
              <a:rPr lang="en-US" sz="2000" i="1" dirty="0">
                <a:solidFill>
                  <a:schemeClr val="bg1"/>
                </a:solidFill>
                <a:effectLst>
                  <a:outerShdw blurRad="38100" dist="38100" dir="2700000" algn="tl">
                    <a:srgbClr val="000000">
                      <a:alpha val="43137"/>
                    </a:srgbClr>
                  </a:outerShdw>
                </a:effectLst>
                <a:latin typeface="+mn-lt"/>
                <a:cs typeface="Arial" pitchFamily="34" charset="0"/>
              </a:rPr>
              <a:t>Department of Physics, University of </a:t>
            </a:r>
            <a:r>
              <a:rPr lang="en-US" sz="2000" i="1" dirty="0" err="1">
                <a:solidFill>
                  <a:schemeClr val="bg1"/>
                </a:solidFill>
                <a:effectLst>
                  <a:outerShdw blurRad="38100" dist="38100" dir="2700000" algn="tl">
                    <a:srgbClr val="000000">
                      <a:alpha val="43137"/>
                    </a:srgbClr>
                  </a:outerShdw>
                </a:effectLst>
                <a:latin typeface="+mn-lt"/>
                <a:cs typeface="Arial" pitchFamily="34" charset="0"/>
              </a:rPr>
              <a:t>Jyväskylä</a:t>
            </a:r>
            <a:r>
              <a:rPr lang="en-US" sz="2000" i="1" dirty="0">
                <a:solidFill>
                  <a:schemeClr val="bg1"/>
                </a:solidFill>
                <a:effectLst>
                  <a:outerShdw blurRad="38100" dist="38100" dir="2700000" algn="tl">
                    <a:srgbClr val="000000">
                      <a:alpha val="43137"/>
                    </a:srgbClr>
                  </a:outerShdw>
                </a:effectLst>
                <a:latin typeface="+mn-lt"/>
                <a:cs typeface="Arial" pitchFamily="34" charset="0"/>
              </a:rPr>
              <a:t>, </a:t>
            </a:r>
            <a:r>
              <a:rPr lang="en-US" sz="2000" i="1" dirty="0">
                <a:solidFill>
                  <a:schemeClr val="bg1"/>
                </a:solidFill>
                <a:effectLst>
                  <a:outerShdw blurRad="38100" dist="38100" dir="2700000" algn="tl">
                    <a:srgbClr val="000000">
                      <a:alpha val="43137"/>
                    </a:srgbClr>
                  </a:outerShdw>
                </a:effectLst>
                <a:latin typeface="+mn-lt"/>
                <a:cs typeface="Arial" pitchFamily="34" charset="0"/>
              </a:rPr>
              <a:t>Finland</a:t>
            </a:r>
            <a:endParaRPr lang="en-US" sz="2000" i="1" dirty="0">
              <a:solidFill>
                <a:schemeClr val="bg1"/>
              </a:solidFill>
              <a:effectLst>
                <a:outerShdw blurRad="38100" dist="38100" dir="2700000" algn="tl">
                  <a:srgbClr val="000000">
                    <a:alpha val="43137"/>
                  </a:srgbClr>
                </a:outerShdw>
              </a:effectLst>
              <a:latin typeface="+mn-lt"/>
              <a:cs typeface="Arial" pitchFamily="34" charset="0"/>
            </a:endParaRPr>
          </a:p>
        </p:txBody>
      </p:sp>
      <p:sp>
        <p:nvSpPr>
          <p:cNvPr id="8" name="TextBox 7"/>
          <p:cNvSpPr txBox="1"/>
          <p:nvPr/>
        </p:nvSpPr>
        <p:spPr>
          <a:xfrm>
            <a:off x="571500" y="5643563"/>
            <a:ext cx="7643813" cy="708025"/>
          </a:xfrm>
          <a:prstGeom prst="rect">
            <a:avLst/>
          </a:prstGeom>
          <a:noFill/>
        </p:spPr>
        <p:txBody>
          <a:bodyPr>
            <a:spAutoFit/>
          </a:bodyPr>
          <a:lstStyle/>
          <a:p>
            <a:pPr algn="ctr" fontAlgn="auto">
              <a:spcBef>
                <a:spcPts val="0"/>
              </a:spcBef>
              <a:spcAft>
                <a:spcPts val="0"/>
              </a:spcAft>
              <a:defRPr/>
            </a:pPr>
            <a:r>
              <a:rPr lang="en-US" sz="4000" dirty="0">
                <a:solidFill>
                  <a:srgbClr val="00FFFF"/>
                </a:solidFill>
                <a:effectLst>
                  <a:outerShdw blurRad="38100" dist="38100" dir="2700000" algn="tl">
                    <a:srgbClr val="000000">
                      <a:alpha val="43137"/>
                    </a:srgbClr>
                  </a:outerShdw>
                </a:effectLst>
                <a:latin typeface="+mn-lt"/>
              </a:rPr>
              <a:t>Thank you for your attention!</a:t>
            </a:r>
            <a:endParaRPr lang="en-US" sz="4000" dirty="0">
              <a:solidFill>
                <a:srgbClr val="00FFFF"/>
              </a:solidFill>
              <a:effectLst>
                <a:outerShdw blurRad="38100" dist="38100" dir="2700000" algn="tl">
                  <a:srgbClr val="000000">
                    <a:alpha val="43137"/>
                  </a:srgbClr>
                </a:outerShdw>
              </a:effectLst>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праведливость">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праведливость">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1747</TotalTime>
  <Words>478</Words>
  <Application>Microsoft Office PowerPoint</Application>
  <PresentationFormat>On-screen Show (4:3)</PresentationFormat>
  <Paragraphs>128</Paragraphs>
  <Slides>13</Slides>
  <Notes>2</Notes>
  <HiddenSlides>0</HiddenSlides>
  <MMClips>0</MMClips>
  <ScaleCrop>false</ScaleCrop>
  <HeadingPairs>
    <vt:vector size="8" baseType="variant">
      <vt:variant>
        <vt:lpstr>Использованные шрифты</vt:lpstr>
      </vt:variant>
      <vt:variant>
        <vt:i4>9</vt:i4>
      </vt:variant>
      <vt:variant>
        <vt:lpstr>Шаблон оформления</vt:lpstr>
      </vt:variant>
      <vt:variant>
        <vt:i4>7</vt:i4>
      </vt:variant>
      <vt:variant>
        <vt:lpstr>Внедренные серверы OLE</vt:lpstr>
      </vt:variant>
      <vt:variant>
        <vt:i4>2</vt:i4>
      </vt:variant>
      <vt:variant>
        <vt:lpstr>Заголовки слайдов</vt:lpstr>
      </vt:variant>
      <vt:variant>
        <vt:i4>13</vt:i4>
      </vt:variant>
    </vt:vector>
  </HeadingPairs>
  <TitlesOfParts>
    <vt:vector size="31" baseType="lpstr">
      <vt:lpstr>Perpetua</vt:lpstr>
      <vt:lpstr>Arial</vt:lpstr>
      <vt:lpstr>Franklin Gothic Book</vt:lpstr>
      <vt:lpstr>Wingdings 2</vt:lpstr>
      <vt:lpstr>Calibri</vt:lpstr>
      <vt:lpstr>Cambria</vt:lpstr>
      <vt:lpstr>Georgia</vt:lpstr>
      <vt:lpstr>Symbol</vt:lpstr>
      <vt:lpstr>Times New Roman</vt:lpstr>
      <vt:lpstr>Справедливость</vt:lpstr>
      <vt:lpstr>Справедливость</vt:lpstr>
      <vt:lpstr>Справедливость</vt:lpstr>
      <vt:lpstr>Справедливость</vt:lpstr>
      <vt:lpstr>Справедливость</vt:lpstr>
      <vt:lpstr>Справедливость</vt:lpstr>
      <vt:lpstr>Справедливость</vt:lpstr>
      <vt:lpstr>CorelDRAW</vt:lpstr>
      <vt:lpstr>Graph</vt:lpstr>
      <vt:lpstr>Asymmetric quasifission in reactions with heavy ions</vt:lpstr>
      <vt:lpstr>Слайд 2</vt:lpstr>
      <vt:lpstr>CORSET: correlation set-up for the measurements of the velocities of binary fragments </vt:lpstr>
      <vt:lpstr>Heavy ion-induced reactions: binary channel</vt:lpstr>
      <vt:lpstr>Competition  between fusion and QF processes: Hs (Z=108) composite systems </vt:lpstr>
      <vt:lpstr>Presence of asymmetric QF in the medium composite systems (A~190-230u)</vt:lpstr>
      <vt:lpstr>Asymmetric QF in the syperheavy composite systems</vt:lpstr>
      <vt:lpstr>The positions of heavy peaks in the primary mass distributions of asymmetric QF fragments in reactions with heavy ions </vt:lpstr>
      <vt:lpstr>The widths of Qfasym  mass distributions</vt:lpstr>
      <vt:lpstr>Asymmetric QF</vt:lpstr>
      <vt:lpstr>Asymmetric QF</vt:lpstr>
      <vt:lpstr>Summary</vt:lpstr>
      <vt:lpstr>Collaboration</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Quasifission of superheavy  composite systems in reactions with heavy ions</dc:title>
  <dc:creator>user</dc:creator>
  <cp:lastModifiedBy>pvm</cp:lastModifiedBy>
  <cp:revision>110</cp:revision>
  <dcterms:created xsi:type="dcterms:W3CDTF">2011-08-31T07:09:39Z</dcterms:created>
  <dcterms:modified xsi:type="dcterms:W3CDTF">2011-09-30T06:49:53Z</dcterms:modified>
</cp:coreProperties>
</file>