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emf" ContentType="image/x-emf"/>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56" r:id="rId2"/>
    <p:sldId id="280" r:id="rId3"/>
    <p:sldId id="300" r:id="rId4"/>
    <p:sldId id="305" r:id="rId5"/>
    <p:sldId id="306" r:id="rId6"/>
    <p:sldId id="289" r:id="rId7"/>
    <p:sldId id="301" r:id="rId8"/>
    <p:sldId id="302" r:id="rId9"/>
    <p:sldId id="303" r:id="rId10"/>
    <p:sldId id="290" r:id="rId11"/>
    <p:sldId id="309" r:id="rId12"/>
    <p:sldId id="292" r:id="rId13"/>
    <p:sldId id="308" r:id="rId14"/>
    <p:sldId id="304" r:id="rId15"/>
    <p:sldId id="293" r:id="rId16"/>
    <p:sldId id="297" r:id="rId17"/>
    <p:sldId id="277" r:id="rId18"/>
    <p:sldId id="310" r:id="rId19"/>
    <p:sldId id="311" r:id="rId20"/>
    <p:sldId id="312" r:id="rId21"/>
    <p:sldId id="313" r:id="rId22"/>
    <p:sldId id="314" r:id="rId23"/>
    <p:sldId id="315" r:id="rId24"/>
  </p:sldIdLst>
  <p:sldSz cx="9144000" cy="6858000" type="screen4x3"/>
  <p:notesSz cx="6858000" cy="9144000"/>
  <p:defaultTextStyle>
    <a:defPPr>
      <a:defRPr lang="fr-FR"/>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E6461A"/>
    <a:srgbClr val="00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71" autoAdjust="0"/>
    <p:restoredTop sz="89106" autoAdjust="0"/>
  </p:normalViewPr>
  <p:slideViewPr>
    <p:cSldViewPr>
      <p:cViewPr varScale="1">
        <p:scale>
          <a:sx n="64" d="100"/>
          <a:sy n="64" d="100"/>
        </p:scale>
        <p:origin x="-702" y="-102"/>
      </p:cViewPr>
      <p:guideLst>
        <p:guide orient="horz" pos="2160"/>
        <p:guide pos="2880"/>
      </p:guideLst>
    </p:cSldViewPr>
  </p:slideViewPr>
  <p:outlineViewPr>
    <p:cViewPr>
      <p:scale>
        <a:sx n="33" d="100"/>
        <a:sy n="33" d="100"/>
      </p:scale>
      <p:origin x="0" y="20136"/>
    </p:cViewPr>
  </p:outlineViewPr>
  <p:notesTextViewPr>
    <p:cViewPr>
      <p:scale>
        <a:sx n="100" d="100"/>
        <a:sy n="100" d="100"/>
      </p:scale>
      <p:origin x="0" y="0"/>
    </p:cViewPr>
  </p:notesTextViewPr>
  <p:sorterViewPr>
    <p:cViewPr>
      <p:scale>
        <a:sx n="66" d="100"/>
        <a:sy n="66" d="100"/>
      </p:scale>
      <p:origin x="0" y="846"/>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70FC5A18-7EB3-4CB0-B22A-9DB61E0BF089}" type="datetimeFigureOut">
              <a:rPr lang="fr-FR"/>
              <a:pPr>
                <a:defRPr/>
              </a:pPr>
              <a:t>30/09/2011</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fr-FR" noProof="0" smtClean="0"/>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noProof="0" smtClean="0"/>
              <a:t>Cliquez pour modifier les styles du texte du masque</a:t>
            </a:r>
          </a:p>
          <a:p>
            <a:pPr lvl="1"/>
            <a:r>
              <a:rPr lang="fr-FR" noProof="0" smtClean="0"/>
              <a:t>Deuxième niveau</a:t>
            </a:r>
          </a:p>
          <a:p>
            <a:pPr lvl="2"/>
            <a:r>
              <a:rPr lang="fr-FR" noProof="0" smtClean="0"/>
              <a:t>Troisième niveau</a:t>
            </a:r>
          </a:p>
          <a:p>
            <a:pPr lvl="3"/>
            <a:r>
              <a:rPr lang="fr-FR" noProof="0" smtClean="0"/>
              <a:t>Quatrième niveau</a:t>
            </a:r>
          </a:p>
          <a:p>
            <a:pPr lvl="4"/>
            <a:r>
              <a:rPr lang="fr-FR" noProof="0" smtClean="0"/>
              <a:t>Cinquième niveau</a:t>
            </a: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defRPr>
            </a:lvl1pPr>
          </a:lstStyle>
          <a:p>
            <a:pPr>
              <a:defRPr/>
            </a:pPr>
            <a:fld id="{47A90C58-9945-4585-A95E-26E1042C0CCE}" type="slidenum">
              <a:rPr lang="fr-FR"/>
              <a:pPr>
                <a:defRPr/>
              </a:pPr>
              <a:t>‹#›</a:t>
            </a:fld>
            <a:endParaRPr lang="fr-FR"/>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lvl1pPr>
              <a:defRPr/>
            </a:lvl1pPr>
          </a:lstStyle>
          <a:p>
            <a:pPr>
              <a:defRPr/>
            </a:pPr>
            <a:r>
              <a:rPr lang="en-US"/>
              <a:t>16/IX/2011</a:t>
            </a:r>
            <a:endParaRPr lang="fr-FR"/>
          </a:p>
        </p:txBody>
      </p:sp>
      <p:sp>
        <p:nvSpPr>
          <p:cNvPr id="5" name="Espace réservé du pied de page 4"/>
          <p:cNvSpPr>
            <a:spLocks noGrp="1"/>
          </p:cNvSpPr>
          <p:nvPr>
            <p:ph type="ftr" sz="quarter" idx="11"/>
          </p:nvPr>
        </p:nvSpPr>
        <p:spPr/>
        <p:txBody>
          <a:bodyPr/>
          <a:lstStyle>
            <a:lvl1pPr>
              <a:defRPr/>
            </a:lvl1pPr>
          </a:lstStyle>
          <a:p>
            <a:pPr>
              <a:defRPr/>
            </a:pPr>
            <a:r>
              <a:rPr lang="fr-FR"/>
              <a:t>Egle Tomasi-Gustafsson</a:t>
            </a:r>
          </a:p>
        </p:txBody>
      </p:sp>
      <p:sp>
        <p:nvSpPr>
          <p:cNvPr id="6" name="Espace réservé du numéro de diapositive 5"/>
          <p:cNvSpPr>
            <a:spLocks noGrp="1"/>
          </p:cNvSpPr>
          <p:nvPr>
            <p:ph type="sldNum" sz="quarter" idx="12"/>
          </p:nvPr>
        </p:nvSpPr>
        <p:spPr/>
        <p:txBody>
          <a:bodyPr/>
          <a:lstStyle>
            <a:lvl1pPr>
              <a:defRPr/>
            </a:lvl1pPr>
          </a:lstStyle>
          <a:p>
            <a:pPr>
              <a:defRPr/>
            </a:pPr>
            <a:fld id="{105B1FAD-4CA1-4272-83E6-1B7A167D3DC6}" type="slidenum">
              <a:rPr lang="fr-FR"/>
              <a:pPr>
                <a:defRPr/>
              </a:pPr>
              <a:t>‹#›</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lvl1pPr>
              <a:defRPr/>
            </a:lvl1pPr>
          </a:lstStyle>
          <a:p>
            <a:pPr>
              <a:defRPr/>
            </a:pPr>
            <a:r>
              <a:rPr lang="en-US"/>
              <a:t>16/IX/2011</a:t>
            </a:r>
            <a:endParaRPr lang="fr-FR"/>
          </a:p>
        </p:txBody>
      </p:sp>
      <p:sp>
        <p:nvSpPr>
          <p:cNvPr id="5" name="Espace réservé du pied de page 4"/>
          <p:cNvSpPr>
            <a:spLocks noGrp="1"/>
          </p:cNvSpPr>
          <p:nvPr>
            <p:ph type="ftr" sz="quarter" idx="11"/>
          </p:nvPr>
        </p:nvSpPr>
        <p:spPr/>
        <p:txBody>
          <a:bodyPr/>
          <a:lstStyle>
            <a:lvl1pPr>
              <a:defRPr/>
            </a:lvl1pPr>
          </a:lstStyle>
          <a:p>
            <a:pPr>
              <a:defRPr/>
            </a:pPr>
            <a:r>
              <a:rPr lang="fr-FR"/>
              <a:t>Egle Tomasi-Gustafsson</a:t>
            </a:r>
          </a:p>
        </p:txBody>
      </p:sp>
      <p:sp>
        <p:nvSpPr>
          <p:cNvPr id="6" name="Espace réservé du numéro de diapositive 5"/>
          <p:cNvSpPr>
            <a:spLocks noGrp="1"/>
          </p:cNvSpPr>
          <p:nvPr>
            <p:ph type="sldNum" sz="quarter" idx="12"/>
          </p:nvPr>
        </p:nvSpPr>
        <p:spPr/>
        <p:txBody>
          <a:bodyPr/>
          <a:lstStyle>
            <a:lvl1pPr>
              <a:defRPr/>
            </a:lvl1pPr>
          </a:lstStyle>
          <a:p>
            <a:pPr>
              <a:defRPr/>
            </a:pPr>
            <a:fld id="{9D29BD0C-5347-4322-A935-5128F15C329D}" type="slidenum">
              <a:rPr lang="fr-FR"/>
              <a:pPr>
                <a:defRPr/>
              </a:pPr>
              <a:t>‹#›</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lvl1pPr>
              <a:defRPr/>
            </a:lvl1pPr>
          </a:lstStyle>
          <a:p>
            <a:pPr>
              <a:defRPr/>
            </a:pPr>
            <a:r>
              <a:rPr lang="en-US"/>
              <a:t>16/IX/2011</a:t>
            </a:r>
            <a:endParaRPr lang="fr-FR"/>
          </a:p>
        </p:txBody>
      </p:sp>
      <p:sp>
        <p:nvSpPr>
          <p:cNvPr id="5" name="Espace réservé du pied de page 4"/>
          <p:cNvSpPr>
            <a:spLocks noGrp="1"/>
          </p:cNvSpPr>
          <p:nvPr>
            <p:ph type="ftr" sz="quarter" idx="11"/>
          </p:nvPr>
        </p:nvSpPr>
        <p:spPr/>
        <p:txBody>
          <a:bodyPr/>
          <a:lstStyle>
            <a:lvl1pPr>
              <a:defRPr/>
            </a:lvl1pPr>
          </a:lstStyle>
          <a:p>
            <a:pPr>
              <a:defRPr/>
            </a:pPr>
            <a:r>
              <a:rPr lang="fr-FR"/>
              <a:t>Egle Tomasi-Gustafsson</a:t>
            </a:r>
          </a:p>
        </p:txBody>
      </p:sp>
      <p:sp>
        <p:nvSpPr>
          <p:cNvPr id="6" name="Espace réservé du numéro de diapositive 5"/>
          <p:cNvSpPr>
            <a:spLocks noGrp="1"/>
          </p:cNvSpPr>
          <p:nvPr>
            <p:ph type="sldNum" sz="quarter" idx="12"/>
          </p:nvPr>
        </p:nvSpPr>
        <p:spPr/>
        <p:txBody>
          <a:bodyPr/>
          <a:lstStyle>
            <a:lvl1pPr>
              <a:defRPr/>
            </a:lvl1pPr>
          </a:lstStyle>
          <a:p>
            <a:pPr>
              <a:defRPr/>
            </a:pPr>
            <a:fld id="{31031E50-8E89-4E28-80A7-5BAD1AD762C9}" type="slidenum">
              <a:rPr lang="fr-FR"/>
              <a:pPr>
                <a:defRPr/>
              </a:pPr>
              <a:t>‹#›</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3"/>
          <p:cNvSpPr>
            <a:spLocks noGrp="1"/>
          </p:cNvSpPr>
          <p:nvPr>
            <p:ph type="dt" sz="half" idx="10"/>
          </p:nvPr>
        </p:nvSpPr>
        <p:spPr/>
        <p:txBody>
          <a:bodyPr/>
          <a:lstStyle>
            <a:lvl1pPr>
              <a:defRPr/>
            </a:lvl1pPr>
          </a:lstStyle>
          <a:p>
            <a:pPr>
              <a:defRPr/>
            </a:pPr>
            <a:r>
              <a:rPr lang="en-US"/>
              <a:t>16/IX/2011</a:t>
            </a:r>
            <a:endParaRPr lang="fr-FR"/>
          </a:p>
        </p:txBody>
      </p:sp>
      <p:sp>
        <p:nvSpPr>
          <p:cNvPr id="6" name="Espace réservé du pied de page 4"/>
          <p:cNvSpPr>
            <a:spLocks noGrp="1"/>
          </p:cNvSpPr>
          <p:nvPr>
            <p:ph type="ftr" sz="quarter" idx="11"/>
          </p:nvPr>
        </p:nvSpPr>
        <p:spPr/>
        <p:txBody>
          <a:bodyPr/>
          <a:lstStyle>
            <a:lvl1pPr>
              <a:defRPr/>
            </a:lvl1pPr>
          </a:lstStyle>
          <a:p>
            <a:pPr>
              <a:defRPr/>
            </a:pPr>
            <a:r>
              <a:rPr lang="fr-FR"/>
              <a:t>Egle Tomasi-Gustafsson</a:t>
            </a:r>
          </a:p>
        </p:txBody>
      </p:sp>
      <p:sp>
        <p:nvSpPr>
          <p:cNvPr id="7" name="Espace réservé du numéro de diapositive 5"/>
          <p:cNvSpPr>
            <a:spLocks noGrp="1"/>
          </p:cNvSpPr>
          <p:nvPr>
            <p:ph type="sldNum" sz="quarter" idx="12"/>
          </p:nvPr>
        </p:nvSpPr>
        <p:spPr/>
        <p:txBody>
          <a:bodyPr/>
          <a:lstStyle>
            <a:lvl1pPr>
              <a:defRPr/>
            </a:lvl1pPr>
          </a:lstStyle>
          <a:p>
            <a:pPr>
              <a:defRPr/>
            </a:pPr>
            <a:fld id="{798A288E-019D-4DD9-9D0B-11D88490D664}" type="slidenum">
              <a:rPr lang="fr-FR"/>
              <a:pPr>
                <a:defRPr/>
              </a:pPr>
              <a:t>‹#›</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3"/>
          <p:cNvSpPr>
            <a:spLocks noGrp="1"/>
          </p:cNvSpPr>
          <p:nvPr>
            <p:ph type="dt" sz="half" idx="10"/>
          </p:nvPr>
        </p:nvSpPr>
        <p:spPr/>
        <p:txBody>
          <a:bodyPr/>
          <a:lstStyle>
            <a:lvl1pPr>
              <a:defRPr/>
            </a:lvl1pPr>
          </a:lstStyle>
          <a:p>
            <a:pPr>
              <a:defRPr/>
            </a:pPr>
            <a:r>
              <a:rPr lang="en-US"/>
              <a:t>16/IX/2011</a:t>
            </a:r>
            <a:endParaRPr lang="fr-FR"/>
          </a:p>
        </p:txBody>
      </p:sp>
      <p:sp>
        <p:nvSpPr>
          <p:cNvPr id="8" name="Espace réservé du pied de page 4"/>
          <p:cNvSpPr>
            <a:spLocks noGrp="1"/>
          </p:cNvSpPr>
          <p:nvPr>
            <p:ph type="ftr" sz="quarter" idx="11"/>
          </p:nvPr>
        </p:nvSpPr>
        <p:spPr/>
        <p:txBody>
          <a:bodyPr/>
          <a:lstStyle>
            <a:lvl1pPr>
              <a:defRPr/>
            </a:lvl1pPr>
          </a:lstStyle>
          <a:p>
            <a:pPr>
              <a:defRPr/>
            </a:pPr>
            <a:r>
              <a:rPr lang="fr-FR"/>
              <a:t>Egle Tomasi-Gustafsson</a:t>
            </a:r>
          </a:p>
        </p:txBody>
      </p:sp>
      <p:sp>
        <p:nvSpPr>
          <p:cNvPr id="9" name="Espace réservé du numéro de diapositive 5"/>
          <p:cNvSpPr>
            <a:spLocks noGrp="1"/>
          </p:cNvSpPr>
          <p:nvPr>
            <p:ph type="sldNum" sz="quarter" idx="12"/>
          </p:nvPr>
        </p:nvSpPr>
        <p:spPr/>
        <p:txBody>
          <a:bodyPr/>
          <a:lstStyle>
            <a:lvl1pPr>
              <a:defRPr/>
            </a:lvl1pPr>
          </a:lstStyle>
          <a:p>
            <a:pPr>
              <a:defRPr/>
            </a:pPr>
            <a:fld id="{EF1171FB-CC83-4B65-8C52-614693AD7C6C}" type="slidenum">
              <a:rPr lang="fr-FR"/>
              <a:pPr>
                <a:defRPr/>
              </a:pPr>
              <a:t>‹#›</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e la date 3"/>
          <p:cNvSpPr>
            <a:spLocks noGrp="1"/>
          </p:cNvSpPr>
          <p:nvPr>
            <p:ph type="dt" sz="half" idx="10"/>
          </p:nvPr>
        </p:nvSpPr>
        <p:spPr/>
        <p:txBody>
          <a:bodyPr/>
          <a:lstStyle>
            <a:lvl1pPr>
              <a:defRPr/>
            </a:lvl1pPr>
          </a:lstStyle>
          <a:p>
            <a:pPr>
              <a:defRPr/>
            </a:pPr>
            <a:r>
              <a:rPr lang="en-US"/>
              <a:t>16/IX/2011</a:t>
            </a:r>
            <a:endParaRPr lang="fr-FR"/>
          </a:p>
        </p:txBody>
      </p:sp>
      <p:sp>
        <p:nvSpPr>
          <p:cNvPr id="4" name="Espace réservé du pied de page 4"/>
          <p:cNvSpPr>
            <a:spLocks noGrp="1"/>
          </p:cNvSpPr>
          <p:nvPr>
            <p:ph type="ftr" sz="quarter" idx="11"/>
          </p:nvPr>
        </p:nvSpPr>
        <p:spPr/>
        <p:txBody>
          <a:bodyPr/>
          <a:lstStyle>
            <a:lvl1pPr>
              <a:defRPr/>
            </a:lvl1pPr>
          </a:lstStyle>
          <a:p>
            <a:pPr>
              <a:defRPr/>
            </a:pPr>
            <a:r>
              <a:rPr lang="fr-FR"/>
              <a:t>Egle Tomasi-Gustafsson</a:t>
            </a:r>
          </a:p>
        </p:txBody>
      </p:sp>
      <p:sp>
        <p:nvSpPr>
          <p:cNvPr id="5" name="Espace réservé du numéro de diapositive 5"/>
          <p:cNvSpPr>
            <a:spLocks noGrp="1"/>
          </p:cNvSpPr>
          <p:nvPr>
            <p:ph type="sldNum" sz="quarter" idx="12"/>
          </p:nvPr>
        </p:nvSpPr>
        <p:spPr/>
        <p:txBody>
          <a:bodyPr/>
          <a:lstStyle>
            <a:lvl1pPr>
              <a:defRPr/>
            </a:lvl1pPr>
          </a:lstStyle>
          <a:p>
            <a:pPr>
              <a:defRPr/>
            </a:pPr>
            <a:fld id="{C6981F71-7890-41DD-9FDC-6A998D5BCB96}" type="slidenum">
              <a:rPr lang="fr-FR"/>
              <a:pPr>
                <a:defRPr/>
              </a:pPr>
              <a:t>‹#›</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3"/>
          <p:cNvSpPr>
            <a:spLocks noGrp="1"/>
          </p:cNvSpPr>
          <p:nvPr>
            <p:ph type="dt" sz="half" idx="10"/>
          </p:nvPr>
        </p:nvSpPr>
        <p:spPr/>
        <p:txBody>
          <a:bodyPr/>
          <a:lstStyle>
            <a:lvl1pPr>
              <a:defRPr/>
            </a:lvl1pPr>
          </a:lstStyle>
          <a:p>
            <a:pPr>
              <a:defRPr/>
            </a:pPr>
            <a:r>
              <a:rPr lang="en-US"/>
              <a:t>16/IX/2011</a:t>
            </a:r>
            <a:endParaRPr lang="fr-FR"/>
          </a:p>
        </p:txBody>
      </p:sp>
      <p:sp>
        <p:nvSpPr>
          <p:cNvPr id="3" name="Espace réservé du pied de page 4"/>
          <p:cNvSpPr>
            <a:spLocks noGrp="1"/>
          </p:cNvSpPr>
          <p:nvPr>
            <p:ph type="ftr" sz="quarter" idx="11"/>
          </p:nvPr>
        </p:nvSpPr>
        <p:spPr/>
        <p:txBody>
          <a:bodyPr/>
          <a:lstStyle>
            <a:lvl1pPr>
              <a:defRPr/>
            </a:lvl1pPr>
          </a:lstStyle>
          <a:p>
            <a:pPr>
              <a:defRPr/>
            </a:pPr>
            <a:r>
              <a:rPr lang="fr-FR"/>
              <a:t>Egle Tomasi-Gustafsson</a:t>
            </a:r>
          </a:p>
        </p:txBody>
      </p:sp>
      <p:sp>
        <p:nvSpPr>
          <p:cNvPr id="4" name="Espace réservé du numéro de diapositive 5"/>
          <p:cNvSpPr>
            <a:spLocks noGrp="1"/>
          </p:cNvSpPr>
          <p:nvPr>
            <p:ph type="sldNum" sz="quarter" idx="12"/>
          </p:nvPr>
        </p:nvSpPr>
        <p:spPr/>
        <p:txBody>
          <a:bodyPr/>
          <a:lstStyle>
            <a:lvl1pPr>
              <a:defRPr/>
            </a:lvl1pPr>
          </a:lstStyle>
          <a:p>
            <a:pPr>
              <a:defRPr/>
            </a:pPr>
            <a:fld id="{B2F04885-49B3-4FFC-A012-F74985B74327}" type="slidenum">
              <a:rPr lang="fr-FR"/>
              <a:pPr>
                <a:defRPr/>
              </a:pPr>
              <a:t>‹#›</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3"/>
          <p:cNvSpPr>
            <a:spLocks noGrp="1"/>
          </p:cNvSpPr>
          <p:nvPr>
            <p:ph type="dt" sz="half" idx="10"/>
          </p:nvPr>
        </p:nvSpPr>
        <p:spPr/>
        <p:txBody>
          <a:bodyPr/>
          <a:lstStyle>
            <a:lvl1pPr>
              <a:defRPr/>
            </a:lvl1pPr>
          </a:lstStyle>
          <a:p>
            <a:pPr>
              <a:defRPr/>
            </a:pPr>
            <a:r>
              <a:rPr lang="en-US"/>
              <a:t>16/IX/2011</a:t>
            </a:r>
            <a:endParaRPr lang="fr-FR"/>
          </a:p>
        </p:txBody>
      </p:sp>
      <p:sp>
        <p:nvSpPr>
          <p:cNvPr id="6" name="Espace réservé du pied de page 4"/>
          <p:cNvSpPr>
            <a:spLocks noGrp="1"/>
          </p:cNvSpPr>
          <p:nvPr>
            <p:ph type="ftr" sz="quarter" idx="11"/>
          </p:nvPr>
        </p:nvSpPr>
        <p:spPr/>
        <p:txBody>
          <a:bodyPr/>
          <a:lstStyle>
            <a:lvl1pPr>
              <a:defRPr/>
            </a:lvl1pPr>
          </a:lstStyle>
          <a:p>
            <a:pPr>
              <a:defRPr/>
            </a:pPr>
            <a:r>
              <a:rPr lang="fr-FR"/>
              <a:t>Egle Tomasi-Gustafsson</a:t>
            </a:r>
          </a:p>
        </p:txBody>
      </p:sp>
      <p:sp>
        <p:nvSpPr>
          <p:cNvPr id="7" name="Espace réservé du numéro de diapositive 5"/>
          <p:cNvSpPr>
            <a:spLocks noGrp="1"/>
          </p:cNvSpPr>
          <p:nvPr>
            <p:ph type="sldNum" sz="quarter" idx="12"/>
          </p:nvPr>
        </p:nvSpPr>
        <p:spPr/>
        <p:txBody>
          <a:bodyPr/>
          <a:lstStyle>
            <a:lvl1pPr>
              <a:defRPr/>
            </a:lvl1pPr>
          </a:lstStyle>
          <a:p>
            <a:pPr>
              <a:defRPr/>
            </a:pPr>
            <a:fld id="{C016564C-67F9-4ED9-ABFE-680F8CBC031D}" type="slidenum">
              <a:rPr lang="fr-FR"/>
              <a:pPr>
                <a:defRPr/>
              </a:pPr>
              <a:t>‹#›</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FR"/>
          </a:p>
        </p:txBody>
      </p:sp>
      <p:sp>
        <p:nvSpPr>
          <p:cNvPr id="3" name="Espace réservé pour une image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r-FR" noProof="0" smtClean="0"/>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3"/>
          <p:cNvSpPr>
            <a:spLocks noGrp="1"/>
          </p:cNvSpPr>
          <p:nvPr>
            <p:ph type="dt" sz="half" idx="10"/>
          </p:nvPr>
        </p:nvSpPr>
        <p:spPr/>
        <p:txBody>
          <a:bodyPr/>
          <a:lstStyle>
            <a:lvl1pPr>
              <a:defRPr/>
            </a:lvl1pPr>
          </a:lstStyle>
          <a:p>
            <a:pPr>
              <a:defRPr/>
            </a:pPr>
            <a:r>
              <a:rPr lang="en-US"/>
              <a:t>16/IX/2011</a:t>
            </a:r>
            <a:endParaRPr lang="fr-FR"/>
          </a:p>
        </p:txBody>
      </p:sp>
      <p:sp>
        <p:nvSpPr>
          <p:cNvPr id="6" name="Espace réservé du pied de page 4"/>
          <p:cNvSpPr>
            <a:spLocks noGrp="1"/>
          </p:cNvSpPr>
          <p:nvPr>
            <p:ph type="ftr" sz="quarter" idx="11"/>
          </p:nvPr>
        </p:nvSpPr>
        <p:spPr/>
        <p:txBody>
          <a:bodyPr/>
          <a:lstStyle>
            <a:lvl1pPr>
              <a:defRPr/>
            </a:lvl1pPr>
          </a:lstStyle>
          <a:p>
            <a:pPr>
              <a:defRPr/>
            </a:pPr>
            <a:r>
              <a:rPr lang="fr-FR"/>
              <a:t>Egle Tomasi-Gustafsson</a:t>
            </a:r>
          </a:p>
        </p:txBody>
      </p:sp>
      <p:sp>
        <p:nvSpPr>
          <p:cNvPr id="7" name="Espace réservé du numéro de diapositive 5"/>
          <p:cNvSpPr>
            <a:spLocks noGrp="1"/>
          </p:cNvSpPr>
          <p:nvPr>
            <p:ph type="sldNum" sz="quarter" idx="12"/>
          </p:nvPr>
        </p:nvSpPr>
        <p:spPr/>
        <p:txBody>
          <a:bodyPr/>
          <a:lstStyle>
            <a:lvl1pPr>
              <a:defRPr/>
            </a:lvl1pPr>
          </a:lstStyle>
          <a:p>
            <a:pPr>
              <a:defRPr/>
            </a:pPr>
            <a:fld id="{726F729F-173E-49F4-B85B-FD879E90584F}" type="slidenum">
              <a:rPr lang="fr-FR"/>
              <a:pPr>
                <a:defRPr/>
              </a:pPr>
              <a:t>‹#›</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lvl1pPr>
              <a:defRPr/>
            </a:lvl1pPr>
          </a:lstStyle>
          <a:p>
            <a:pPr>
              <a:defRPr/>
            </a:pPr>
            <a:r>
              <a:rPr lang="en-US"/>
              <a:t>16/IX/2011</a:t>
            </a:r>
            <a:endParaRPr lang="fr-FR"/>
          </a:p>
        </p:txBody>
      </p:sp>
      <p:sp>
        <p:nvSpPr>
          <p:cNvPr id="5" name="Espace réservé du pied de page 4"/>
          <p:cNvSpPr>
            <a:spLocks noGrp="1"/>
          </p:cNvSpPr>
          <p:nvPr>
            <p:ph type="ftr" sz="quarter" idx="11"/>
          </p:nvPr>
        </p:nvSpPr>
        <p:spPr/>
        <p:txBody>
          <a:bodyPr/>
          <a:lstStyle>
            <a:lvl1pPr>
              <a:defRPr/>
            </a:lvl1pPr>
          </a:lstStyle>
          <a:p>
            <a:pPr>
              <a:defRPr/>
            </a:pPr>
            <a:r>
              <a:rPr lang="fr-FR"/>
              <a:t>Egle Tomasi-Gustafsson</a:t>
            </a:r>
          </a:p>
        </p:txBody>
      </p:sp>
      <p:sp>
        <p:nvSpPr>
          <p:cNvPr id="6" name="Espace réservé du numéro de diapositive 5"/>
          <p:cNvSpPr>
            <a:spLocks noGrp="1"/>
          </p:cNvSpPr>
          <p:nvPr>
            <p:ph type="sldNum" sz="quarter" idx="12"/>
          </p:nvPr>
        </p:nvSpPr>
        <p:spPr/>
        <p:txBody>
          <a:bodyPr/>
          <a:lstStyle>
            <a:lvl1pPr>
              <a:defRPr/>
            </a:lvl1pPr>
          </a:lstStyle>
          <a:p>
            <a:pPr>
              <a:defRPr/>
            </a:pPr>
            <a:fld id="{5748A770-8CA8-4F2B-9ABB-70F59FA85849}" type="slidenum">
              <a:rPr lang="fr-FR"/>
              <a:pPr>
                <a:defRPr/>
              </a:pPr>
              <a:t>‹#›</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lvl1pPr>
              <a:defRPr/>
            </a:lvl1pPr>
          </a:lstStyle>
          <a:p>
            <a:pPr>
              <a:defRPr/>
            </a:pPr>
            <a:r>
              <a:rPr lang="en-US"/>
              <a:t>16/IX/2011</a:t>
            </a:r>
            <a:endParaRPr lang="fr-FR"/>
          </a:p>
        </p:txBody>
      </p:sp>
      <p:sp>
        <p:nvSpPr>
          <p:cNvPr id="5" name="Espace réservé du pied de page 4"/>
          <p:cNvSpPr>
            <a:spLocks noGrp="1"/>
          </p:cNvSpPr>
          <p:nvPr>
            <p:ph type="ftr" sz="quarter" idx="11"/>
          </p:nvPr>
        </p:nvSpPr>
        <p:spPr/>
        <p:txBody>
          <a:bodyPr/>
          <a:lstStyle>
            <a:lvl1pPr>
              <a:defRPr/>
            </a:lvl1pPr>
          </a:lstStyle>
          <a:p>
            <a:pPr>
              <a:defRPr/>
            </a:pPr>
            <a:r>
              <a:rPr lang="fr-FR"/>
              <a:t>Egle Tomasi-Gustafsson</a:t>
            </a:r>
          </a:p>
        </p:txBody>
      </p:sp>
      <p:sp>
        <p:nvSpPr>
          <p:cNvPr id="6" name="Espace réservé du numéro de diapositive 5"/>
          <p:cNvSpPr>
            <a:spLocks noGrp="1"/>
          </p:cNvSpPr>
          <p:nvPr>
            <p:ph type="sldNum" sz="quarter" idx="12"/>
          </p:nvPr>
        </p:nvSpPr>
        <p:spPr/>
        <p:txBody>
          <a:bodyPr/>
          <a:lstStyle>
            <a:lvl1pPr>
              <a:defRPr/>
            </a:lvl1pPr>
          </a:lstStyle>
          <a:p>
            <a:pPr>
              <a:defRPr/>
            </a:pPr>
            <a:fld id="{EBD77969-890D-4320-8468-3CA0191C1380}" type="slidenum">
              <a:rPr lang="fr-FR"/>
              <a:pPr>
                <a:defRPr/>
              </a:pPr>
              <a:t>‹#›</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Espace réservé du titre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fr-FR" smtClean="0"/>
              <a:t>Cliquez pour modifier le style du titre</a:t>
            </a:r>
          </a:p>
        </p:txBody>
      </p:sp>
      <p:sp>
        <p:nvSpPr>
          <p:cNvPr id="1027" name="Espace réservé du texte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defRPr>
            </a:lvl1pPr>
          </a:lstStyle>
          <a:p>
            <a:pPr>
              <a:defRPr/>
            </a:pPr>
            <a:r>
              <a:rPr lang="en-US"/>
              <a:t>16/IX/2011</a:t>
            </a:r>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r>
              <a:rPr lang="fr-FR"/>
              <a:t>Egle Tomasi-Gustafsson</a:t>
            </a: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0D05287F-DAD0-49DE-89C3-6E7EE8257C97}" type="slidenum">
              <a:rPr lang="fr-FR"/>
              <a:pPr>
                <a:defRPr/>
              </a:pPr>
              <a:t>‹#›</a:t>
            </a:fld>
            <a:endParaRPr lang="fr-FR"/>
          </a:p>
        </p:txBody>
      </p:sp>
    </p:spTree>
  </p:cSld>
  <p:clrMap bg1="lt1" tx1="dk1" bg2="lt2" tx2="dk2" accent1="accent1" accent2="accent2" accent3="accent3" accent4="accent4" accent5="accent5" accent6="accent6" hlink="hlink" folHlink="folHlink"/>
  <p:sldLayoutIdLst>
    <p:sldLayoutId id="2147483659" r:id="rId1"/>
    <p:sldLayoutId id="2147483658" r:id="rId2"/>
    <p:sldLayoutId id="2147483657" r:id="rId3"/>
    <p:sldLayoutId id="2147483656" r:id="rId4"/>
    <p:sldLayoutId id="2147483655" r:id="rId5"/>
    <p:sldLayoutId id="2147483654" r:id="rId6"/>
    <p:sldLayoutId id="2147483653" r:id="rId7"/>
    <p:sldLayoutId id="2147483652" r:id="rId8"/>
    <p:sldLayoutId id="2147483651" r:id="rId9"/>
    <p:sldLayoutId id="2147483650" r:id="rId10"/>
    <p:sldLayoutId id="2147483649" r:id="rId11"/>
  </p:sldLayoutIdLst>
  <p:hf hdr="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7" name="Image 2"/>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2" name="Titre 1"/>
          <p:cNvSpPr>
            <a:spLocks noGrp="1"/>
          </p:cNvSpPr>
          <p:nvPr>
            <p:ph type="ctrTitle"/>
          </p:nvPr>
        </p:nvSpPr>
        <p:spPr>
          <a:xfrm>
            <a:off x="0" y="476250"/>
            <a:ext cx="9144000" cy="3857625"/>
          </a:xfrm>
        </p:spPr>
        <p:txBody>
          <a:bodyPr rtlCol="0">
            <a:normAutofit fontScale="90000"/>
          </a:bodyPr>
          <a:lstStyle/>
          <a:p>
            <a:pPr eaLnBrk="1" fontAlgn="auto" hangingPunct="1">
              <a:spcAft>
                <a:spcPts val="0"/>
              </a:spcAft>
              <a:defRPr/>
            </a:pPr>
            <a:r>
              <a:rPr lang="fr-FR" i="1" u="sng" dirty="0" smtClean="0">
                <a:solidFill>
                  <a:srgbClr val="FF0000"/>
                </a:solidFill>
              </a:rPr>
              <a:t>PAC on PARTICLE PHYSICS </a:t>
            </a:r>
            <a:r>
              <a:rPr lang="fr-FR" i="1" dirty="0" smtClean="0">
                <a:solidFill>
                  <a:srgbClr val="FF0000"/>
                </a:solidFill>
              </a:rPr>
              <a:t/>
            </a:r>
            <a:br>
              <a:rPr lang="fr-FR" i="1" dirty="0" smtClean="0">
                <a:solidFill>
                  <a:srgbClr val="FF0000"/>
                </a:solidFill>
              </a:rPr>
            </a:br>
            <a:r>
              <a:rPr lang="fr-FR" i="1" dirty="0" smtClean="0">
                <a:solidFill>
                  <a:srgbClr val="FF0000"/>
                </a:solidFill>
              </a:rPr>
              <a:t> 35th meeting, </a:t>
            </a:r>
            <a:r>
              <a:rPr lang="fr-FR" i="1" dirty="0" err="1" smtClean="0">
                <a:solidFill>
                  <a:srgbClr val="FF0000"/>
                </a:solidFill>
              </a:rPr>
              <a:t>June</a:t>
            </a:r>
            <a:r>
              <a:rPr lang="fr-FR" i="1" dirty="0" smtClean="0">
                <a:solidFill>
                  <a:srgbClr val="FF0000"/>
                </a:solidFill>
              </a:rPr>
              <a:t> 22-23, 2011</a:t>
            </a:r>
            <a:r>
              <a:rPr lang="fr-FR" i="1" dirty="0">
                <a:solidFill>
                  <a:srgbClr val="FF0000"/>
                </a:solidFill>
              </a:rPr>
              <a:t/>
            </a:r>
            <a:br>
              <a:rPr lang="fr-FR" i="1" dirty="0">
                <a:solidFill>
                  <a:srgbClr val="FF0000"/>
                </a:solidFill>
              </a:rPr>
            </a:br>
            <a:r>
              <a:rPr lang="fr-FR" i="1" dirty="0" smtClean="0">
                <a:solidFill>
                  <a:srgbClr val="FF0000"/>
                </a:solidFill>
              </a:rPr>
              <a:t> </a:t>
            </a:r>
            <a:br>
              <a:rPr lang="fr-FR" i="1" dirty="0" smtClean="0">
                <a:solidFill>
                  <a:srgbClr val="FF0000"/>
                </a:solidFill>
              </a:rPr>
            </a:br>
            <a:r>
              <a:rPr lang="fr-FR" sz="4900" b="1" i="1" dirty="0" smtClean="0">
                <a:solidFill>
                  <a:srgbClr val="0000FF"/>
                </a:solidFill>
              </a:rPr>
              <a:t>Recommandations and  </a:t>
            </a:r>
            <a:r>
              <a:rPr lang="fr-FR" sz="4900" b="1" i="1" dirty="0" err="1" smtClean="0">
                <a:solidFill>
                  <a:srgbClr val="0000FF"/>
                </a:solidFill>
              </a:rPr>
              <a:t>work</a:t>
            </a:r>
            <a:r>
              <a:rPr lang="fr-FR" sz="4900" b="1" i="1" dirty="0" smtClean="0">
                <a:solidFill>
                  <a:srgbClr val="0000FF"/>
                </a:solidFill>
              </a:rPr>
              <a:t> </a:t>
            </a:r>
            <a:r>
              <a:rPr lang="fr-FR" sz="4900" b="1" i="1" dirty="0" err="1" smtClean="0">
                <a:solidFill>
                  <a:srgbClr val="0000FF"/>
                </a:solidFill>
              </a:rPr>
              <a:t>towards</a:t>
            </a:r>
            <a:r>
              <a:rPr lang="fr-FR" sz="4900" b="1" i="1" dirty="0" smtClean="0">
                <a:solidFill>
                  <a:srgbClr val="0000FF"/>
                </a:solidFill>
              </a:rPr>
              <a:t> the optimisation </a:t>
            </a:r>
            <a:br>
              <a:rPr lang="fr-FR" sz="4900" b="1" i="1" dirty="0" smtClean="0">
                <a:solidFill>
                  <a:srgbClr val="0000FF"/>
                </a:solidFill>
              </a:rPr>
            </a:br>
            <a:r>
              <a:rPr lang="fr-FR" sz="4900" b="1" i="1" dirty="0" smtClean="0">
                <a:solidFill>
                  <a:srgbClr val="0000FF"/>
                </a:solidFill>
              </a:rPr>
              <a:t>of the </a:t>
            </a:r>
            <a:r>
              <a:rPr lang="fr-FR" sz="4900" b="1" i="1" dirty="0" err="1" smtClean="0">
                <a:solidFill>
                  <a:srgbClr val="0000FF"/>
                </a:solidFill>
              </a:rPr>
              <a:t>research</a:t>
            </a:r>
            <a:r>
              <a:rPr lang="fr-FR" sz="4900" b="1" i="1" dirty="0" smtClean="0">
                <a:solidFill>
                  <a:srgbClr val="0000FF"/>
                </a:solidFill>
              </a:rPr>
              <a:t> programme</a:t>
            </a:r>
            <a:r>
              <a:rPr lang="fr-FR" sz="4900" i="1" dirty="0" smtClean="0">
                <a:solidFill>
                  <a:srgbClr val="00B0F0"/>
                </a:solidFill>
              </a:rPr>
              <a:t/>
            </a:r>
            <a:br>
              <a:rPr lang="fr-FR" sz="4900" i="1" dirty="0" smtClean="0">
                <a:solidFill>
                  <a:srgbClr val="00B0F0"/>
                </a:solidFill>
              </a:rPr>
            </a:br>
            <a:endParaRPr lang="fr-FR" sz="5300" i="1" dirty="0" smtClean="0">
              <a:solidFill>
                <a:srgbClr val="00B0F0"/>
              </a:solidFill>
            </a:endParaRPr>
          </a:p>
        </p:txBody>
      </p:sp>
      <p:sp>
        <p:nvSpPr>
          <p:cNvPr id="4" name="Espace réservé de la date 3"/>
          <p:cNvSpPr>
            <a:spLocks noGrp="1"/>
          </p:cNvSpPr>
          <p:nvPr>
            <p:ph type="dt" sz="quarter" idx="10"/>
          </p:nvPr>
        </p:nvSpPr>
        <p:spPr/>
        <p:txBody>
          <a:bodyPr/>
          <a:lstStyle/>
          <a:p>
            <a:pPr>
              <a:defRPr/>
            </a:pPr>
            <a:r>
              <a:rPr lang="en-US"/>
              <a:t>16/IX/2011</a:t>
            </a:r>
            <a:endParaRPr lang="fr-FR"/>
          </a:p>
        </p:txBody>
      </p:sp>
      <p:sp>
        <p:nvSpPr>
          <p:cNvPr id="5" name="Espace réservé du numéro de diapositive 4"/>
          <p:cNvSpPr>
            <a:spLocks noGrp="1"/>
          </p:cNvSpPr>
          <p:nvPr>
            <p:ph type="sldNum" sz="quarter" idx="12"/>
          </p:nvPr>
        </p:nvSpPr>
        <p:spPr/>
        <p:txBody>
          <a:bodyPr/>
          <a:lstStyle/>
          <a:p>
            <a:pPr>
              <a:defRPr/>
            </a:pPr>
            <a:fld id="{AAA37D30-4325-4DC0-AAB7-402C42DC9501}" type="slidenum">
              <a:rPr lang="fr-FR"/>
              <a:pPr>
                <a:defRPr/>
              </a:pPr>
              <a:t>1</a:t>
            </a:fld>
            <a:endParaRPr lang="fr-FR"/>
          </a:p>
        </p:txBody>
      </p:sp>
      <p:sp>
        <p:nvSpPr>
          <p:cNvPr id="6" name="Espace réservé du pied de page 5"/>
          <p:cNvSpPr>
            <a:spLocks noGrp="1"/>
          </p:cNvSpPr>
          <p:nvPr>
            <p:ph type="ftr" sz="quarter" idx="11"/>
          </p:nvPr>
        </p:nvSpPr>
        <p:spPr/>
        <p:txBody>
          <a:bodyPr/>
          <a:lstStyle/>
          <a:p>
            <a:pPr>
              <a:defRPr/>
            </a:pPr>
            <a:r>
              <a:rPr lang="fr-FR"/>
              <a:t>Egle Tomasi-Gustafsson</a:t>
            </a:r>
          </a:p>
        </p:txBody>
      </p:sp>
      <p:sp>
        <p:nvSpPr>
          <p:cNvPr id="8" name="Titre 1"/>
          <p:cNvSpPr txBox="1">
            <a:spLocks/>
          </p:cNvSpPr>
          <p:nvPr/>
        </p:nvSpPr>
        <p:spPr bwMode="auto">
          <a:xfrm>
            <a:off x="303213" y="4179888"/>
            <a:ext cx="8715375" cy="1784350"/>
          </a:xfrm>
          <a:prstGeom prst="rect">
            <a:avLst/>
          </a:prstGeom>
          <a:noFill/>
          <a:ln w="9525">
            <a:noFill/>
            <a:miter lim="800000"/>
            <a:headEnd/>
            <a:tailEnd/>
          </a:ln>
        </p:spPr>
        <p:txBody>
          <a:bodyPr anchor="ctr">
            <a:normAutofit fontScale="97500"/>
          </a:bodyPr>
          <a:lstStyle/>
          <a:p>
            <a:pPr algn="ctr" fontAlgn="auto">
              <a:spcAft>
                <a:spcPts val="0"/>
              </a:spcAft>
              <a:defRPr/>
            </a:pPr>
            <a:r>
              <a:rPr lang="fr-FR" sz="4400" i="1" dirty="0" err="1">
                <a:solidFill>
                  <a:schemeClr val="bg2"/>
                </a:solidFill>
                <a:latin typeface="+mj-lt"/>
                <a:ea typeface="+mj-ea"/>
                <a:cs typeface="+mj-cs"/>
              </a:rPr>
              <a:t>Egle</a:t>
            </a:r>
            <a:r>
              <a:rPr lang="fr-FR" sz="4400" i="1" dirty="0">
                <a:solidFill>
                  <a:schemeClr val="bg2"/>
                </a:solidFill>
                <a:latin typeface="+mj-lt"/>
                <a:ea typeface="+mj-ea"/>
                <a:cs typeface="+mj-cs"/>
              </a:rPr>
              <a:t> </a:t>
            </a:r>
            <a:r>
              <a:rPr lang="fr-FR" sz="4400" i="1" dirty="0" err="1">
                <a:solidFill>
                  <a:schemeClr val="bg2"/>
                </a:solidFill>
                <a:latin typeface="+mj-lt"/>
                <a:ea typeface="+mj-ea"/>
                <a:cs typeface="+mj-cs"/>
              </a:rPr>
              <a:t>Tomasi-Gustafsson</a:t>
            </a:r>
            <a:endParaRPr lang="fr-FR" sz="4400" i="1" dirty="0">
              <a:solidFill>
                <a:schemeClr val="bg2"/>
              </a:solidFill>
              <a:latin typeface="+mj-lt"/>
              <a:ea typeface="+mj-ea"/>
              <a:cs typeface="+mj-cs"/>
            </a:endParaRPr>
          </a:p>
        </p:txBody>
      </p:sp>
      <p:sp>
        <p:nvSpPr>
          <p:cNvPr id="9" name="Titre 1"/>
          <p:cNvSpPr txBox="1">
            <a:spLocks/>
          </p:cNvSpPr>
          <p:nvPr/>
        </p:nvSpPr>
        <p:spPr bwMode="auto">
          <a:xfrm>
            <a:off x="428625" y="5072063"/>
            <a:ext cx="8715375" cy="1785937"/>
          </a:xfrm>
          <a:prstGeom prst="rect">
            <a:avLst/>
          </a:prstGeom>
          <a:noFill/>
          <a:ln w="9525">
            <a:noFill/>
            <a:miter lim="800000"/>
            <a:headEnd/>
            <a:tailEnd/>
          </a:ln>
        </p:spPr>
        <p:txBody>
          <a:bodyPr anchor="ctr">
            <a:normAutofit fontScale="97500"/>
          </a:bodyPr>
          <a:lstStyle/>
          <a:p>
            <a:pPr algn="ctr" fontAlgn="auto">
              <a:spcAft>
                <a:spcPts val="0"/>
              </a:spcAft>
              <a:defRPr/>
            </a:pPr>
            <a:r>
              <a:rPr lang="fr-FR" sz="4000" i="1" dirty="0">
                <a:latin typeface="+mj-lt"/>
                <a:ea typeface="+mj-ea"/>
                <a:cs typeface="+mj-cs"/>
              </a:rPr>
              <a:t> </a:t>
            </a:r>
            <a:r>
              <a:rPr lang="fr-FR" sz="4100" i="1" dirty="0" err="1">
                <a:solidFill>
                  <a:schemeClr val="bg2"/>
                </a:solidFill>
                <a:latin typeface="+mj-lt"/>
                <a:ea typeface="+mj-ea"/>
                <a:cs typeface="+mj-cs"/>
              </a:rPr>
              <a:t>Scientific</a:t>
            </a:r>
            <a:r>
              <a:rPr lang="fr-FR" sz="4100" i="1" dirty="0">
                <a:solidFill>
                  <a:schemeClr val="bg2"/>
                </a:solidFill>
                <a:latin typeface="+mj-lt"/>
                <a:ea typeface="+mj-ea"/>
                <a:cs typeface="+mj-cs"/>
              </a:rPr>
              <a:t> Council, </a:t>
            </a:r>
            <a:r>
              <a:rPr lang="fr-FR" sz="4100" i="1" dirty="0" err="1">
                <a:solidFill>
                  <a:schemeClr val="bg2"/>
                </a:solidFill>
                <a:latin typeface="+mj-lt"/>
                <a:ea typeface="+mj-ea"/>
                <a:cs typeface="+mj-cs"/>
              </a:rPr>
              <a:t>Dubna</a:t>
            </a:r>
            <a:r>
              <a:rPr lang="fr-FR" sz="4100" i="1" dirty="0">
                <a:solidFill>
                  <a:schemeClr val="bg2"/>
                </a:solidFill>
                <a:latin typeface="+mj-lt"/>
                <a:ea typeface="+mj-ea"/>
                <a:cs typeface="+mj-cs"/>
              </a:rPr>
              <a:t>, </a:t>
            </a:r>
            <a:r>
              <a:rPr lang="fr-FR" sz="4100" i="1" dirty="0">
                <a:solidFill>
                  <a:schemeClr val="bg2"/>
                </a:solidFill>
                <a:latin typeface="+mj-lt"/>
                <a:ea typeface="+mj-ea"/>
                <a:cs typeface="+mj-cs"/>
              </a:rPr>
              <a:t>15/IX/2011</a:t>
            </a:r>
            <a:endParaRPr lang="fr-FR" sz="4000" i="1" dirty="0">
              <a:solidFill>
                <a:schemeClr val="bg2"/>
              </a:solidFill>
              <a:latin typeface="+mj-lt"/>
              <a:ea typeface="+mj-ea"/>
              <a:cs typeface="+mj-cs"/>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Espace réservé du contenu 2"/>
          <p:cNvSpPr>
            <a:spLocks noGrp="1"/>
          </p:cNvSpPr>
          <p:nvPr>
            <p:ph idx="1"/>
          </p:nvPr>
        </p:nvSpPr>
        <p:spPr>
          <a:xfrm>
            <a:off x="157163" y="1516063"/>
            <a:ext cx="8777287" cy="5226050"/>
          </a:xfrm>
        </p:spPr>
        <p:txBody>
          <a:bodyPr/>
          <a:lstStyle/>
          <a:p>
            <a:pPr>
              <a:buFont typeface="Arial" pitchFamily="34" charset="0"/>
              <a:buChar char="•"/>
              <a:defRPr/>
            </a:pPr>
            <a:r>
              <a:rPr lang="en-US" sz="2400" dirty="0" smtClean="0"/>
              <a:t>The PAC </a:t>
            </a:r>
            <a:r>
              <a:rPr lang="en-US" sz="2400" dirty="0"/>
              <a:t>appreciates </a:t>
            </a:r>
            <a:r>
              <a:rPr lang="en-US" sz="2400" dirty="0">
                <a:solidFill>
                  <a:srgbClr val="0000FF"/>
                </a:solidFill>
              </a:rPr>
              <a:t>the active progress in designing and developing elements and prototypes </a:t>
            </a:r>
            <a:r>
              <a:rPr lang="en-US" sz="2400" dirty="0"/>
              <a:t>of the NICA complex, </a:t>
            </a:r>
            <a:r>
              <a:rPr lang="en-US" sz="2400" dirty="0" smtClean="0"/>
              <a:t>…. </a:t>
            </a:r>
            <a:r>
              <a:rPr lang="en-US" sz="2400" dirty="0" smtClean="0">
                <a:solidFill>
                  <a:srgbClr val="0000FF"/>
                </a:solidFill>
              </a:rPr>
              <a:t>superconducting </a:t>
            </a:r>
            <a:r>
              <a:rPr lang="en-US" sz="2400" dirty="0">
                <a:solidFill>
                  <a:srgbClr val="0000FF"/>
                </a:solidFill>
              </a:rPr>
              <a:t>magnet prototypes, </a:t>
            </a:r>
            <a:r>
              <a:rPr lang="en-US" sz="2400" dirty="0" smtClean="0">
                <a:solidFill>
                  <a:srgbClr val="0000FF"/>
                </a:solidFill>
              </a:rPr>
              <a:t>…the </a:t>
            </a:r>
            <a:r>
              <a:rPr lang="en-US" sz="2400" dirty="0">
                <a:solidFill>
                  <a:srgbClr val="0000FF"/>
                </a:solidFill>
              </a:rPr>
              <a:t>ion and polarized particle sources </a:t>
            </a:r>
            <a:r>
              <a:rPr lang="en-US" sz="2400" dirty="0" smtClean="0">
                <a:solidFill>
                  <a:srgbClr val="0000FF"/>
                </a:solidFill>
              </a:rPr>
              <a:t>….designing </a:t>
            </a:r>
            <a:r>
              <a:rPr lang="en-US" sz="2400" dirty="0">
                <a:solidFill>
                  <a:srgbClr val="0000FF"/>
                </a:solidFill>
              </a:rPr>
              <a:t>the collider lattice. </a:t>
            </a:r>
          </a:p>
          <a:p>
            <a:pPr>
              <a:buFont typeface="Arial" pitchFamily="34" charset="0"/>
              <a:buChar char="•"/>
              <a:defRPr/>
            </a:pPr>
            <a:r>
              <a:rPr lang="en-US" sz="2400" dirty="0" smtClean="0"/>
              <a:t>The </a:t>
            </a:r>
            <a:r>
              <a:rPr lang="en-US" sz="2400" dirty="0"/>
              <a:t>PAC welcomes the </a:t>
            </a:r>
            <a:r>
              <a:rPr lang="en-US" sz="2400" dirty="0">
                <a:solidFill>
                  <a:srgbClr val="0000FF"/>
                </a:solidFill>
              </a:rPr>
              <a:t>productive cooperation </a:t>
            </a:r>
            <a:r>
              <a:rPr lang="en-US" sz="2400" dirty="0"/>
              <a:t>with IHEP (</a:t>
            </a:r>
            <a:r>
              <a:rPr lang="en-US" sz="2400" dirty="0" err="1"/>
              <a:t>Protvino</a:t>
            </a:r>
            <a:r>
              <a:rPr lang="en-US" sz="2400" dirty="0"/>
              <a:t>) and the State Nuclear Centre (</a:t>
            </a:r>
            <a:r>
              <a:rPr lang="en-US" sz="2400" dirty="0" err="1"/>
              <a:t>Sarov</a:t>
            </a:r>
            <a:r>
              <a:rPr lang="en-US" sz="2400" dirty="0"/>
              <a:t>) on Heavy-Ion </a:t>
            </a:r>
            <a:r>
              <a:rPr lang="en-US" sz="2400" dirty="0" err="1"/>
              <a:t>Linac</a:t>
            </a:r>
            <a:r>
              <a:rPr lang="en-US" sz="2400" dirty="0"/>
              <a:t>, with the </a:t>
            </a:r>
            <a:r>
              <a:rPr lang="en-US" sz="2400" dirty="0" err="1"/>
              <a:t>Budker</a:t>
            </a:r>
            <a:r>
              <a:rPr lang="en-US" sz="2400" dirty="0"/>
              <a:t> INP (Novosibirsk) on RF, cooling and magnetic systems, with the State Specialized Design Institute (Moscow) on the TDR, </a:t>
            </a:r>
            <a:r>
              <a:rPr lang="en-US" sz="2400" dirty="0" smtClean="0"/>
              <a:t> </a:t>
            </a:r>
            <a:r>
              <a:rPr lang="en-US" sz="2400" dirty="0"/>
              <a:t>with </a:t>
            </a:r>
            <a:r>
              <a:rPr lang="en-US" sz="2400" dirty="0" smtClean="0"/>
              <a:t>CERN, GSI</a:t>
            </a:r>
            <a:r>
              <a:rPr lang="en-US" sz="2400" dirty="0"/>
              <a:t>, IKP </a:t>
            </a:r>
            <a:r>
              <a:rPr lang="en-US" sz="2400" dirty="0" smtClean="0"/>
              <a:t>FZJ. </a:t>
            </a:r>
            <a:endParaRPr lang="en-US" sz="2400" dirty="0"/>
          </a:p>
          <a:p>
            <a:pPr>
              <a:buFont typeface="Arial" pitchFamily="34" charset="0"/>
              <a:buChar char="•"/>
              <a:defRPr/>
            </a:pPr>
            <a:r>
              <a:rPr lang="en-US" sz="2400" dirty="0" smtClean="0"/>
              <a:t>The </a:t>
            </a:r>
            <a:r>
              <a:rPr lang="en-US" sz="2400" dirty="0"/>
              <a:t>PAC concurs with the recommendations of the NICA Machine Advisory Committee taken at its meeting on 7 June </a:t>
            </a:r>
            <a:r>
              <a:rPr lang="en-US" sz="2400" dirty="0" smtClean="0"/>
              <a:t>2011.</a:t>
            </a:r>
            <a:endParaRPr lang="en-US" sz="2400" dirty="0">
              <a:solidFill>
                <a:srgbClr val="0000FF"/>
              </a:solidFill>
            </a:endParaRPr>
          </a:p>
          <a:p>
            <a:pPr marL="0" indent="0" algn="r">
              <a:buFont typeface="Arial" pitchFamily="34" charset="0"/>
              <a:buNone/>
              <a:defRPr/>
            </a:pPr>
            <a:r>
              <a:rPr lang="en-US" sz="2800" i="1" dirty="0" smtClean="0"/>
              <a:t>…international call for experiments at the </a:t>
            </a:r>
            <a:r>
              <a:rPr lang="en-US" sz="2800" i="1" dirty="0" err="1" smtClean="0"/>
              <a:t>Nuclotron</a:t>
            </a:r>
            <a:r>
              <a:rPr lang="en-US" sz="2800" i="1" dirty="0" smtClean="0"/>
              <a:t>-M</a:t>
            </a:r>
            <a:endParaRPr lang="en-US" sz="4800" i="1" dirty="0"/>
          </a:p>
          <a:p>
            <a:pPr marL="0" indent="0" algn="r">
              <a:buFont typeface="Arial" pitchFamily="34" charset="0"/>
              <a:buNone/>
              <a:defRPr/>
            </a:pPr>
            <a:endParaRPr lang="en-US" sz="4000" i="1" dirty="0" smtClean="0"/>
          </a:p>
        </p:txBody>
      </p:sp>
      <p:sp>
        <p:nvSpPr>
          <p:cNvPr id="4" name="Espace réservé de la date 3"/>
          <p:cNvSpPr>
            <a:spLocks noGrp="1"/>
          </p:cNvSpPr>
          <p:nvPr>
            <p:ph type="dt" sz="quarter" idx="10"/>
          </p:nvPr>
        </p:nvSpPr>
        <p:spPr/>
        <p:txBody>
          <a:bodyPr/>
          <a:lstStyle/>
          <a:p>
            <a:pPr>
              <a:defRPr/>
            </a:pPr>
            <a:r>
              <a:rPr lang="en-US" dirty="0"/>
              <a:t>16/IX/2011</a:t>
            </a:r>
            <a:endParaRPr lang="fr-FR" dirty="0"/>
          </a:p>
        </p:txBody>
      </p:sp>
      <p:sp>
        <p:nvSpPr>
          <p:cNvPr id="5" name="Espace réservé du pied de page 4"/>
          <p:cNvSpPr>
            <a:spLocks noGrp="1"/>
          </p:cNvSpPr>
          <p:nvPr>
            <p:ph type="ftr" sz="quarter" idx="11"/>
          </p:nvPr>
        </p:nvSpPr>
        <p:spPr/>
        <p:txBody>
          <a:bodyPr/>
          <a:lstStyle/>
          <a:p>
            <a:pPr>
              <a:defRPr/>
            </a:pPr>
            <a:r>
              <a:rPr lang="fr-FR" dirty="0" err="1" smtClean="0"/>
              <a:t>Egle</a:t>
            </a:r>
            <a:r>
              <a:rPr lang="fr-FR" dirty="0" smtClean="0"/>
              <a:t> </a:t>
            </a:r>
            <a:r>
              <a:rPr lang="fr-FR" dirty="0" err="1" smtClean="0"/>
              <a:t>Tomasi-Gustafsson</a:t>
            </a:r>
            <a:endParaRPr lang="fr-FR" dirty="0"/>
          </a:p>
        </p:txBody>
      </p:sp>
      <p:sp>
        <p:nvSpPr>
          <p:cNvPr id="6" name="Espace réservé du numéro de diapositive 5"/>
          <p:cNvSpPr>
            <a:spLocks noGrp="1"/>
          </p:cNvSpPr>
          <p:nvPr>
            <p:ph type="sldNum" sz="quarter" idx="12"/>
          </p:nvPr>
        </p:nvSpPr>
        <p:spPr/>
        <p:txBody>
          <a:bodyPr/>
          <a:lstStyle/>
          <a:p>
            <a:pPr>
              <a:defRPr/>
            </a:pPr>
            <a:fld id="{5082A460-99FA-4E98-A52B-6EA0AC689D79}" type="slidenum">
              <a:rPr lang="fr-FR" smtClean="0"/>
              <a:pPr>
                <a:defRPr/>
              </a:pPr>
              <a:t>2</a:t>
            </a:fld>
            <a:endParaRPr lang="fr-FR"/>
          </a:p>
        </p:txBody>
      </p:sp>
      <p:sp>
        <p:nvSpPr>
          <p:cNvPr id="15365" name="Rectangle 1"/>
          <p:cNvSpPr>
            <a:spLocks noChangeArrowheads="1"/>
          </p:cNvSpPr>
          <p:nvPr/>
        </p:nvSpPr>
        <p:spPr bwMode="auto">
          <a:xfrm>
            <a:off x="179388" y="0"/>
            <a:ext cx="8856662" cy="1077913"/>
          </a:xfrm>
          <a:prstGeom prst="rect">
            <a:avLst/>
          </a:prstGeom>
          <a:noFill/>
          <a:ln w="9525">
            <a:noFill/>
            <a:miter lim="800000"/>
            <a:headEnd/>
            <a:tailEnd/>
          </a:ln>
        </p:spPr>
        <p:txBody>
          <a:bodyPr>
            <a:spAutoFit/>
          </a:bodyPr>
          <a:lstStyle/>
          <a:p>
            <a:r>
              <a:rPr lang="en-US" sz="3200" b="1">
                <a:solidFill>
                  <a:srgbClr val="FF0000"/>
                </a:solidFill>
                <a:latin typeface="Comic Sans MS" pitchFamily="66" charset="0"/>
              </a:rPr>
              <a:t>Recommendations on the Nuclotron-NICA projects</a:t>
            </a:r>
            <a:endParaRPr lang="en-US" sz="3200"/>
          </a:p>
        </p:txBody>
      </p:sp>
      <p:sp>
        <p:nvSpPr>
          <p:cNvPr id="15366" name="Rectangle 2"/>
          <p:cNvSpPr>
            <a:spLocks noChangeArrowheads="1"/>
          </p:cNvSpPr>
          <p:nvPr/>
        </p:nvSpPr>
        <p:spPr bwMode="auto">
          <a:xfrm>
            <a:off x="6731000" y="847725"/>
            <a:ext cx="2081213" cy="461963"/>
          </a:xfrm>
          <a:prstGeom prst="rect">
            <a:avLst/>
          </a:prstGeom>
          <a:noFill/>
          <a:ln w="9525">
            <a:noFill/>
            <a:miter lim="800000"/>
            <a:headEnd/>
            <a:tailEnd/>
          </a:ln>
        </p:spPr>
        <p:txBody>
          <a:bodyPr wrap="none">
            <a:spAutoFit/>
          </a:bodyPr>
          <a:lstStyle/>
          <a:p>
            <a:r>
              <a:rPr lang="en-US" sz="2400" i="1">
                <a:latin typeface="Comic Sans MS" pitchFamily="66" charset="0"/>
              </a:rPr>
              <a:t>G. Trubnikov </a:t>
            </a:r>
            <a:endParaRPr lang="en-US" sz="240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Espace réservé du contenu 2"/>
          <p:cNvSpPr>
            <a:spLocks noGrp="1"/>
          </p:cNvSpPr>
          <p:nvPr>
            <p:ph idx="1"/>
          </p:nvPr>
        </p:nvSpPr>
        <p:spPr>
          <a:xfrm>
            <a:off x="357188" y="0"/>
            <a:ext cx="8229600" cy="6000750"/>
          </a:xfrm>
        </p:spPr>
        <p:txBody>
          <a:bodyPr/>
          <a:lstStyle/>
          <a:p>
            <a:pPr marL="457200" indent="-457200">
              <a:buFont typeface="Arial" pitchFamily="34" charset="0"/>
              <a:buNone/>
              <a:defRPr/>
            </a:pPr>
            <a:r>
              <a:rPr lang="en-US" sz="2800" b="1" dirty="0" smtClean="0">
                <a:solidFill>
                  <a:srgbClr val="FF0000"/>
                </a:solidFill>
                <a:latin typeface="Comic Sans MS" pitchFamily="66" charset="0"/>
              </a:rPr>
              <a:t>  </a:t>
            </a:r>
            <a:r>
              <a:rPr lang="en-US" b="1" dirty="0" smtClean="0">
                <a:solidFill>
                  <a:srgbClr val="FF0000"/>
                </a:solidFill>
                <a:latin typeface="Comic Sans MS" pitchFamily="66" charset="0"/>
              </a:rPr>
              <a:t> Recommendations on the progress towards the NICA White Paper (I)</a:t>
            </a:r>
          </a:p>
          <a:p>
            <a:pPr marL="457200" indent="-457200" algn="r">
              <a:buFont typeface="Arial" pitchFamily="34" charset="0"/>
              <a:buNone/>
              <a:defRPr/>
            </a:pPr>
            <a:r>
              <a:rPr lang="en-US" i="1" dirty="0" smtClean="0">
                <a:latin typeface="Comic Sans MS" pitchFamily="66" charset="0"/>
              </a:rPr>
              <a:t>A. </a:t>
            </a:r>
            <a:r>
              <a:rPr lang="en-US" i="1" dirty="0" err="1" smtClean="0">
                <a:latin typeface="Comic Sans MS" pitchFamily="66" charset="0"/>
              </a:rPr>
              <a:t>Sorin</a:t>
            </a:r>
            <a:endParaRPr lang="fr-FR" i="1" dirty="0" smtClean="0">
              <a:solidFill>
                <a:srgbClr val="FF0000"/>
              </a:solidFill>
              <a:latin typeface="Comic Sans MS" pitchFamily="66" charset="0"/>
            </a:endParaRPr>
          </a:p>
          <a:p>
            <a:pPr marL="0" indent="0">
              <a:buFont typeface="Arial" pitchFamily="34" charset="0"/>
              <a:buNone/>
              <a:defRPr/>
            </a:pPr>
            <a:r>
              <a:rPr lang="en-US" sz="2400" dirty="0" smtClean="0"/>
              <a:t>The </a:t>
            </a:r>
            <a:r>
              <a:rPr lang="en-US" sz="2400" dirty="0"/>
              <a:t>PAC appreciates the significant progress of this </a:t>
            </a:r>
            <a:r>
              <a:rPr lang="en-US" sz="2400" dirty="0" smtClean="0"/>
              <a:t>work</a:t>
            </a:r>
          </a:p>
          <a:p>
            <a:pPr>
              <a:buFont typeface="Arial" pitchFamily="34" charset="0"/>
              <a:buChar char="•"/>
              <a:defRPr/>
            </a:pPr>
            <a:endParaRPr lang="en-US" sz="2400" dirty="0" smtClean="0"/>
          </a:p>
          <a:p>
            <a:pPr>
              <a:buFont typeface="Arial" pitchFamily="34" charset="0"/>
              <a:buChar char="•"/>
              <a:defRPr/>
            </a:pPr>
            <a:r>
              <a:rPr lang="en-US" sz="2400" i="1" dirty="0" smtClean="0"/>
              <a:t>New </a:t>
            </a:r>
            <a:r>
              <a:rPr lang="en-US" sz="2400" i="1" dirty="0"/>
              <a:t>editorial </a:t>
            </a:r>
            <a:r>
              <a:rPr lang="en-US" sz="2400" i="1" dirty="0" smtClean="0"/>
              <a:t>section</a:t>
            </a:r>
            <a:r>
              <a:rPr lang="en-US" sz="2400" dirty="0" smtClean="0"/>
              <a:t> summarizing the </a:t>
            </a:r>
            <a:r>
              <a:rPr lang="en-US" sz="2400" dirty="0"/>
              <a:t>main physical phenomena </a:t>
            </a:r>
            <a:r>
              <a:rPr lang="en-US" sz="2400" dirty="0" smtClean="0"/>
              <a:t> and the </a:t>
            </a:r>
            <a:r>
              <a:rPr lang="en-US" sz="2400" dirty="0"/>
              <a:t>main parameters of the NICA facility including </a:t>
            </a:r>
            <a:r>
              <a:rPr lang="en-US" sz="2400" dirty="0" err="1"/>
              <a:t>Nuclotron</a:t>
            </a:r>
            <a:r>
              <a:rPr lang="en-US" sz="2400" dirty="0"/>
              <a:t>-NICA extracted beams. </a:t>
            </a:r>
            <a:endParaRPr lang="en-US" sz="2400" dirty="0" smtClean="0"/>
          </a:p>
          <a:p>
            <a:pPr>
              <a:buFont typeface="Arial" pitchFamily="34" charset="0"/>
              <a:buChar char="•"/>
              <a:defRPr/>
            </a:pPr>
            <a:r>
              <a:rPr lang="en-US" sz="2400" i="1" dirty="0" smtClean="0"/>
              <a:t>broad </a:t>
            </a:r>
            <a:r>
              <a:rPr lang="en-US" sz="2400" i="1" dirty="0"/>
              <a:t>international involvement </a:t>
            </a:r>
            <a:r>
              <a:rPr lang="en-US" sz="2400" dirty="0"/>
              <a:t>in the preparation of this document, </a:t>
            </a:r>
          </a:p>
          <a:p>
            <a:pPr>
              <a:buFont typeface="Arial" pitchFamily="34" charset="0"/>
              <a:buChar char="•"/>
              <a:defRPr/>
            </a:pPr>
            <a:r>
              <a:rPr lang="en-US" sz="2400" dirty="0" smtClean="0"/>
              <a:t>The </a:t>
            </a:r>
            <a:r>
              <a:rPr lang="en-US" sz="2400" dirty="0"/>
              <a:t>PAC recommends </a:t>
            </a:r>
            <a:r>
              <a:rPr lang="en-US" sz="2400" i="1" dirty="0"/>
              <a:t>continuation of this work </a:t>
            </a:r>
            <a:r>
              <a:rPr lang="en-US" sz="2400" dirty="0"/>
              <a:t>including the traditional </a:t>
            </a:r>
            <a:r>
              <a:rPr lang="en-US" sz="2400" i="1" dirty="0"/>
              <a:t>round-table discussions </a:t>
            </a:r>
            <a:r>
              <a:rPr lang="en-US" sz="2400" dirty="0"/>
              <a:t>of the future research </a:t>
            </a:r>
            <a:r>
              <a:rPr lang="en-US" sz="2400" dirty="0" err="1"/>
              <a:t>programmes</a:t>
            </a:r>
            <a:r>
              <a:rPr lang="en-US" sz="2400" dirty="0"/>
              <a:t> at NICA/MPD and </a:t>
            </a:r>
            <a:r>
              <a:rPr lang="en-US" sz="2400" dirty="0" err="1"/>
              <a:t>Nuclotron</a:t>
            </a:r>
            <a:r>
              <a:rPr lang="en-US" sz="2400" dirty="0"/>
              <a:t>-NICA.</a:t>
            </a:r>
          </a:p>
          <a:p>
            <a:pPr marL="0" indent="0">
              <a:buFont typeface="Arial" pitchFamily="34" charset="0"/>
              <a:buNone/>
              <a:defRPr/>
            </a:pPr>
            <a:endParaRPr lang="en-US" sz="2400" dirty="0"/>
          </a:p>
        </p:txBody>
      </p:sp>
      <p:sp>
        <p:nvSpPr>
          <p:cNvPr id="4" name="Espace réservé de la date 3"/>
          <p:cNvSpPr>
            <a:spLocks noGrp="1"/>
          </p:cNvSpPr>
          <p:nvPr>
            <p:ph type="dt" sz="quarter" idx="10"/>
          </p:nvPr>
        </p:nvSpPr>
        <p:spPr/>
        <p:txBody>
          <a:bodyPr/>
          <a:lstStyle/>
          <a:p>
            <a:pPr>
              <a:defRPr/>
            </a:pPr>
            <a:r>
              <a:rPr lang="en-US"/>
              <a:t>16/IX/2011</a:t>
            </a:r>
            <a:endParaRPr lang="fr-FR"/>
          </a:p>
        </p:txBody>
      </p:sp>
      <p:sp>
        <p:nvSpPr>
          <p:cNvPr id="5" name="Espace réservé du pied de page 4"/>
          <p:cNvSpPr>
            <a:spLocks noGrp="1"/>
          </p:cNvSpPr>
          <p:nvPr>
            <p:ph type="ftr" sz="quarter" idx="11"/>
          </p:nvPr>
        </p:nvSpPr>
        <p:spPr/>
        <p:txBody>
          <a:bodyPr/>
          <a:lstStyle/>
          <a:p>
            <a:pPr>
              <a:defRPr/>
            </a:pPr>
            <a:r>
              <a:rPr lang="fr-FR" smtClean="0"/>
              <a:t>Egle Tomasi-Gustafsson</a:t>
            </a:r>
            <a:endParaRPr lang="fr-FR"/>
          </a:p>
        </p:txBody>
      </p:sp>
      <p:sp>
        <p:nvSpPr>
          <p:cNvPr id="6" name="Espace réservé du numéro de diapositive 5"/>
          <p:cNvSpPr>
            <a:spLocks noGrp="1"/>
          </p:cNvSpPr>
          <p:nvPr>
            <p:ph type="sldNum" sz="quarter" idx="12"/>
          </p:nvPr>
        </p:nvSpPr>
        <p:spPr/>
        <p:txBody>
          <a:bodyPr/>
          <a:lstStyle/>
          <a:p>
            <a:pPr>
              <a:defRPr/>
            </a:pPr>
            <a:fld id="{C5E510FF-16D6-479D-B235-3A438343672E}" type="slidenum">
              <a:rPr lang="fr-FR" smtClean="0"/>
              <a:pPr>
                <a:defRPr/>
              </a:pPr>
              <a:t>3</a:t>
            </a:fld>
            <a:endParaRPr lang="fr-F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p:cNvSpPr>
            <a:spLocks noGrp="1"/>
          </p:cNvSpPr>
          <p:nvPr>
            <p:ph type="dt" sz="quarter" idx="10"/>
          </p:nvPr>
        </p:nvSpPr>
        <p:spPr/>
        <p:txBody>
          <a:bodyPr/>
          <a:lstStyle/>
          <a:p>
            <a:pPr>
              <a:defRPr/>
            </a:pPr>
            <a:r>
              <a:rPr lang="en-US"/>
              <a:t>16/IX/2011</a:t>
            </a:r>
            <a:endParaRPr lang="fr-FR"/>
          </a:p>
        </p:txBody>
      </p:sp>
      <p:sp>
        <p:nvSpPr>
          <p:cNvPr id="3" name="Espace réservé du pied de page 2"/>
          <p:cNvSpPr>
            <a:spLocks noGrp="1"/>
          </p:cNvSpPr>
          <p:nvPr>
            <p:ph type="ftr" sz="quarter" idx="11"/>
          </p:nvPr>
        </p:nvSpPr>
        <p:spPr/>
        <p:txBody>
          <a:bodyPr/>
          <a:lstStyle/>
          <a:p>
            <a:pPr>
              <a:defRPr/>
            </a:pPr>
            <a:r>
              <a:rPr lang="fr-FR" smtClean="0"/>
              <a:t>Egle Tomasi-Gustafsson</a:t>
            </a:r>
            <a:endParaRPr lang="fr-FR"/>
          </a:p>
        </p:txBody>
      </p:sp>
      <p:sp>
        <p:nvSpPr>
          <p:cNvPr id="4" name="Espace réservé du numéro de diapositive 3"/>
          <p:cNvSpPr>
            <a:spLocks noGrp="1"/>
          </p:cNvSpPr>
          <p:nvPr>
            <p:ph type="sldNum" sz="quarter" idx="12"/>
          </p:nvPr>
        </p:nvSpPr>
        <p:spPr/>
        <p:txBody>
          <a:bodyPr/>
          <a:lstStyle/>
          <a:p>
            <a:pPr>
              <a:defRPr/>
            </a:pPr>
            <a:fld id="{F627DCE8-D300-488E-99D7-CB27F3539DC7}" type="slidenum">
              <a:rPr lang="fr-FR" smtClean="0"/>
              <a:pPr>
                <a:defRPr/>
              </a:pPr>
              <a:t>4</a:t>
            </a:fld>
            <a:endParaRPr lang="fr-FR"/>
          </a:p>
        </p:txBody>
      </p:sp>
      <p:sp>
        <p:nvSpPr>
          <p:cNvPr id="5" name="Rectangle 4"/>
          <p:cNvSpPr/>
          <p:nvPr/>
        </p:nvSpPr>
        <p:spPr>
          <a:xfrm>
            <a:off x="179388" y="2636838"/>
            <a:ext cx="8893175" cy="2678112"/>
          </a:xfrm>
          <a:prstGeom prst="rect">
            <a:avLst/>
          </a:prstGeom>
        </p:spPr>
        <p:txBody>
          <a:bodyPr>
            <a:spAutoFit/>
          </a:bodyPr>
          <a:lstStyle/>
          <a:p>
            <a:pPr>
              <a:defRPr/>
            </a:pPr>
            <a:r>
              <a:rPr lang="en-US" sz="2800" dirty="0">
                <a:latin typeface="+mn-lt"/>
              </a:rPr>
              <a:t>The PAC appreciates </a:t>
            </a:r>
            <a:r>
              <a:rPr lang="en-US" sz="2800" dirty="0">
                <a:latin typeface="+mn-lt"/>
              </a:rPr>
              <a:t>the significant progress achieved in designing the MPD detector, in </a:t>
            </a:r>
            <a:r>
              <a:rPr lang="en-US" sz="2800" u="sng" dirty="0">
                <a:latin typeface="+mn-lt"/>
              </a:rPr>
              <a:t>developing new technologies for its elements, and in simulation and feasibility studies</a:t>
            </a:r>
            <a:r>
              <a:rPr lang="en-US" sz="2800" dirty="0">
                <a:latin typeface="+mn-lt"/>
              </a:rPr>
              <a:t>. The </a:t>
            </a:r>
            <a:r>
              <a:rPr lang="en-US" sz="2800" u="sng" dirty="0">
                <a:latin typeface="+mn-lt"/>
              </a:rPr>
              <a:t>beginning of prototyping </a:t>
            </a:r>
            <a:r>
              <a:rPr lang="en-US" sz="2800" dirty="0">
                <a:latin typeface="+mn-lt"/>
              </a:rPr>
              <a:t>of the MPD subsystems is also noted. </a:t>
            </a:r>
          </a:p>
          <a:p>
            <a:pPr>
              <a:defRPr/>
            </a:pPr>
            <a:r>
              <a:rPr lang="en-US" sz="2800" dirty="0">
                <a:latin typeface="+mn-lt"/>
              </a:rPr>
              <a:t> </a:t>
            </a:r>
          </a:p>
        </p:txBody>
      </p:sp>
      <p:sp>
        <p:nvSpPr>
          <p:cNvPr id="17413" name="Rectangle 5"/>
          <p:cNvSpPr>
            <a:spLocks noChangeArrowheads="1"/>
          </p:cNvSpPr>
          <p:nvPr/>
        </p:nvSpPr>
        <p:spPr bwMode="auto">
          <a:xfrm>
            <a:off x="179388" y="371475"/>
            <a:ext cx="7921625" cy="585788"/>
          </a:xfrm>
          <a:prstGeom prst="rect">
            <a:avLst/>
          </a:prstGeom>
          <a:noFill/>
          <a:ln w="9525">
            <a:noFill/>
            <a:miter lim="800000"/>
            <a:headEnd/>
            <a:tailEnd/>
          </a:ln>
        </p:spPr>
        <p:txBody>
          <a:bodyPr>
            <a:spAutoFit/>
          </a:bodyPr>
          <a:lstStyle/>
          <a:p>
            <a:r>
              <a:rPr lang="en-US" sz="3200" b="1">
                <a:solidFill>
                  <a:srgbClr val="FF0000"/>
                </a:solidFill>
                <a:latin typeface="Comic Sans MS" pitchFamily="66" charset="0"/>
              </a:rPr>
              <a:t>Recommendations on the MPD project</a:t>
            </a:r>
            <a:endParaRPr lang="en-US" sz="3200">
              <a:solidFill>
                <a:srgbClr val="FF0000"/>
              </a:solidFill>
              <a:latin typeface="Comic Sans MS" pitchFamily="66" charset="0"/>
            </a:endParaRPr>
          </a:p>
        </p:txBody>
      </p:sp>
      <p:sp>
        <p:nvSpPr>
          <p:cNvPr id="17414" name="Rectangle 6"/>
          <p:cNvSpPr>
            <a:spLocks noChangeArrowheads="1"/>
          </p:cNvSpPr>
          <p:nvPr/>
        </p:nvSpPr>
        <p:spPr bwMode="auto">
          <a:xfrm>
            <a:off x="5651500" y="1341438"/>
            <a:ext cx="2640013" cy="584200"/>
          </a:xfrm>
          <a:prstGeom prst="rect">
            <a:avLst/>
          </a:prstGeom>
          <a:noFill/>
          <a:ln w="9525">
            <a:noFill/>
            <a:miter lim="800000"/>
            <a:headEnd/>
            <a:tailEnd/>
          </a:ln>
        </p:spPr>
        <p:txBody>
          <a:bodyPr wrap="none">
            <a:spAutoFit/>
          </a:bodyPr>
          <a:lstStyle/>
          <a:p>
            <a:r>
              <a:rPr lang="en-US" sz="3200" i="1"/>
              <a:t>V. Kolesnikov</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p:cNvSpPr>
            <a:spLocks noGrp="1"/>
          </p:cNvSpPr>
          <p:nvPr>
            <p:ph type="dt" sz="quarter" idx="10"/>
          </p:nvPr>
        </p:nvSpPr>
        <p:spPr/>
        <p:txBody>
          <a:bodyPr/>
          <a:lstStyle/>
          <a:p>
            <a:pPr>
              <a:defRPr/>
            </a:pPr>
            <a:r>
              <a:rPr lang="en-US"/>
              <a:t>16/IX/2011</a:t>
            </a:r>
            <a:endParaRPr lang="fr-FR"/>
          </a:p>
        </p:txBody>
      </p:sp>
      <p:sp>
        <p:nvSpPr>
          <p:cNvPr id="3" name="Espace réservé du pied de page 2"/>
          <p:cNvSpPr>
            <a:spLocks noGrp="1"/>
          </p:cNvSpPr>
          <p:nvPr>
            <p:ph type="ftr" sz="quarter" idx="11"/>
          </p:nvPr>
        </p:nvSpPr>
        <p:spPr/>
        <p:txBody>
          <a:bodyPr/>
          <a:lstStyle/>
          <a:p>
            <a:pPr>
              <a:defRPr/>
            </a:pPr>
            <a:r>
              <a:rPr lang="fr-FR" smtClean="0"/>
              <a:t>Egle Tomasi-Gustafsson</a:t>
            </a:r>
            <a:endParaRPr lang="fr-FR"/>
          </a:p>
        </p:txBody>
      </p:sp>
      <p:sp>
        <p:nvSpPr>
          <p:cNvPr id="4" name="Espace réservé du numéro de diapositive 3"/>
          <p:cNvSpPr>
            <a:spLocks noGrp="1"/>
          </p:cNvSpPr>
          <p:nvPr>
            <p:ph type="sldNum" sz="quarter" idx="12"/>
          </p:nvPr>
        </p:nvSpPr>
        <p:spPr/>
        <p:txBody>
          <a:bodyPr/>
          <a:lstStyle/>
          <a:p>
            <a:pPr>
              <a:defRPr/>
            </a:pPr>
            <a:fld id="{AFD2A2F2-29C0-4B78-9F74-70EC75C62660}" type="slidenum">
              <a:rPr lang="fr-FR" smtClean="0"/>
              <a:pPr>
                <a:defRPr/>
              </a:pPr>
              <a:t>5</a:t>
            </a:fld>
            <a:endParaRPr lang="fr-FR"/>
          </a:p>
        </p:txBody>
      </p:sp>
      <p:sp>
        <p:nvSpPr>
          <p:cNvPr id="5" name="Rectangle 4"/>
          <p:cNvSpPr/>
          <p:nvPr/>
        </p:nvSpPr>
        <p:spPr>
          <a:xfrm>
            <a:off x="0" y="1989138"/>
            <a:ext cx="9144000" cy="3970337"/>
          </a:xfrm>
          <a:prstGeom prst="rect">
            <a:avLst/>
          </a:prstGeom>
        </p:spPr>
        <p:txBody>
          <a:bodyPr>
            <a:spAutoFit/>
          </a:bodyPr>
          <a:lstStyle/>
          <a:p>
            <a:pPr>
              <a:defRPr/>
            </a:pPr>
            <a:r>
              <a:rPr lang="en-US" sz="2800" dirty="0">
                <a:latin typeface="+mn-lt"/>
              </a:rPr>
              <a:t>R</a:t>
            </a:r>
            <a:r>
              <a:rPr lang="en-US" sz="2800" dirty="0">
                <a:latin typeface="+mn-lt"/>
              </a:rPr>
              <a:t>esearch </a:t>
            </a:r>
            <a:r>
              <a:rPr lang="en-US" sz="2800" dirty="0" err="1">
                <a:latin typeface="+mn-lt"/>
              </a:rPr>
              <a:t>programme</a:t>
            </a:r>
            <a:r>
              <a:rPr lang="en-US" sz="2800" dirty="0">
                <a:latin typeface="+mn-lt"/>
              </a:rPr>
              <a:t> </a:t>
            </a:r>
            <a:r>
              <a:rPr lang="en-US" sz="2800" dirty="0">
                <a:latin typeface="+mn-lt"/>
              </a:rPr>
              <a:t>…using </a:t>
            </a:r>
            <a:r>
              <a:rPr lang="en-US" sz="2800" dirty="0">
                <a:latin typeface="+mn-lt"/>
              </a:rPr>
              <a:t>the </a:t>
            </a:r>
            <a:r>
              <a:rPr lang="en-US" sz="2800" u="sng" dirty="0" err="1">
                <a:latin typeface="+mn-lt"/>
              </a:rPr>
              <a:t>Nuclotron</a:t>
            </a:r>
            <a:r>
              <a:rPr lang="en-US" sz="2800" u="sng" dirty="0">
                <a:latin typeface="+mn-lt"/>
              </a:rPr>
              <a:t> extracted </a:t>
            </a:r>
            <a:r>
              <a:rPr lang="en-US" sz="2800" u="sng" dirty="0">
                <a:latin typeface="+mn-lt"/>
              </a:rPr>
              <a:t>beams</a:t>
            </a:r>
            <a:r>
              <a:rPr lang="en-US" sz="2800" dirty="0">
                <a:latin typeface="+mn-lt"/>
              </a:rPr>
              <a:t> </a:t>
            </a:r>
          </a:p>
          <a:p>
            <a:pPr>
              <a:defRPr/>
            </a:pPr>
            <a:endParaRPr lang="en-US" sz="2800" dirty="0">
              <a:latin typeface="+mn-lt"/>
            </a:endParaRPr>
          </a:p>
          <a:p>
            <a:pPr>
              <a:defRPr/>
            </a:pPr>
            <a:r>
              <a:rPr lang="en-US" sz="2800" dirty="0">
                <a:latin typeface="+mn-lt"/>
              </a:rPr>
              <a:t>The </a:t>
            </a:r>
            <a:r>
              <a:rPr lang="en-US" sz="2800" dirty="0">
                <a:latin typeface="+mn-lt"/>
              </a:rPr>
              <a:t>PAC endorses this </a:t>
            </a:r>
            <a:r>
              <a:rPr lang="en-US" sz="2800" dirty="0" err="1">
                <a:latin typeface="+mn-lt"/>
              </a:rPr>
              <a:t>programme</a:t>
            </a:r>
            <a:r>
              <a:rPr lang="en-US" sz="2800" dirty="0">
                <a:latin typeface="+mn-lt"/>
              </a:rPr>
              <a:t> and considers its realization in the announced terms to be extremely important. Taking into account the </a:t>
            </a:r>
            <a:r>
              <a:rPr lang="en-US" sz="2800" i="1" dirty="0">
                <a:solidFill>
                  <a:srgbClr val="0000FF"/>
                </a:solidFill>
                <a:latin typeface="+mn-lt"/>
              </a:rPr>
              <a:t>intensive schedule </a:t>
            </a:r>
            <a:r>
              <a:rPr lang="en-US" sz="2800" dirty="0">
                <a:latin typeface="+mn-lt"/>
              </a:rPr>
              <a:t>for the commissioning of the experimental set-ups on the </a:t>
            </a:r>
            <a:r>
              <a:rPr lang="en-US" sz="2800" dirty="0" err="1">
                <a:latin typeface="+mn-lt"/>
              </a:rPr>
              <a:t>Nuclotron</a:t>
            </a:r>
            <a:r>
              <a:rPr lang="en-US" sz="2800" dirty="0">
                <a:latin typeface="+mn-lt"/>
              </a:rPr>
              <a:t> extracted beams, the PAC </a:t>
            </a:r>
            <a:r>
              <a:rPr lang="en-US" sz="2800" i="1" dirty="0">
                <a:latin typeface="+mn-lt"/>
              </a:rPr>
              <a:t>recommends that the project to study the hot dense baryonic matter be presented at the next PAC meeting.</a:t>
            </a:r>
          </a:p>
        </p:txBody>
      </p:sp>
      <p:sp>
        <p:nvSpPr>
          <p:cNvPr id="6" name="Rectangle 5"/>
          <p:cNvSpPr/>
          <p:nvPr/>
        </p:nvSpPr>
        <p:spPr>
          <a:xfrm>
            <a:off x="23813" y="12700"/>
            <a:ext cx="9120187" cy="1568450"/>
          </a:xfrm>
          <a:prstGeom prst="rect">
            <a:avLst/>
          </a:prstGeom>
        </p:spPr>
        <p:txBody>
          <a:bodyPr>
            <a:spAutoFit/>
          </a:bodyPr>
          <a:lstStyle/>
          <a:p>
            <a:pPr>
              <a:defRPr/>
            </a:pPr>
            <a:r>
              <a:rPr lang="en-US" sz="3200" b="1" dirty="0">
                <a:solidFill>
                  <a:srgbClr val="FF0000"/>
                </a:solidFill>
                <a:latin typeface="Comic Sans MS" pitchFamily="66" charset="0"/>
              </a:rPr>
              <a:t>Recommendations on future scientific activities and proposal of experiments </a:t>
            </a:r>
            <a:r>
              <a:rPr lang="en-US" sz="3200" b="1" dirty="0">
                <a:solidFill>
                  <a:srgbClr val="FF0000"/>
                </a:solidFill>
                <a:latin typeface="Comic Sans MS" pitchFamily="66" charset="0"/>
              </a:rPr>
              <a:t> at </a:t>
            </a:r>
            <a:r>
              <a:rPr lang="en-US" sz="3200" b="1" dirty="0" err="1">
                <a:solidFill>
                  <a:srgbClr val="FF0000"/>
                </a:solidFill>
                <a:latin typeface="Comic Sans MS" pitchFamily="66" charset="0"/>
              </a:rPr>
              <a:t>Nuclotron</a:t>
            </a:r>
            <a:r>
              <a:rPr lang="en-US" sz="3200" b="1" dirty="0">
                <a:solidFill>
                  <a:srgbClr val="FF0000"/>
                </a:solidFill>
                <a:latin typeface="Comic Sans MS" pitchFamily="66" charset="0"/>
              </a:rPr>
              <a:t>-NIC</a:t>
            </a:r>
            <a:r>
              <a:rPr lang="en-US" sz="3200" b="1" dirty="0">
                <a:solidFill>
                  <a:srgbClr val="FF0000"/>
                </a:solidFill>
                <a:latin typeface="+mj-lt"/>
              </a:rPr>
              <a:t>A </a:t>
            </a:r>
            <a:endParaRPr lang="en-US" sz="3200" dirty="0">
              <a:solidFill>
                <a:srgbClr val="FF0000"/>
              </a:solidFill>
              <a:latin typeface="+mj-lt"/>
            </a:endParaRPr>
          </a:p>
        </p:txBody>
      </p:sp>
      <p:sp>
        <p:nvSpPr>
          <p:cNvPr id="18438" name="Rectangle 6"/>
          <p:cNvSpPr>
            <a:spLocks noChangeArrowheads="1"/>
          </p:cNvSpPr>
          <p:nvPr/>
        </p:nvSpPr>
        <p:spPr bwMode="auto">
          <a:xfrm>
            <a:off x="5219700" y="1393825"/>
            <a:ext cx="3744913" cy="584200"/>
          </a:xfrm>
          <a:prstGeom prst="rect">
            <a:avLst/>
          </a:prstGeom>
          <a:noFill/>
          <a:ln w="9525">
            <a:noFill/>
            <a:miter lim="800000"/>
            <a:headEnd/>
            <a:tailEnd/>
          </a:ln>
        </p:spPr>
        <p:txBody>
          <a:bodyPr>
            <a:spAutoFit/>
          </a:bodyPr>
          <a:lstStyle/>
          <a:p>
            <a:r>
              <a:rPr lang="en-US" sz="3200" i="1"/>
              <a:t>V. Kekelidze</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Espace réservé du contenu 2"/>
          <p:cNvSpPr>
            <a:spLocks noGrp="1"/>
          </p:cNvSpPr>
          <p:nvPr>
            <p:ph idx="1"/>
          </p:nvPr>
        </p:nvSpPr>
        <p:spPr>
          <a:xfrm>
            <a:off x="30163" y="1268413"/>
            <a:ext cx="8964612" cy="4522787"/>
          </a:xfrm>
        </p:spPr>
        <p:txBody>
          <a:bodyPr/>
          <a:lstStyle/>
          <a:p>
            <a:pPr marL="0" indent="0">
              <a:buFont typeface="Arial" pitchFamily="34" charset="0"/>
              <a:buNone/>
              <a:defRPr/>
            </a:pPr>
            <a:r>
              <a:rPr lang="en-US" sz="2800" dirty="0" smtClean="0"/>
              <a:t> </a:t>
            </a:r>
            <a:r>
              <a:rPr lang="en-US" sz="2800" dirty="0">
                <a:solidFill>
                  <a:srgbClr val="FF0000"/>
                </a:solidFill>
              </a:rPr>
              <a:t>NA61/NA49</a:t>
            </a:r>
            <a:r>
              <a:rPr lang="en-US" sz="2800" dirty="0"/>
              <a:t> </a:t>
            </a:r>
            <a:r>
              <a:rPr lang="en-US" sz="2800" dirty="0" smtClean="0"/>
              <a:t> </a:t>
            </a:r>
            <a:r>
              <a:rPr lang="en-US" sz="2800" dirty="0" smtClean="0">
                <a:solidFill>
                  <a:srgbClr val="0000FF"/>
                </a:solidFill>
              </a:rPr>
              <a:t>(G</a:t>
            </a:r>
            <a:r>
              <a:rPr lang="en-US" sz="2800" dirty="0">
                <a:solidFill>
                  <a:srgbClr val="0000FF"/>
                </a:solidFill>
              </a:rPr>
              <a:t>. </a:t>
            </a:r>
            <a:r>
              <a:rPr lang="en-US" sz="2800" dirty="0" err="1" smtClean="0">
                <a:solidFill>
                  <a:srgbClr val="0000FF"/>
                </a:solidFill>
              </a:rPr>
              <a:t>Melkumov</a:t>
            </a:r>
            <a:r>
              <a:rPr lang="en-US" sz="2800" dirty="0"/>
              <a:t>)</a:t>
            </a:r>
            <a:r>
              <a:rPr lang="en-US" sz="2800" dirty="0" smtClean="0"/>
              <a:t> : heavy-ion, neutrino </a:t>
            </a:r>
            <a:r>
              <a:rPr lang="en-US" sz="2800" dirty="0"/>
              <a:t>and </a:t>
            </a:r>
            <a:r>
              <a:rPr lang="en-US" sz="2800" dirty="0" smtClean="0"/>
              <a:t>cosmology</a:t>
            </a:r>
            <a:endParaRPr lang="en-US" sz="2800" dirty="0"/>
          </a:p>
          <a:p>
            <a:pPr marL="0" indent="0">
              <a:buFont typeface="Arial" pitchFamily="34" charset="0"/>
              <a:buNone/>
              <a:defRPr/>
            </a:pPr>
            <a:r>
              <a:rPr lang="en-US" sz="2800" u="sng" dirty="0"/>
              <a:t>I</a:t>
            </a:r>
            <a:r>
              <a:rPr lang="en-US" sz="2800" u="sng" dirty="0" smtClean="0"/>
              <a:t>n </a:t>
            </a:r>
            <a:r>
              <a:rPr lang="en-US" sz="2800" u="sng" dirty="0"/>
              <a:t>view of the important results which are foreseen in the future</a:t>
            </a:r>
            <a:r>
              <a:rPr lang="en-US" sz="2800" u="sng" dirty="0" smtClean="0"/>
              <a:t>,</a:t>
            </a:r>
            <a:r>
              <a:rPr lang="en-US" sz="2800" dirty="0" smtClean="0"/>
              <a:t> the PAC </a:t>
            </a:r>
            <a:r>
              <a:rPr lang="en-US" sz="2800" dirty="0" err="1" smtClean="0"/>
              <a:t>reccommends</a:t>
            </a:r>
            <a:endParaRPr lang="en-US" sz="2800" dirty="0"/>
          </a:p>
          <a:p>
            <a:pPr marL="457200" indent="-457200">
              <a:buFont typeface="Arial" pitchFamily="34" charset="0"/>
              <a:buAutoNum type="arabicParenR"/>
              <a:defRPr/>
            </a:pPr>
            <a:r>
              <a:rPr lang="en-US" sz="2800" dirty="0" smtClean="0"/>
              <a:t>unification </a:t>
            </a:r>
            <a:r>
              <a:rPr lang="en-US" sz="2800" dirty="0"/>
              <a:t>of the two JINR groups </a:t>
            </a:r>
            <a:endParaRPr lang="en-US" sz="2800" dirty="0" smtClean="0"/>
          </a:p>
          <a:p>
            <a:pPr marL="457200" indent="-457200">
              <a:buFont typeface="Arial" pitchFamily="34" charset="0"/>
              <a:buAutoNum type="arabicParenR"/>
              <a:defRPr/>
            </a:pPr>
            <a:r>
              <a:rPr lang="en-US" sz="2800" dirty="0" smtClean="0"/>
              <a:t> should </a:t>
            </a:r>
            <a:r>
              <a:rPr lang="en-US" sz="2800" dirty="0"/>
              <a:t>be reinforced by young scientists and PhD students. </a:t>
            </a:r>
          </a:p>
          <a:p>
            <a:pPr marL="0" indent="0">
              <a:buFont typeface="Arial" pitchFamily="34" charset="0"/>
              <a:buNone/>
              <a:defRPr/>
            </a:pPr>
            <a:endParaRPr lang="en-US" sz="2800" dirty="0"/>
          </a:p>
          <a:p>
            <a:pPr marL="0" indent="0">
              <a:buFont typeface="Arial" pitchFamily="34" charset="0"/>
              <a:buNone/>
              <a:defRPr/>
            </a:pPr>
            <a:r>
              <a:rPr lang="en-US" sz="2800" dirty="0" smtClean="0"/>
              <a:t>…. </a:t>
            </a:r>
            <a:r>
              <a:rPr lang="en-US" sz="2800" dirty="0"/>
              <a:t>the PAC looks forward to the implementation of this recommendation and to the presentation of this project at its next meeting </a:t>
            </a:r>
            <a:r>
              <a:rPr lang="en-US" sz="2800" i="1" dirty="0"/>
              <a:t>before final approval</a:t>
            </a:r>
            <a:r>
              <a:rPr lang="en-US" sz="2800" dirty="0"/>
              <a:t>. </a:t>
            </a:r>
          </a:p>
        </p:txBody>
      </p:sp>
      <p:sp>
        <p:nvSpPr>
          <p:cNvPr id="4" name="Espace réservé de la date 3"/>
          <p:cNvSpPr>
            <a:spLocks noGrp="1"/>
          </p:cNvSpPr>
          <p:nvPr>
            <p:ph type="dt" sz="quarter" idx="10"/>
          </p:nvPr>
        </p:nvSpPr>
        <p:spPr/>
        <p:txBody>
          <a:bodyPr/>
          <a:lstStyle/>
          <a:p>
            <a:pPr>
              <a:defRPr/>
            </a:pPr>
            <a:r>
              <a:rPr lang="en-US"/>
              <a:t>16/IX/2011</a:t>
            </a:r>
            <a:endParaRPr lang="fr-FR"/>
          </a:p>
        </p:txBody>
      </p:sp>
      <p:sp>
        <p:nvSpPr>
          <p:cNvPr id="5" name="Espace réservé du pied de page 4"/>
          <p:cNvSpPr>
            <a:spLocks noGrp="1"/>
          </p:cNvSpPr>
          <p:nvPr>
            <p:ph type="ftr" sz="quarter" idx="11"/>
          </p:nvPr>
        </p:nvSpPr>
        <p:spPr/>
        <p:txBody>
          <a:bodyPr/>
          <a:lstStyle/>
          <a:p>
            <a:pPr>
              <a:defRPr/>
            </a:pPr>
            <a:r>
              <a:rPr lang="fr-FR" dirty="0" err="1" smtClean="0"/>
              <a:t>Egle</a:t>
            </a:r>
            <a:r>
              <a:rPr lang="fr-FR" dirty="0" smtClean="0"/>
              <a:t> </a:t>
            </a:r>
            <a:r>
              <a:rPr lang="fr-FR" dirty="0" err="1" smtClean="0"/>
              <a:t>Tomasi</a:t>
            </a:r>
            <a:r>
              <a:rPr lang="fr-FR" dirty="0" smtClean="0"/>
              <a:t>-</a:t>
            </a:r>
            <a:r>
              <a:rPr lang="fr-FR" dirty="0" err="1" smtClean="0"/>
              <a:t>Gustafsson</a:t>
            </a:r>
            <a:endParaRPr lang="fr-FR" dirty="0"/>
          </a:p>
        </p:txBody>
      </p:sp>
      <p:sp>
        <p:nvSpPr>
          <p:cNvPr id="6" name="Espace réservé du numéro de diapositive 5"/>
          <p:cNvSpPr>
            <a:spLocks noGrp="1"/>
          </p:cNvSpPr>
          <p:nvPr>
            <p:ph type="sldNum" sz="quarter" idx="12"/>
          </p:nvPr>
        </p:nvSpPr>
        <p:spPr/>
        <p:txBody>
          <a:bodyPr/>
          <a:lstStyle/>
          <a:p>
            <a:pPr>
              <a:defRPr/>
            </a:pPr>
            <a:fld id="{DFF81D62-13BD-4B1B-9878-1579945F7142}" type="slidenum">
              <a:rPr lang="fr-FR" smtClean="0"/>
              <a:pPr>
                <a:defRPr/>
              </a:pPr>
              <a:t>6</a:t>
            </a:fld>
            <a:endParaRPr lang="fr-FR" dirty="0"/>
          </a:p>
        </p:txBody>
      </p:sp>
      <p:sp>
        <p:nvSpPr>
          <p:cNvPr id="19461" name="Rectangle 1"/>
          <p:cNvSpPr>
            <a:spLocks noChangeArrowheads="1"/>
          </p:cNvSpPr>
          <p:nvPr/>
        </p:nvSpPr>
        <p:spPr bwMode="auto">
          <a:xfrm>
            <a:off x="250825" y="398463"/>
            <a:ext cx="7813675" cy="584200"/>
          </a:xfrm>
          <a:prstGeom prst="rect">
            <a:avLst/>
          </a:prstGeom>
          <a:noFill/>
          <a:ln w="9525">
            <a:noFill/>
            <a:miter lim="800000"/>
            <a:headEnd/>
            <a:tailEnd/>
          </a:ln>
        </p:spPr>
        <p:txBody>
          <a:bodyPr wrap="none">
            <a:spAutoFit/>
          </a:bodyPr>
          <a:lstStyle/>
          <a:p>
            <a:r>
              <a:rPr lang="en-US" sz="3200" b="1">
                <a:solidFill>
                  <a:srgbClr val="FF0000"/>
                </a:solidFill>
                <a:latin typeface="Comic Sans MS" pitchFamily="66" charset="0"/>
              </a:rPr>
              <a:t>Recommendations for new projects (I)</a:t>
            </a:r>
            <a:endParaRPr lang="en-US" sz="3200">
              <a:solidFill>
                <a:srgbClr val="FF0000"/>
              </a:solidFill>
              <a:latin typeface="Comic Sans MS" pitchFamily="66"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Espace réservé du contenu 2"/>
          <p:cNvSpPr>
            <a:spLocks noGrp="1"/>
          </p:cNvSpPr>
          <p:nvPr>
            <p:ph idx="1"/>
          </p:nvPr>
        </p:nvSpPr>
        <p:spPr>
          <a:xfrm>
            <a:off x="179388" y="836613"/>
            <a:ext cx="8964612" cy="6281737"/>
          </a:xfrm>
        </p:spPr>
        <p:txBody>
          <a:bodyPr/>
          <a:lstStyle/>
          <a:p>
            <a:pPr>
              <a:buFont typeface="Arial" pitchFamily="34" charset="0"/>
              <a:buChar char="•"/>
              <a:defRPr/>
            </a:pPr>
            <a:endParaRPr lang="en-US" dirty="0" smtClean="0">
              <a:solidFill>
                <a:srgbClr val="FF0000"/>
              </a:solidFill>
            </a:endParaRPr>
          </a:p>
          <a:p>
            <a:pPr>
              <a:buFont typeface="Arial" pitchFamily="34" charset="0"/>
              <a:buChar char="•"/>
              <a:defRPr/>
            </a:pPr>
            <a:r>
              <a:rPr lang="en-US" dirty="0" smtClean="0">
                <a:solidFill>
                  <a:srgbClr val="FF0000"/>
                </a:solidFill>
              </a:rPr>
              <a:t>D0</a:t>
            </a:r>
            <a:r>
              <a:rPr lang="en-US" dirty="0" smtClean="0"/>
              <a:t> </a:t>
            </a:r>
            <a:r>
              <a:rPr lang="en-US" dirty="0" smtClean="0">
                <a:solidFill>
                  <a:srgbClr val="0000FF"/>
                </a:solidFill>
              </a:rPr>
              <a:t>(G</a:t>
            </a:r>
            <a:r>
              <a:rPr lang="en-US" dirty="0">
                <a:solidFill>
                  <a:srgbClr val="0000FF"/>
                </a:solidFill>
              </a:rPr>
              <a:t>. </a:t>
            </a:r>
            <a:r>
              <a:rPr lang="en-US" dirty="0" err="1" smtClean="0">
                <a:solidFill>
                  <a:srgbClr val="0000FF"/>
                </a:solidFill>
              </a:rPr>
              <a:t>Alexeev</a:t>
            </a:r>
            <a:r>
              <a:rPr lang="en-US" dirty="0" smtClean="0">
                <a:solidFill>
                  <a:srgbClr val="0000FF"/>
                </a:solidFill>
              </a:rPr>
              <a:t>) </a:t>
            </a:r>
          </a:p>
          <a:p>
            <a:pPr>
              <a:buFont typeface="Arial" pitchFamily="34" charset="0"/>
              <a:buChar char="•"/>
              <a:defRPr/>
            </a:pPr>
            <a:endParaRPr lang="en-US" dirty="0">
              <a:solidFill>
                <a:srgbClr val="0000FF"/>
              </a:solidFill>
            </a:endParaRPr>
          </a:p>
          <a:p>
            <a:pPr>
              <a:buFont typeface="Arial" pitchFamily="34" charset="0"/>
              <a:buChar char="•"/>
              <a:defRPr/>
            </a:pPr>
            <a:r>
              <a:rPr lang="en-US" dirty="0" smtClean="0">
                <a:solidFill>
                  <a:srgbClr val="FF0000"/>
                </a:solidFill>
              </a:rPr>
              <a:t>CDF</a:t>
            </a:r>
            <a:r>
              <a:rPr lang="en-US" dirty="0" smtClean="0"/>
              <a:t> </a:t>
            </a:r>
            <a:r>
              <a:rPr lang="en-US" dirty="0" smtClean="0">
                <a:solidFill>
                  <a:srgbClr val="0000FF"/>
                </a:solidFill>
              </a:rPr>
              <a:t>(V</a:t>
            </a:r>
            <a:r>
              <a:rPr lang="en-US" dirty="0">
                <a:solidFill>
                  <a:srgbClr val="0000FF"/>
                </a:solidFill>
              </a:rPr>
              <a:t>. </a:t>
            </a:r>
            <a:r>
              <a:rPr lang="en-US" dirty="0" err="1" smtClean="0">
                <a:solidFill>
                  <a:srgbClr val="0000FF"/>
                </a:solidFill>
              </a:rPr>
              <a:t>Glagolev</a:t>
            </a:r>
            <a:r>
              <a:rPr lang="en-US" dirty="0" smtClean="0">
                <a:solidFill>
                  <a:srgbClr val="0000FF"/>
                </a:solidFill>
              </a:rPr>
              <a:t>). </a:t>
            </a:r>
          </a:p>
          <a:p>
            <a:pPr marL="0" indent="0">
              <a:buFont typeface="Arial" pitchFamily="34" charset="0"/>
              <a:buNone/>
              <a:defRPr/>
            </a:pPr>
            <a:endParaRPr lang="en-US" dirty="0" smtClean="0">
              <a:solidFill>
                <a:srgbClr val="0000FF"/>
              </a:solidFill>
            </a:endParaRPr>
          </a:p>
          <a:p>
            <a:pPr marL="0" indent="0">
              <a:buFont typeface="Arial" pitchFamily="34" charset="0"/>
              <a:buNone/>
              <a:defRPr/>
            </a:pPr>
            <a:r>
              <a:rPr lang="en-US" u="sng" dirty="0" smtClean="0"/>
              <a:t>extension </a:t>
            </a:r>
            <a:r>
              <a:rPr lang="en-US" u="sng" dirty="0"/>
              <a:t>until the end of 2014, with first priority.</a:t>
            </a:r>
          </a:p>
          <a:p>
            <a:pPr marL="0" indent="0">
              <a:buFont typeface="Arial" pitchFamily="34" charset="0"/>
              <a:buNone/>
              <a:defRPr/>
            </a:pPr>
            <a:endParaRPr lang="en-US" dirty="0"/>
          </a:p>
        </p:txBody>
      </p:sp>
      <p:sp>
        <p:nvSpPr>
          <p:cNvPr id="4" name="Espace réservé de la date 3"/>
          <p:cNvSpPr>
            <a:spLocks noGrp="1"/>
          </p:cNvSpPr>
          <p:nvPr>
            <p:ph type="dt" sz="quarter" idx="10"/>
          </p:nvPr>
        </p:nvSpPr>
        <p:spPr/>
        <p:txBody>
          <a:bodyPr/>
          <a:lstStyle/>
          <a:p>
            <a:pPr>
              <a:defRPr/>
            </a:pPr>
            <a:r>
              <a:rPr lang="en-US"/>
              <a:t>16/IX/2011</a:t>
            </a:r>
            <a:endParaRPr lang="fr-FR" dirty="0"/>
          </a:p>
        </p:txBody>
      </p:sp>
      <p:sp>
        <p:nvSpPr>
          <p:cNvPr id="5" name="Espace réservé du pied de page 4"/>
          <p:cNvSpPr>
            <a:spLocks noGrp="1"/>
          </p:cNvSpPr>
          <p:nvPr>
            <p:ph type="ftr" sz="quarter" idx="11"/>
          </p:nvPr>
        </p:nvSpPr>
        <p:spPr/>
        <p:txBody>
          <a:bodyPr/>
          <a:lstStyle/>
          <a:p>
            <a:pPr>
              <a:defRPr/>
            </a:pPr>
            <a:r>
              <a:rPr lang="fr-FR" dirty="0" err="1" smtClean="0"/>
              <a:t>Egle</a:t>
            </a:r>
            <a:r>
              <a:rPr lang="fr-FR" dirty="0" smtClean="0"/>
              <a:t> </a:t>
            </a:r>
            <a:r>
              <a:rPr lang="fr-FR" dirty="0" err="1" smtClean="0"/>
              <a:t>Tomasi</a:t>
            </a:r>
            <a:r>
              <a:rPr lang="fr-FR" dirty="0" smtClean="0"/>
              <a:t>-</a:t>
            </a:r>
            <a:r>
              <a:rPr lang="fr-FR" dirty="0" err="1" smtClean="0"/>
              <a:t>Gustafsson</a:t>
            </a:r>
            <a:endParaRPr lang="fr-FR" dirty="0"/>
          </a:p>
        </p:txBody>
      </p:sp>
      <p:sp>
        <p:nvSpPr>
          <p:cNvPr id="6" name="Espace réservé du numéro de diapositive 5"/>
          <p:cNvSpPr>
            <a:spLocks noGrp="1"/>
          </p:cNvSpPr>
          <p:nvPr>
            <p:ph type="sldNum" sz="quarter" idx="12"/>
          </p:nvPr>
        </p:nvSpPr>
        <p:spPr/>
        <p:txBody>
          <a:bodyPr/>
          <a:lstStyle/>
          <a:p>
            <a:pPr>
              <a:defRPr/>
            </a:pPr>
            <a:fld id="{70D985C1-35E1-4E0B-ADB6-89F776394389}" type="slidenum">
              <a:rPr lang="fr-FR" smtClean="0"/>
              <a:pPr>
                <a:defRPr/>
              </a:pPr>
              <a:t>7</a:t>
            </a:fld>
            <a:endParaRPr lang="fr-FR" dirty="0"/>
          </a:p>
        </p:txBody>
      </p:sp>
      <p:sp>
        <p:nvSpPr>
          <p:cNvPr id="20485" name="Rectangle 6"/>
          <p:cNvSpPr>
            <a:spLocks noChangeArrowheads="1"/>
          </p:cNvSpPr>
          <p:nvPr/>
        </p:nvSpPr>
        <p:spPr bwMode="auto">
          <a:xfrm>
            <a:off x="250825" y="188913"/>
            <a:ext cx="8785225" cy="1076325"/>
          </a:xfrm>
          <a:prstGeom prst="rect">
            <a:avLst/>
          </a:prstGeom>
          <a:noFill/>
          <a:ln w="9525">
            <a:noFill/>
            <a:miter lim="800000"/>
            <a:headEnd/>
            <a:tailEnd/>
          </a:ln>
        </p:spPr>
        <p:txBody>
          <a:bodyPr>
            <a:spAutoFit/>
          </a:bodyPr>
          <a:lstStyle/>
          <a:p>
            <a:r>
              <a:rPr lang="en-US" sz="3200" b="1">
                <a:solidFill>
                  <a:srgbClr val="FF0000"/>
                </a:solidFill>
                <a:latin typeface="Comic Sans MS" pitchFamily="66" charset="0"/>
              </a:rPr>
              <a:t>Recommendations on the projects proposed for continuation  (II)</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Espace réservé du contenu 2"/>
          <p:cNvSpPr>
            <a:spLocks noGrp="1"/>
          </p:cNvSpPr>
          <p:nvPr>
            <p:ph idx="1"/>
          </p:nvPr>
        </p:nvSpPr>
        <p:spPr>
          <a:xfrm>
            <a:off x="-20638" y="1700213"/>
            <a:ext cx="8964613" cy="4306887"/>
          </a:xfrm>
        </p:spPr>
        <p:txBody>
          <a:bodyPr/>
          <a:lstStyle/>
          <a:p>
            <a:pPr marL="0" indent="0">
              <a:buFont typeface="Arial" pitchFamily="34" charset="0"/>
              <a:buNone/>
              <a:defRPr/>
            </a:pPr>
            <a:endParaRPr lang="en-US" dirty="0"/>
          </a:p>
          <a:p>
            <a:pPr>
              <a:buFont typeface="Arial" pitchFamily="34" charset="0"/>
              <a:buChar char="•"/>
              <a:defRPr/>
            </a:pPr>
            <a:r>
              <a:rPr lang="en-US" dirty="0" smtClean="0"/>
              <a:t>The </a:t>
            </a:r>
            <a:r>
              <a:rPr lang="en-US" dirty="0"/>
              <a:t>PAC takes note of the report on the TUS project presented by L. </a:t>
            </a:r>
            <a:r>
              <a:rPr lang="en-US" dirty="0" err="1"/>
              <a:t>Tkachev</a:t>
            </a:r>
            <a:r>
              <a:rPr lang="en-US" dirty="0"/>
              <a:t> and recommends extension of JINR’s participation in this project until the end of 2014, with first priority</a:t>
            </a:r>
            <a:r>
              <a:rPr lang="en-US" dirty="0" smtClean="0"/>
              <a:t>.</a:t>
            </a:r>
            <a:endParaRPr lang="en-US" dirty="0"/>
          </a:p>
        </p:txBody>
      </p:sp>
      <p:sp>
        <p:nvSpPr>
          <p:cNvPr id="4" name="Espace réservé de la date 3"/>
          <p:cNvSpPr>
            <a:spLocks noGrp="1"/>
          </p:cNvSpPr>
          <p:nvPr>
            <p:ph type="dt" sz="quarter" idx="10"/>
          </p:nvPr>
        </p:nvSpPr>
        <p:spPr/>
        <p:txBody>
          <a:bodyPr/>
          <a:lstStyle/>
          <a:p>
            <a:pPr>
              <a:defRPr/>
            </a:pPr>
            <a:r>
              <a:rPr lang="en-US"/>
              <a:t>16/IX/2011</a:t>
            </a:r>
            <a:endParaRPr lang="fr-FR"/>
          </a:p>
        </p:txBody>
      </p:sp>
      <p:sp>
        <p:nvSpPr>
          <p:cNvPr id="5" name="Espace réservé du pied de page 4"/>
          <p:cNvSpPr>
            <a:spLocks noGrp="1"/>
          </p:cNvSpPr>
          <p:nvPr>
            <p:ph type="ftr" sz="quarter" idx="11"/>
          </p:nvPr>
        </p:nvSpPr>
        <p:spPr/>
        <p:txBody>
          <a:bodyPr/>
          <a:lstStyle/>
          <a:p>
            <a:pPr>
              <a:defRPr/>
            </a:pPr>
            <a:r>
              <a:rPr lang="fr-FR" dirty="0" err="1" smtClean="0"/>
              <a:t>Egle</a:t>
            </a:r>
            <a:r>
              <a:rPr lang="fr-FR" dirty="0" smtClean="0"/>
              <a:t> </a:t>
            </a:r>
            <a:r>
              <a:rPr lang="fr-FR" dirty="0" err="1" smtClean="0"/>
              <a:t>Tomasi</a:t>
            </a:r>
            <a:r>
              <a:rPr lang="fr-FR" dirty="0" smtClean="0"/>
              <a:t>-</a:t>
            </a:r>
            <a:r>
              <a:rPr lang="fr-FR" dirty="0" err="1" smtClean="0"/>
              <a:t>Gustafsson</a:t>
            </a:r>
            <a:endParaRPr lang="fr-FR" dirty="0"/>
          </a:p>
        </p:txBody>
      </p:sp>
      <p:sp>
        <p:nvSpPr>
          <p:cNvPr id="6" name="Espace réservé du numéro de diapositive 5"/>
          <p:cNvSpPr>
            <a:spLocks noGrp="1"/>
          </p:cNvSpPr>
          <p:nvPr>
            <p:ph type="sldNum" sz="quarter" idx="12"/>
          </p:nvPr>
        </p:nvSpPr>
        <p:spPr/>
        <p:txBody>
          <a:bodyPr/>
          <a:lstStyle/>
          <a:p>
            <a:pPr>
              <a:defRPr/>
            </a:pPr>
            <a:fld id="{721C62B9-9C11-4BA7-9030-583A5DAC2B7C}" type="slidenum">
              <a:rPr lang="fr-FR" smtClean="0"/>
              <a:pPr>
                <a:defRPr/>
              </a:pPr>
              <a:t>8</a:t>
            </a:fld>
            <a:endParaRPr lang="fr-FR" dirty="0"/>
          </a:p>
        </p:txBody>
      </p:sp>
      <p:sp>
        <p:nvSpPr>
          <p:cNvPr id="21509" name="Rectangle 6"/>
          <p:cNvSpPr>
            <a:spLocks noChangeArrowheads="1"/>
          </p:cNvSpPr>
          <p:nvPr/>
        </p:nvSpPr>
        <p:spPr bwMode="auto">
          <a:xfrm>
            <a:off x="107950" y="317500"/>
            <a:ext cx="8785225" cy="1076325"/>
          </a:xfrm>
          <a:prstGeom prst="rect">
            <a:avLst/>
          </a:prstGeom>
          <a:noFill/>
          <a:ln w="9525">
            <a:noFill/>
            <a:miter lim="800000"/>
            <a:headEnd/>
            <a:tailEnd/>
          </a:ln>
        </p:spPr>
        <p:txBody>
          <a:bodyPr>
            <a:spAutoFit/>
          </a:bodyPr>
          <a:lstStyle/>
          <a:p>
            <a:r>
              <a:rPr lang="en-US" sz="3200" b="1">
                <a:solidFill>
                  <a:srgbClr val="FF0000"/>
                </a:solidFill>
                <a:latin typeface="Comic Sans MS" pitchFamily="66" charset="0"/>
              </a:rPr>
              <a:t>Recommendations on the projects proposed for continuation  (III)</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Espace réservé du contenu 2"/>
          <p:cNvSpPr>
            <a:spLocks noGrp="1"/>
          </p:cNvSpPr>
          <p:nvPr>
            <p:ph idx="1"/>
          </p:nvPr>
        </p:nvSpPr>
        <p:spPr>
          <a:xfrm>
            <a:off x="146050" y="1773238"/>
            <a:ext cx="8964613" cy="3887787"/>
          </a:xfrm>
        </p:spPr>
        <p:txBody>
          <a:bodyPr/>
          <a:lstStyle/>
          <a:p>
            <a:pPr marL="0" indent="0">
              <a:buFont typeface="Arial" pitchFamily="34" charset="0"/>
              <a:buNone/>
              <a:defRPr/>
            </a:pPr>
            <a:endParaRPr lang="en-US" dirty="0" smtClean="0"/>
          </a:p>
          <a:p>
            <a:pPr>
              <a:buFont typeface="Arial" pitchFamily="34" charset="0"/>
              <a:buChar char="•"/>
              <a:defRPr/>
            </a:pPr>
            <a:r>
              <a:rPr lang="en-US" dirty="0" err="1" smtClean="0">
                <a:solidFill>
                  <a:srgbClr val="FF0000"/>
                </a:solidFill>
              </a:rPr>
              <a:t>Daya</a:t>
            </a:r>
            <a:r>
              <a:rPr lang="en-US" dirty="0" smtClean="0">
                <a:solidFill>
                  <a:srgbClr val="FF0000"/>
                </a:solidFill>
              </a:rPr>
              <a:t> Bay </a:t>
            </a:r>
            <a:r>
              <a:rPr lang="en-US" dirty="0" smtClean="0">
                <a:solidFill>
                  <a:srgbClr val="0000FF"/>
                </a:solidFill>
              </a:rPr>
              <a:t>(D. </a:t>
            </a:r>
            <a:r>
              <a:rPr lang="en-US" dirty="0" err="1" smtClean="0">
                <a:solidFill>
                  <a:srgbClr val="0000FF"/>
                </a:solidFill>
              </a:rPr>
              <a:t>Naumov</a:t>
            </a:r>
            <a:r>
              <a:rPr lang="en-US" dirty="0" smtClean="0">
                <a:solidFill>
                  <a:srgbClr val="0000FF"/>
                </a:solidFill>
              </a:rPr>
              <a:t>)</a:t>
            </a:r>
          </a:p>
          <a:p>
            <a:pPr>
              <a:buFont typeface="Arial" pitchFamily="34" charset="0"/>
              <a:buChar char="•"/>
              <a:defRPr/>
            </a:pPr>
            <a:endParaRPr lang="en-US" dirty="0">
              <a:solidFill>
                <a:srgbClr val="0000FF"/>
              </a:solidFill>
            </a:endParaRPr>
          </a:p>
          <a:p>
            <a:pPr marL="0" indent="0">
              <a:buFont typeface="Arial" pitchFamily="34" charset="0"/>
              <a:buNone/>
              <a:defRPr/>
            </a:pPr>
            <a:r>
              <a:rPr lang="en-US" dirty="0" smtClean="0"/>
              <a:t>…..recommends </a:t>
            </a:r>
            <a:r>
              <a:rPr lang="en-US" u="sng" dirty="0" smtClean="0"/>
              <a:t>extension of JINR’s participation in this project until the end of 2014, with first priority.</a:t>
            </a:r>
          </a:p>
        </p:txBody>
      </p:sp>
      <p:sp>
        <p:nvSpPr>
          <p:cNvPr id="4" name="Espace réservé de la date 3"/>
          <p:cNvSpPr>
            <a:spLocks noGrp="1"/>
          </p:cNvSpPr>
          <p:nvPr>
            <p:ph type="dt" sz="quarter" idx="10"/>
          </p:nvPr>
        </p:nvSpPr>
        <p:spPr/>
        <p:txBody>
          <a:bodyPr/>
          <a:lstStyle/>
          <a:p>
            <a:pPr>
              <a:defRPr/>
            </a:pPr>
            <a:r>
              <a:rPr lang="en-US"/>
              <a:t>16/IX/2011</a:t>
            </a:r>
            <a:endParaRPr lang="fr-FR"/>
          </a:p>
        </p:txBody>
      </p:sp>
      <p:sp>
        <p:nvSpPr>
          <p:cNvPr id="5" name="Espace réservé du pied de page 4"/>
          <p:cNvSpPr>
            <a:spLocks noGrp="1"/>
          </p:cNvSpPr>
          <p:nvPr>
            <p:ph type="ftr" sz="quarter" idx="11"/>
          </p:nvPr>
        </p:nvSpPr>
        <p:spPr/>
        <p:txBody>
          <a:bodyPr/>
          <a:lstStyle/>
          <a:p>
            <a:pPr>
              <a:defRPr/>
            </a:pPr>
            <a:r>
              <a:rPr lang="fr-FR" dirty="0" err="1" smtClean="0"/>
              <a:t>Egle</a:t>
            </a:r>
            <a:r>
              <a:rPr lang="fr-FR" dirty="0" smtClean="0"/>
              <a:t> </a:t>
            </a:r>
            <a:r>
              <a:rPr lang="fr-FR" dirty="0" err="1" smtClean="0"/>
              <a:t>Tomasi</a:t>
            </a:r>
            <a:r>
              <a:rPr lang="fr-FR" dirty="0" smtClean="0"/>
              <a:t>-</a:t>
            </a:r>
            <a:r>
              <a:rPr lang="fr-FR" dirty="0" err="1" smtClean="0"/>
              <a:t>Gustafsson</a:t>
            </a:r>
            <a:endParaRPr lang="fr-FR" dirty="0"/>
          </a:p>
        </p:txBody>
      </p:sp>
      <p:sp>
        <p:nvSpPr>
          <p:cNvPr id="6" name="Espace réservé du numéro de diapositive 5"/>
          <p:cNvSpPr>
            <a:spLocks noGrp="1"/>
          </p:cNvSpPr>
          <p:nvPr>
            <p:ph type="sldNum" sz="quarter" idx="12"/>
          </p:nvPr>
        </p:nvSpPr>
        <p:spPr/>
        <p:txBody>
          <a:bodyPr/>
          <a:lstStyle/>
          <a:p>
            <a:pPr>
              <a:defRPr/>
            </a:pPr>
            <a:fld id="{9CE519C1-8013-4600-A19B-F181A98A4AF0}" type="slidenum">
              <a:rPr lang="fr-FR" smtClean="0"/>
              <a:pPr>
                <a:defRPr/>
              </a:pPr>
              <a:t>9</a:t>
            </a:fld>
            <a:endParaRPr lang="fr-FR" dirty="0"/>
          </a:p>
        </p:txBody>
      </p:sp>
      <p:sp>
        <p:nvSpPr>
          <p:cNvPr id="22533" name="Rectangle 6"/>
          <p:cNvSpPr>
            <a:spLocks noChangeArrowheads="1"/>
          </p:cNvSpPr>
          <p:nvPr/>
        </p:nvSpPr>
        <p:spPr bwMode="auto">
          <a:xfrm>
            <a:off x="77788" y="26988"/>
            <a:ext cx="8785225" cy="1077912"/>
          </a:xfrm>
          <a:prstGeom prst="rect">
            <a:avLst/>
          </a:prstGeom>
          <a:noFill/>
          <a:ln w="9525">
            <a:noFill/>
            <a:miter lim="800000"/>
            <a:headEnd/>
            <a:tailEnd/>
          </a:ln>
        </p:spPr>
        <p:txBody>
          <a:bodyPr>
            <a:spAutoFit/>
          </a:bodyPr>
          <a:lstStyle/>
          <a:p>
            <a:r>
              <a:rPr lang="en-US" sz="3200" b="1">
                <a:solidFill>
                  <a:srgbClr val="FF0000"/>
                </a:solidFill>
                <a:latin typeface="Comic Sans MS" pitchFamily="66" charset="0"/>
              </a:rPr>
              <a:t>Recommendations on the projects proposed for continuation  (IV)</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Espace réservé du contenu 2"/>
          <p:cNvSpPr>
            <a:spLocks noGrp="1"/>
          </p:cNvSpPr>
          <p:nvPr>
            <p:ph idx="1"/>
          </p:nvPr>
        </p:nvSpPr>
        <p:spPr>
          <a:xfrm>
            <a:off x="357188" y="0"/>
            <a:ext cx="8229600" cy="6000750"/>
          </a:xfrm>
        </p:spPr>
        <p:txBody>
          <a:bodyPr/>
          <a:lstStyle/>
          <a:p>
            <a:pPr marL="457200" indent="-457200">
              <a:buFont typeface="Arial" pitchFamily="34" charset="0"/>
              <a:buNone/>
              <a:defRPr/>
            </a:pPr>
            <a:r>
              <a:rPr lang="en-US" b="1" dirty="0" smtClean="0">
                <a:solidFill>
                  <a:srgbClr val="FF0000"/>
                </a:solidFill>
              </a:rPr>
              <a:t> </a:t>
            </a:r>
            <a:r>
              <a:rPr lang="en-US" b="1" dirty="0" smtClean="0">
                <a:solidFill>
                  <a:srgbClr val="FF0000"/>
                </a:solidFill>
                <a:latin typeface="Comic Sans MS" pitchFamily="66" charset="0"/>
              </a:rPr>
              <a:t>V. </a:t>
            </a:r>
            <a:r>
              <a:rPr lang="en-US" b="1" dirty="0">
                <a:solidFill>
                  <a:srgbClr val="FF0000"/>
                </a:solidFill>
                <a:latin typeface="Comic Sans MS" pitchFamily="66" charset="0"/>
              </a:rPr>
              <a:t> Recommendations on the </a:t>
            </a:r>
            <a:r>
              <a:rPr lang="en-US" b="1" dirty="0" smtClean="0">
                <a:solidFill>
                  <a:srgbClr val="FF0000"/>
                </a:solidFill>
                <a:latin typeface="Comic Sans MS" pitchFamily="66" charset="0"/>
              </a:rPr>
              <a:t>JINR contributions to </a:t>
            </a:r>
            <a:r>
              <a:rPr lang="en-US" b="1" dirty="0">
                <a:solidFill>
                  <a:srgbClr val="FF0000"/>
                </a:solidFill>
                <a:latin typeface="Comic Sans MS" pitchFamily="66" charset="0"/>
              </a:rPr>
              <a:t>LHC </a:t>
            </a:r>
            <a:r>
              <a:rPr lang="en-US" b="1" dirty="0" smtClean="0">
                <a:solidFill>
                  <a:srgbClr val="FF0000"/>
                </a:solidFill>
                <a:latin typeface="Comic Sans MS" pitchFamily="66" charset="0"/>
              </a:rPr>
              <a:t>experiments</a:t>
            </a:r>
          </a:p>
          <a:p>
            <a:pPr marL="457200" indent="-457200">
              <a:buFont typeface="Arial" pitchFamily="34" charset="0"/>
              <a:buNone/>
              <a:defRPr/>
            </a:pPr>
            <a:endParaRPr lang="fr-FR" sz="2800" dirty="0" smtClean="0">
              <a:latin typeface="Comic Sans MS" pitchFamily="66" charset="0"/>
            </a:endParaRPr>
          </a:p>
          <a:p>
            <a:pPr>
              <a:buFont typeface="Arial" pitchFamily="34" charset="0"/>
              <a:buChar char="•"/>
              <a:defRPr/>
            </a:pPr>
            <a:r>
              <a:rPr lang="en-US" sz="2800" dirty="0"/>
              <a:t>S</a:t>
            </a:r>
            <a:r>
              <a:rPr lang="en-US" sz="2800" dirty="0" smtClean="0"/>
              <a:t>cientific </a:t>
            </a:r>
            <a:r>
              <a:rPr lang="en-US" sz="2800" dirty="0"/>
              <a:t>results of the </a:t>
            </a:r>
            <a:r>
              <a:rPr lang="en-US" sz="2800" dirty="0">
                <a:solidFill>
                  <a:srgbClr val="FF0000"/>
                </a:solidFill>
              </a:rPr>
              <a:t>CMS, ATLAS, and ALICE </a:t>
            </a:r>
            <a:r>
              <a:rPr lang="en-US" sz="2800" dirty="0"/>
              <a:t>experiments presented by </a:t>
            </a:r>
            <a:r>
              <a:rPr lang="en-US" sz="2800" dirty="0">
                <a:solidFill>
                  <a:srgbClr val="0000FF"/>
                </a:solidFill>
              </a:rPr>
              <a:t>S. </a:t>
            </a:r>
            <a:r>
              <a:rPr lang="en-US" sz="2800" dirty="0" err="1">
                <a:solidFill>
                  <a:srgbClr val="0000FF"/>
                </a:solidFill>
              </a:rPr>
              <a:t>Shmatov</a:t>
            </a:r>
            <a:r>
              <a:rPr lang="en-US" sz="2800" dirty="0">
                <a:solidFill>
                  <a:srgbClr val="0000FF"/>
                </a:solidFill>
              </a:rPr>
              <a:t>, A. </a:t>
            </a:r>
            <a:r>
              <a:rPr lang="en-US" sz="2800" dirty="0" err="1">
                <a:solidFill>
                  <a:srgbClr val="0000FF"/>
                </a:solidFill>
              </a:rPr>
              <a:t>Cheplakov</a:t>
            </a:r>
            <a:r>
              <a:rPr lang="en-US" sz="2800" dirty="0">
                <a:solidFill>
                  <a:srgbClr val="0000FF"/>
                </a:solidFill>
              </a:rPr>
              <a:t>, </a:t>
            </a:r>
            <a:r>
              <a:rPr lang="en-US" sz="2800" dirty="0"/>
              <a:t>and</a:t>
            </a:r>
            <a:r>
              <a:rPr lang="en-US" sz="2800" dirty="0">
                <a:solidFill>
                  <a:srgbClr val="0000FF"/>
                </a:solidFill>
              </a:rPr>
              <a:t> M. </a:t>
            </a:r>
            <a:r>
              <a:rPr lang="en-US" sz="2800" dirty="0" err="1">
                <a:solidFill>
                  <a:srgbClr val="0000FF"/>
                </a:solidFill>
              </a:rPr>
              <a:t>Vala</a:t>
            </a:r>
            <a:r>
              <a:rPr lang="en-US" sz="2800" dirty="0">
                <a:solidFill>
                  <a:srgbClr val="0000FF"/>
                </a:solidFill>
              </a:rPr>
              <a:t>.</a:t>
            </a:r>
            <a:r>
              <a:rPr lang="en-US" sz="2800" dirty="0"/>
              <a:t> </a:t>
            </a:r>
            <a:endParaRPr lang="en-US" sz="2800" dirty="0" smtClean="0"/>
          </a:p>
          <a:p>
            <a:pPr>
              <a:buFont typeface="Arial" pitchFamily="34" charset="0"/>
              <a:buChar char="•"/>
              <a:defRPr/>
            </a:pPr>
            <a:r>
              <a:rPr lang="en-US" sz="2800" dirty="0" smtClean="0"/>
              <a:t>Emphasizes the scientific </a:t>
            </a:r>
            <a:r>
              <a:rPr lang="en-US" sz="2800" dirty="0"/>
              <a:t>significance of the results being obtained with the active participation of JINR physicists </a:t>
            </a:r>
            <a:endParaRPr lang="en-US" sz="2800" dirty="0" smtClean="0"/>
          </a:p>
          <a:p>
            <a:pPr>
              <a:buFont typeface="Arial" pitchFamily="34" charset="0"/>
              <a:buChar char="•"/>
              <a:defRPr/>
            </a:pPr>
            <a:r>
              <a:rPr lang="en-US" sz="2800" dirty="0"/>
              <a:t>E</a:t>
            </a:r>
            <a:r>
              <a:rPr lang="en-US" sz="2800" dirty="0" smtClean="0"/>
              <a:t>ncourages </a:t>
            </a:r>
            <a:r>
              <a:rPr lang="en-US" sz="2800" dirty="0"/>
              <a:t>the groups to strengthen their efforts in the data analysis and in the presentation of the results at international conferences. </a:t>
            </a:r>
          </a:p>
          <a:p>
            <a:pPr lvl="1">
              <a:buFont typeface="Arial" pitchFamily="34" charset="0"/>
              <a:buNone/>
              <a:defRPr/>
            </a:pPr>
            <a:endParaRPr lang="fr-FR" sz="2400" i="1" dirty="0" smtClean="0">
              <a:latin typeface="Comic Sans MS" pitchFamily="66" charset="0"/>
            </a:endParaRPr>
          </a:p>
          <a:p>
            <a:pPr>
              <a:buFont typeface="Arial" pitchFamily="34" charset="0"/>
              <a:buNone/>
              <a:defRPr/>
            </a:pPr>
            <a:r>
              <a:rPr lang="en-US" sz="2400" b="1" dirty="0" smtClean="0">
                <a:latin typeface="Comic Sans MS" pitchFamily="66" charset="0"/>
              </a:rPr>
              <a:t> </a:t>
            </a:r>
            <a:endParaRPr lang="fr-FR" sz="2400" dirty="0" smtClean="0">
              <a:latin typeface="Comic Sans MS" pitchFamily="66" charset="0"/>
            </a:endParaRPr>
          </a:p>
          <a:p>
            <a:pPr>
              <a:buFont typeface="Arial" pitchFamily="34" charset="0"/>
              <a:buNone/>
              <a:defRPr/>
            </a:pPr>
            <a:endParaRPr lang="fr-FR" sz="1600" dirty="0" smtClean="0"/>
          </a:p>
          <a:p>
            <a:pPr>
              <a:defRPr/>
            </a:pPr>
            <a:endParaRPr lang="fr-FR" sz="1600" dirty="0" smtClean="0"/>
          </a:p>
        </p:txBody>
      </p:sp>
      <p:sp>
        <p:nvSpPr>
          <p:cNvPr id="4" name="Espace réservé de la date 3"/>
          <p:cNvSpPr>
            <a:spLocks noGrp="1"/>
          </p:cNvSpPr>
          <p:nvPr>
            <p:ph type="dt" sz="quarter" idx="10"/>
          </p:nvPr>
        </p:nvSpPr>
        <p:spPr/>
        <p:txBody>
          <a:bodyPr/>
          <a:lstStyle/>
          <a:p>
            <a:pPr>
              <a:defRPr/>
            </a:pPr>
            <a:r>
              <a:rPr lang="en-US"/>
              <a:t>16/IX/2011</a:t>
            </a:r>
            <a:endParaRPr lang="fr-FR"/>
          </a:p>
        </p:txBody>
      </p:sp>
      <p:sp>
        <p:nvSpPr>
          <p:cNvPr id="5" name="Espace réservé du pied de page 4"/>
          <p:cNvSpPr>
            <a:spLocks noGrp="1"/>
          </p:cNvSpPr>
          <p:nvPr>
            <p:ph type="ftr" sz="quarter" idx="11"/>
          </p:nvPr>
        </p:nvSpPr>
        <p:spPr/>
        <p:txBody>
          <a:bodyPr/>
          <a:lstStyle/>
          <a:p>
            <a:pPr>
              <a:defRPr/>
            </a:pPr>
            <a:r>
              <a:rPr lang="fr-FR" dirty="0" err="1" smtClean="0"/>
              <a:t>Egle</a:t>
            </a:r>
            <a:r>
              <a:rPr lang="fr-FR" dirty="0" smtClean="0"/>
              <a:t> </a:t>
            </a:r>
            <a:r>
              <a:rPr lang="fr-FR" dirty="0" err="1" smtClean="0"/>
              <a:t>Tomasi</a:t>
            </a:r>
            <a:r>
              <a:rPr lang="fr-FR" dirty="0" smtClean="0"/>
              <a:t>-</a:t>
            </a:r>
            <a:r>
              <a:rPr lang="fr-FR" dirty="0" err="1" smtClean="0"/>
              <a:t>Gustafsson</a:t>
            </a:r>
            <a:endParaRPr lang="fr-FR" dirty="0"/>
          </a:p>
        </p:txBody>
      </p:sp>
      <p:sp>
        <p:nvSpPr>
          <p:cNvPr id="6" name="Espace réservé du numéro de diapositive 5"/>
          <p:cNvSpPr>
            <a:spLocks noGrp="1"/>
          </p:cNvSpPr>
          <p:nvPr>
            <p:ph type="sldNum" sz="quarter" idx="12"/>
          </p:nvPr>
        </p:nvSpPr>
        <p:spPr/>
        <p:txBody>
          <a:bodyPr/>
          <a:lstStyle/>
          <a:p>
            <a:pPr>
              <a:defRPr/>
            </a:pPr>
            <a:fld id="{03A05E83-2F1E-447B-B36F-3289573CC2F4}" type="slidenum">
              <a:rPr lang="fr-FR" smtClean="0"/>
              <a:pPr>
                <a:defRPr/>
              </a:pPr>
              <a:t>10</a:t>
            </a:fld>
            <a:endParaRPr lang="fr-FR"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Espace réservé du contenu 2"/>
          <p:cNvSpPr>
            <a:spLocks noGrp="1"/>
          </p:cNvSpPr>
          <p:nvPr>
            <p:ph idx="1"/>
          </p:nvPr>
        </p:nvSpPr>
        <p:spPr>
          <a:xfrm>
            <a:off x="357188" y="0"/>
            <a:ext cx="8229600" cy="6000750"/>
          </a:xfrm>
        </p:spPr>
        <p:txBody>
          <a:bodyPr/>
          <a:lstStyle/>
          <a:p>
            <a:pPr marL="457200" indent="-457200">
              <a:buFont typeface="Arial" pitchFamily="34" charset="0"/>
              <a:buNone/>
              <a:defRPr/>
            </a:pPr>
            <a:r>
              <a:rPr lang="en-US" b="1" dirty="0" smtClean="0">
                <a:solidFill>
                  <a:srgbClr val="FF0000"/>
                </a:solidFill>
              </a:rPr>
              <a:t> </a:t>
            </a:r>
            <a:r>
              <a:rPr lang="en-US" b="1" dirty="0" smtClean="0">
                <a:solidFill>
                  <a:srgbClr val="FF0000"/>
                </a:solidFill>
                <a:latin typeface="Comic Sans MS" pitchFamily="66" charset="0"/>
              </a:rPr>
              <a:t>V. </a:t>
            </a:r>
            <a:r>
              <a:rPr lang="en-US" b="1" dirty="0">
                <a:solidFill>
                  <a:srgbClr val="FF0000"/>
                </a:solidFill>
                <a:latin typeface="Comic Sans MS" pitchFamily="66" charset="0"/>
              </a:rPr>
              <a:t> Recommendations on the </a:t>
            </a:r>
            <a:r>
              <a:rPr lang="en-US" b="1" dirty="0" smtClean="0">
                <a:solidFill>
                  <a:srgbClr val="FF0000"/>
                </a:solidFill>
                <a:latin typeface="Comic Sans MS" pitchFamily="66" charset="0"/>
              </a:rPr>
              <a:t>JINR contributions to </a:t>
            </a:r>
            <a:r>
              <a:rPr lang="en-US" b="1" dirty="0">
                <a:solidFill>
                  <a:srgbClr val="FF0000"/>
                </a:solidFill>
                <a:latin typeface="Comic Sans MS" pitchFamily="66" charset="0"/>
              </a:rPr>
              <a:t>LHC </a:t>
            </a:r>
            <a:r>
              <a:rPr lang="en-US" b="1" dirty="0" smtClean="0">
                <a:solidFill>
                  <a:srgbClr val="FF0000"/>
                </a:solidFill>
                <a:latin typeface="Comic Sans MS" pitchFamily="66" charset="0"/>
              </a:rPr>
              <a:t>experiments</a:t>
            </a:r>
            <a:endParaRPr lang="fr-FR" sz="2800" dirty="0" smtClean="0">
              <a:latin typeface="Comic Sans MS" pitchFamily="66" charset="0"/>
            </a:endParaRPr>
          </a:p>
          <a:p>
            <a:pPr marL="0" indent="0">
              <a:buFont typeface="Arial" pitchFamily="34" charset="0"/>
              <a:buNone/>
              <a:defRPr/>
            </a:pPr>
            <a:r>
              <a:rPr lang="en-US" sz="2400" dirty="0" smtClean="0"/>
              <a:t>. </a:t>
            </a:r>
            <a:endParaRPr lang="en-US" sz="2400" dirty="0"/>
          </a:p>
          <a:p>
            <a:pPr>
              <a:buFont typeface="Arial" pitchFamily="34" charset="0"/>
              <a:buChar char="•"/>
              <a:defRPr/>
            </a:pPr>
            <a:r>
              <a:rPr lang="en-US" dirty="0"/>
              <a:t>F</a:t>
            </a:r>
            <a:r>
              <a:rPr lang="en-US" dirty="0" smtClean="0"/>
              <a:t>uture </a:t>
            </a:r>
            <a:r>
              <a:rPr lang="en-US" dirty="0"/>
              <a:t>reports </a:t>
            </a:r>
            <a:r>
              <a:rPr lang="en-US" i="1" dirty="0"/>
              <a:t>should focus on specific contributions and responsibilities </a:t>
            </a:r>
            <a:r>
              <a:rPr lang="en-US" dirty="0"/>
              <a:t>of the JINR </a:t>
            </a:r>
            <a:r>
              <a:rPr lang="en-US" dirty="0" smtClean="0"/>
              <a:t>groups </a:t>
            </a:r>
            <a:r>
              <a:rPr lang="en-US" dirty="0"/>
              <a:t>and include </a:t>
            </a:r>
            <a:r>
              <a:rPr lang="en-US" sz="2800" dirty="0" smtClean="0"/>
              <a:t>:</a:t>
            </a:r>
            <a:endParaRPr lang="en-US" sz="2800" dirty="0"/>
          </a:p>
          <a:p>
            <a:pPr lvl="1">
              <a:buFont typeface="Arial" pitchFamily="34" charset="0"/>
              <a:buChar char="–"/>
              <a:defRPr/>
            </a:pPr>
            <a:r>
              <a:rPr lang="en-US" dirty="0"/>
              <a:t>a </a:t>
            </a:r>
            <a:r>
              <a:rPr lang="en-US" u="sng" dirty="0"/>
              <a:t>list of talks </a:t>
            </a:r>
            <a:r>
              <a:rPr lang="en-US" dirty="0"/>
              <a:t>given at international conferences,</a:t>
            </a:r>
          </a:p>
          <a:p>
            <a:pPr lvl="1">
              <a:buFont typeface="Arial" pitchFamily="34" charset="0"/>
              <a:buChar char="–"/>
              <a:defRPr/>
            </a:pPr>
            <a:r>
              <a:rPr lang="en-US" dirty="0"/>
              <a:t>a </a:t>
            </a:r>
            <a:r>
              <a:rPr lang="en-US" u="sng" dirty="0"/>
              <a:t>list of analysis notes </a:t>
            </a:r>
            <a:r>
              <a:rPr lang="en-US" dirty="0"/>
              <a:t>submitted to the collaboration, </a:t>
            </a:r>
          </a:p>
          <a:p>
            <a:pPr lvl="1">
              <a:buFont typeface="Arial" pitchFamily="34" charset="0"/>
              <a:buChar char="–"/>
              <a:defRPr/>
            </a:pPr>
            <a:r>
              <a:rPr lang="en-US" dirty="0"/>
              <a:t>a </a:t>
            </a:r>
            <a:r>
              <a:rPr lang="en-US" u="sng" dirty="0"/>
              <a:t>list of PhD students</a:t>
            </a:r>
            <a:r>
              <a:rPr lang="en-US" dirty="0"/>
              <a:t>,</a:t>
            </a:r>
          </a:p>
          <a:p>
            <a:pPr lvl="1">
              <a:buFont typeface="Arial" pitchFamily="34" charset="0"/>
              <a:buChar char="–"/>
              <a:defRPr/>
            </a:pPr>
            <a:r>
              <a:rPr lang="en-US" dirty="0"/>
              <a:t>a </a:t>
            </a:r>
            <a:r>
              <a:rPr lang="en-US" u="sng" dirty="0"/>
              <a:t>list of management duties and conveners of data calibration and analysis groups</a:t>
            </a:r>
            <a:r>
              <a:rPr lang="en-US" dirty="0"/>
              <a:t>.</a:t>
            </a:r>
          </a:p>
          <a:p>
            <a:pPr lvl="1">
              <a:buFont typeface="Arial" pitchFamily="34" charset="0"/>
              <a:buNone/>
              <a:defRPr/>
            </a:pPr>
            <a:endParaRPr lang="fr-FR" i="1" dirty="0" smtClean="0">
              <a:latin typeface="Comic Sans MS" pitchFamily="66" charset="0"/>
            </a:endParaRPr>
          </a:p>
          <a:p>
            <a:pPr>
              <a:buFont typeface="Arial" pitchFamily="34" charset="0"/>
              <a:buNone/>
              <a:defRPr/>
            </a:pPr>
            <a:r>
              <a:rPr lang="en-US" sz="2800" b="1" dirty="0" smtClean="0">
                <a:latin typeface="Comic Sans MS" pitchFamily="66" charset="0"/>
              </a:rPr>
              <a:t> </a:t>
            </a:r>
            <a:endParaRPr lang="fr-FR" sz="2800" dirty="0" smtClean="0">
              <a:latin typeface="Comic Sans MS" pitchFamily="66" charset="0"/>
            </a:endParaRPr>
          </a:p>
          <a:p>
            <a:pPr>
              <a:buFont typeface="Arial" pitchFamily="34" charset="0"/>
              <a:buNone/>
              <a:defRPr/>
            </a:pPr>
            <a:endParaRPr lang="fr-FR" sz="1600" dirty="0" smtClean="0"/>
          </a:p>
          <a:p>
            <a:pPr>
              <a:defRPr/>
            </a:pPr>
            <a:endParaRPr lang="fr-FR" sz="1600" dirty="0" smtClean="0"/>
          </a:p>
        </p:txBody>
      </p:sp>
      <p:sp>
        <p:nvSpPr>
          <p:cNvPr id="4" name="Espace réservé de la date 3"/>
          <p:cNvSpPr>
            <a:spLocks noGrp="1"/>
          </p:cNvSpPr>
          <p:nvPr>
            <p:ph type="dt" sz="quarter" idx="10"/>
          </p:nvPr>
        </p:nvSpPr>
        <p:spPr/>
        <p:txBody>
          <a:bodyPr/>
          <a:lstStyle/>
          <a:p>
            <a:pPr>
              <a:defRPr/>
            </a:pPr>
            <a:r>
              <a:rPr lang="en-US"/>
              <a:t>16/IX/2011</a:t>
            </a:r>
            <a:endParaRPr lang="fr-FR"/>
          </a:p>
        </p:txBody>
      </p:sp>
      <p:sp>
        <p:nvSpPr>
          <p:cNvPr id="5" name="Espace réservé du pied de page 4"/>
          <p:cNvSpPr>
            <a:spLocks noGrp="1"/>
          </p:cNvSpPr>
          <p:nvPr>
            <p:ph type="ftr" sz="quarter" idx="11"/>
          </p:nvPr>
        </p:nvSpPr>
        <p:spPr/>
        <p:txBody>
          <a:bodyPr/>
          <a:lstStyle/>
          <a:p>
            <a:pPr>
              <a:defRPr/>
            </a:pPr>
            <a:r>
              <a:rPr lang="fr-FR" dirty="0" err="1" smtClean="0"/>
              <a:t>Egle</a:t>
            </a:r>
            <a:r>
              <a:rPr lang="fr-FR" dirty="0" smtClean="0"/>
              <a:t> </a:t>
            </a:r>
            <a:r>
              <a:rPr lang="fr-FR" dirty="0" err="1" smtClean="0"/>
              <a:t>Tomasi</a:t>
            </a:r>
            <a:r>
              <a:rPr lang="fr-FR" dirty="0" smtClean="0"/>
              <a:t>-</a:t>
            </a:r>
            <a:r>
              <a:rPr lang="fr-FR" dirty="0" err="1" smtClean="0"/>
              <a:t>Gustafsson</a:t>
            </a:r>
            <a:endParaRPr lang="fr-FR" dirty="0"/>
          </a:p>
        </p:txBody>
      </p:sp>
      <p:sp>
        <p:nvSpPr>
          <p:cNvPr id="6" name="Espace réservé du numéro de diapositive 5"/>
          <p:cNvSpPr>
            <a:spLocks noGrp="1"/>
          </p:cNvSpPr>
          <p:nvPr>
            <p:ph type="sldNum" sz="quarter" idx="12"/>
          </p:nvPr>
        </p:nvSpPr>
        <p:spPr/>
        <p:txBody>
          <a:bodyPr/>
          <a:lstStyle/>
          <a:p>
            <a:pPr>
              <a:defRPr/>
            </a:pPr>
            <a:fld id="{E2564F8D-30F0-422F-9C4F-5D29A81FE35E}" type="slidenum">
              <a:rPr lang="fr-FR" smtClean="0"/>
              <a:pPr>
                <a:defRPr/>
              </a:pPr>
              <a:t>11</a:t>
            </a:fld>
            <a:endParaRPr lang="fr-FR"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Espace réservé du contenu 2"/>
          <p:cNvSpPr>
            <a:spLocks noGrp="1"/>
          </p:cNvSpPr>
          <p:nvPr>
            <p:ph idx="1"/>
          </p:nvPr>
        </p:nvSpPr>
        <p:spPr>
          <a:xfrm>
            <a:off x="357188" y="0"/>
            <a:ext cx="8229600" cy="6000750"/>
          </a:xfrm>
        </p:spPr>
        <p:txBody>
          <a:bodyPr/>
          <a:lstStyle/>
          <a:p>
            <a:pPr marL="457200" indent="-457200">
              <a:buFont typeface="Arial" charset="0"/>
              <a:buNone/>
              <a:defRPr/>
            </a:pPr>
            <a:r>
              <a:rPr lang="en-US" b="1" dirty="0" smtClean="0">
                <a:solidFill>
                  <a:srgbClr val="FF0000"/>
                </a:solidFill>
              </a:rPr>
              <a:t> </a:t>
            </a:r>
            <a:r>
              <a:rPr lang="en-US" b="1" dirty="0" smtClean="0">
                <a:solidFill>
                  <a:srgbClr val="FF0000"/>
                </a:solidFill>
                <a:latin typeface="Comic Sans MS" pitchFamily="66" charset="0"/>
              </a:rPr>
              <a:t>VII. Scientific reports</a:t>
            </a:r>
          </a:p>
          <a:p>
            <a:pPr marL="457200" indent="-457200">
              <a:buFont typeface="Arial" charset="0"/>
              <a:buNone/>
              <a:defRPr/>
            </a:pPr>
            <a:r>
              <a:rPr lang="en-US" i="1" dirty="0" smtClean="0">
                <a:latin typeface="Comic Sans MS" pitchFamily="66" charset="0"/>
              </a:rPr>
              <a:t>	</a:t>
            </a:r>
            <a:endParaRPr lang="fr-FR" i="1" dirty="0" smtClean="0">
              <a:latin typeface="Comic Sans MS" pitchFamily="66" charset="0"/>
            </a:endParaRPr>
          </a:p>
          <a:p>
            <a:pPr>
              <a:buFont typeface="Arial" pitchFamily="34" charset="0"/>
              <a:buChar char="•"/>
              <a:defRPr/>
            </a:pPr>
            <a:r>
              <a:rPr lang="en-US" sz="2800" dirty="0"/>
              <a:t>The PAC notes with interest the report </a:t>
            </a:r>
            <a:r>
              <a:rPr lang="en-US" sz="2800" dirty="0">
                <a:solidFill>
                  <a:srgbClr val="0000FF"/>
                </a:solidFill>
              </a:rPr>
              <a:t>“</a:t>
            </a:r>
            <a:r>
              <a:rPr lang="en-US" sz="2800" dirty="0" err="1">
                <a:solidFill>
                  <a:srgbClr val="0000FF"/>
                </a:solidFill>
              </a:rPr>
              <a:t>Muon</a:t>
            </a:r>
            <a:r>
              <a:rPr lang="en-US" sz="2800" dirty="0">
                <a:solidFill>
                  <a:srgbClr val="0000FF"/>
                </a:solidFill>
              </a:rPr>
              <a:t> g-2: current status “</a:t>
            </a:r>
            <a:r>
              <a:rPr lang="en-US" sz="2800" dirty="0"/>
              <a:t> presented by </a:t>
            </a:r>
            <a:r>
              <a:rPr lang="en-US" sz="2800" i="1" dirty="0"/>
              <a:t>A. </a:t>
            </a:r>
            <a:r>
              <a:rPr lang="en-US" sz="2800" i="1" dirty="0" err="1"/>
              <a:t>Dorokhov</a:t>
            </a:r>
            <a:r>
              <a:rPr lang="en-US" sz="2800" i="1" dirty="0"/>
              <a:t> </a:t>
            </a:r>
            <a:r>
              <a:rPr lang="en-US" sz="2800" dirty="0"/>
              <a:t>and thanks the speaker</a:t>
            </a:r>
            <a:r>
              <a:rPr lang="en-US" sz="2800" dirty="0" smtClean="0"/>
              <a:t>.</a:t>
            </a:r>
          </a:p>
          <a:p>
            <a:pPr>
              <a:buFont typeface="Arial" pitchFamily="34" charset="0"/>
              <a:buChar char="•"/>
              <a:defRPr/>
            </a:pPr>
            <a:endParaRPr lang="en-US" sz="2800" dirty="0"/>
          </a:p>
          <a:p>
            <a:pPr>
              <a:buFont typeface="Arial" pitchFamily="34" charset="0"/>
              <a:buChar char="•"/>
              <a:defRPr/>
            </a:pPr>
            <a:r>
              <a:rPr lang="en-US" sz="2800" dirty="0"/>
              <a:t>The PAC notes the report “</a:t>
            </a:r>
            <a:r>
              <a:rPr lang="en-US" sz="2800" dirty="0">
                <a:solidFill>
                  <a:srgbClr val="0000FF"/>
                </a:solidFill>
              </a:rPr>
              <a:t>Experimental study of strange matter production in heavy-ion collisions at the </a:t>
            </a:r>
            <a:r>
              <a:rPr lang="en-US" sz="2800" dirty="0" err="1">
                <a:solidFill>
                  <a:srgbClr val="0000FF"/>
                </a:solidFill>
              </a:rPr>
              <a:t>Nuclotron</a:t>
            </a:r>
            <a:r>
              <a:rPr lang="en-US" sz="2800" dirty="0">
                <a:solidFill>
                  <a:srgbClr val="0000FF"/>
                </a:solidFill>
              </a:rPr>
              <a:t>”</a:t>
            </a:r>
            <a:r>
              <a:rPr lang="en-US" sz="2800" dirty="0"/>
              <a:t> by </a:t>
            </a:r>
            <a:r>
              <a:rPr lang="en-US" sz="2800" i="1" dirty="0"/>
              <a:t>V. </a:t>
            </a:r>
            <a:r>
              <a:rPr lang="en-US" sz="2800" i="1" dirty="0" err="1"/>
              <a:t>Ladygin</a:t>
            </a:r>
            <a:r>
              <a:rPr lang="en-US" sz="2800" dirty="0"/>
              <a:t>, and invites him to present a proposal at the next meeting. </a:t>
            </a:r>
          </a:p>
          <a:p>
            <a:pPr>
              <a:buFont typeface="Arial" pitchFamily="34" charset="0"/>
              <a:buNone/>
              <a:defRPr/>
            </a:pPr>
            <a:endParaRPr lang="fr-FR" sz="2400" dirty="0" smtClean="0"/>
          </a:p>
          <a:p>
            <a:pPr>
              <a:defRPr/>
            </a:pPr>
            <a:endParaRPr lang="fr-FR" sz="2400" dirty="0" smtClean="0"/>
          </a:p>
        </p:txBody>
      </p:sp>
      <p:sp>
        <p:nvSpPr>
          <p:cNvPr id="4" name="Espace réservé de la date 3"/>
          <p:cNvSpPr>
            <a:spLocks noGrp="1"/>
          </p:cNvSpPr>
          <p:nvPr>
            <p:ph type="dt" sz="quarter" idx="10"/>
          </p:nvPr>
        </p:nvSpPr>
        <p:spPr/>
        <p:txBody>
          <a:bodyPr/>
          <a:lstStyle/>
          <a:p>
            <a:pPr>
              <a:defRPr/>
            </a:pPr>
            <a:r>
              <a:rPr lang="en-US"/>
              <a:t>16/IX/2011</a:t>
            </a:r>
            <a:endParaRPr lang="fr-FR"/>
          </a:p>
        </p:txBody>
      </p:sp>
      <p:sp>
        <p:nvSpPr>
          <p:cNvPr id="5" name="Espace réservé du pied de page 4"/>
          <p:cNvSpPr>
            <a:spLocks noGrp="1"/>
          </p:cNvSpPr>
          <p:nvPr>
            <p:ph type="ftr" sz="quarter" idx="11"/>
          </p:nvPr>
        </p:nvSpPr>
        <p:spPr/>
        <p:txBody>
          <a:bodyPr/>
          <a:lstStyle/>
          <a:p>
            <a:pPr>
              <a:defRPr/>
            </a:pPr>
            <a:r>
              <a:rPr lang="fr-FR" dirty="0" err="1" smtClean="0"/>
              <a:t>Egle</a:t>
            </a:r>
            <a:r>
              <a:rPr lang="fr-FR" dirty="0" smtClean="0"/>
              <a:t> </a:t>
            </a:r>
            <a:r>
              <a:rPr lang="fr-FR" dirty="0" err="1" smtClean="0"/>
              <a:t>Tomasi</a:t>
            </a:r>
            <a:r>
              <a:rPr lang="fr-FR" dirty="0" smtClean="0"/>
              <a:t>-</a:t>
            </a:r>
            <a:r>
              <a:rPr lang="fr-FR" dirty="0" err="1" smtClean="0"/>
              <a:t>Gustafsson</a:t>
            </a:r>
            <a:endParaRPr lang="fr-FR" dirty="0"/>
          </a:p>
        </p:txBody>
      </p:sp>
      <p:sp>
        <p:nvSpPr>
          <p:cNvPr id="6" name="Espace réservé du numéro de diapositive 5"/>
          <p:cNvSpPr>
            <a:spLocks noGrp="1"/>
          </p:cNvSpPr>
          <p:nvPr>
            <p:ph type="sldNum" sz="quarter" idx="12"/>
          </p:nvPr>
        </p:nvSpPr>
        <p:spPr/>
        <p:txBody>
          <a:bodyPr/>
          <a:lstStyle/>
          <a:p>
            <a:pPr>
              <a:defRPr/>
            </a:pPr>
            <a:fld id="{9F02282E-B0C5-401E-9CB8-93C2E16028AC}" type="slidenum">
              <a:rPr lang="fr-FR" smtClean="0"/>
              <a:pPr>
                <a:defRPr/>
              </a:pPr>
              <a:t>12</a:t>
            </a:fld>
            <a:endParaRPr lang="fr-FR"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p:cNvSpPr>
            <a:spLocks noGrp="1"/>
          </p:cNvSpPr>
          <p:nvPr>
            <p:ph type="dt" sz="quarter" idx="10"/>
          </p:nvPr>
        </p:nvSpPr>
        <p:spPr/>
        <p:txBody>
          <a:bodyPr/>
          <a:lstStyle/>
          <a:p>
            <a:pPr>
              <a:defRPr/>
            </a:pPr>
            <a:r>
              <a:rPr lang="en-US"/>
              <a:t>16/IX/2011</a:t>
            </a:r>
            <a:endParaRPr lang="fr-FR"/>
          </a:p>
        </p:txBody>
      </p:sp>
      <p:sp>
        <p:nvSpPr>
          <p:cNvPr id="5" name="Espace réservé du pied de page 4"/>
          <p:cNvSpPr>
            <a:spLocks noGrp="1"/>
          </p:cNvSpPr>
          <p:nvPr>
            <p:ph type="ftr" sz="quarter" idx="11"/>
          </p:nvPr>
        </p:nvSpPr>
        <p:spPr/>
        <p:txBody>
          <a:bodyPr/>
          <a:lstStyle/>
          <a:p>
            <a:pPr>
              <a:defRPr/>
            </a:pPr>
            <a:r>
              <a:rPr lang="fr-FR" smtClean="0"/>
              <a:t>Egle Tomasi-Gustafsson</a:t>
            </a:r>
            <a:endParaRPr lang="fr-FR"/>
          </a:p>
        </p:txBody>
      </p:sp>
      <p:sp>
        <p:nvSpPr>
          <p:cNvPr id="6" name="Espace réservé du numéro de diapositive 5"/>
          <p:cNvSpPr>
            <a:spLocks noGrp="1"/>
          </p:cNvSpPr>
          <p:nvPr>
            <p:ph type="sldNum" sz="quarter" idx="12"/>
          </p:nvPr>
        </p:nvSpPr>
        <p:spPr/>
        <p:txBody>
          <a:bodyPr/>
          <a:lstStyle/>
          <a:p>
            <a:pPr>
              <a:defRPr/>
            </a:pPr>
            <a:fld id="{352FC60B-8E1C-410E-88C1-3921339C57AC}" type="slidenum">
              <a:rPr lang="fr-FR" smtClean="0"/>
              <a:pPr>
                <a:defRPr/>
              </a:pPr>
              <a:t>13</a:t>
            </a:fld>
            <a:endParaRPr lang="fr-FR"/>
          </a:p>
        </p:txBody>
      </p:sp>
      <p:sp>
        <p:nvSpPr>
          <p:cNvPr id="7" name="Rectangle 6"/>
          <p:cNvSpPr/>
          <p:nvPr/>
        </p:nvSpPr>
        <p:spPr>
          <a:xfrm>
            <a:off x="0" y="795338"/>
            <a:ext cx="9036050" cy="6062662"/>
          </a:xfrm>
          <a:prstGeom prst="rect">
            <a:avLst/>
          </a:prstGeom>
        </p:spPr>
        <p:txBody>
          <a:bodyPr>
            <a:spAutoFit/>
          </a:bodyPr>
          <a:lstStyle/>
          <a:p>
            <a:pPr>
              <a:defRPr/>
            </a:pPr>
            <a:endParaRPr lang="en-US" sz="2800" dirty="0">
              <a:solidFill>
                <a:srgbClr val="FF0000"/>
              </a:solidFill>
              <a:latin typeface="+mn-lt"/>
            </a:endParaRPr>
          </a:p>
          <a:p>
            <a:pPr marL="457200" indent="-457200">
              <a:buFont typeface="Arial" pitchFamily="34" charset="0"/>
              <a:buChar char="•"/>
              <a:defRPr/>
            </a:pPr>
            <a:r>
              <a:rPr lang="en-US" sz="2800" dirty="0">
                <a:solidFill>
                  <a:srgbClr val="FF0000"/>
                </a:solidFill>
                <a:latin typeface="+mn-lt"/>
              </a:rPr>
              <a:t>THERMALIZATION</a:t>
            </a:r>
            <a:r>
              <a:rPr lang="en-US" sz="2800" dirty="0">
                <a:latin typeface="+mn-lt"/>
              </a:rPr>
              <a:t> </a:t>
            </a:r>
            <a:r>
              <a:rPr lang="en-US" sz="2800" i="1" dirty="0">
                <a:latin typeface="+mn-lt"/>
              </a:rPr>
              <a:t>(E</a:t>
            </a:r>
            <a:r>
              <a:rPr lang="en-US" sz="2800" i="1" dirty="0">
                <a:latin typeface="+mn-lt"/>
              </a:rPr>
              <a:t>. </a:t>
            </a:r>
            <a:r>
              <a:rPr lang="en-US" sz="2800" i="1" dirty="0" err="1">
                <a:latin typeface="+mn-lt"/>
              </a:rPr>
              <a:t>Kokoulina</a:t>
            </a:r>
            <a:r>
              <a:rPr lang="en-US" sz="2800" i="1" dirty="0">
                <a:latin typeface="+mn-lt"/>
              </a:rPr>
              <a:t>-</a:t>
            </a:r>
            <a:r>
              <a:rPr lang="en-GB" sz="2800" i="1" dirty="0">
                <a:latin typeface="+mn-lt"/>
              </a:rPr>
              <a:t> SVD-2 Collaboration</a:t>
            </a:r>
            <a:r>
              <a:rPr lang="en-US" sz="2800" i="1" dirty="0">
                <a:latin typeface="+mn-lt"/>
              </a:rPr>
              <a:t>).:</a:t>
            </a:r>
            <a:r>
              <a:rPr lang="en-GB" sz="2800" i="1" dirty="0">
                <a:latin typeface="+mn-lt"/>
              </a:rPr>
              <a:t> </a:t>
            </a:r>
            <a:r>
              <a:rPr lang="en-GB" sz="2800" dirty="0">
                <a:solidFill>
                  <a:srgbClr val="0000FF"/>
                </a:solidFill>
                <a:latin typeface="+mn-lt"/>
              </a:rPr>
              <a:t>multiple particle production </a:t>
            </a:r>
            <a:r>
              <a:rPr lang="en-GB" sz="2800" dirty="0">
                <a:solidFill>
                  <a:srgbClr val="0000FF"/>
                </a:solidFill>
                <a:latin typeface="+mn-lt"/>
              </a:rPr>
              <a:t>by </a:t>
            </a:r>
            <a:r>
              <a:rPr lang="en-GB" sz="2800" dirty="0">
                <a:solidFill>
                  <a:srgbClr val="0000FF"/>
                </a:solidFill>
                <a:latin typeface="+mn-lt"/>
              </a:rPr>
              <a:t>the </a:t>
            </a:r>
            <a:r>
              <a:rPr lang="en-GB" sz="2800" dirty="0">
                <a:solidFill>
                  <a:srgbClr val="0000FF"/>
                </a:solidFill>
                <a:latin typeface="+mn-lt"/>
              </a:rPr>
              <a:t>in </a:t>
            </a:r>
            <a:r>
              <a:rPr lang="en-GB" sz="2800" i="1" dirty="0" err="1">
                <a:solidFill>
                  <a:srgbClr val="0000FF"/>
                </a:solidFill>
                <a:latin typeface="+mn-lt"/>
              </a:rPr>
              <a:t>pp</a:t>
            </a:r>
            <a:r>
              <a:rPr lang="en-GB" sz="2800" dirty="0">
                <a:solidFill>
                  <a:srgbClr val="0000FF"/>
                </a:solidFill>
                <a:latin typeface="+mn-lt"/>
              </a:rPr>
              <a:t> interactions with high </a:t>
            </a:r>
            <a:r>
              <a:rPr lang="en-GB" sz="2800" dirty="0">
                <a:solidFill>
                  <a:srgbClr val="0000FF"/>
                </a:solidFill>
                <a:latin typeface="+mn-lt"/>
              </a:rPr>
              <a:t>multiplicity </a:t>
            </a:r>
          </a:p>
          <a:p>
            <a:pPr>
              <a:defRPr/>
            </a:pPr>
            <a:r>
              <a:rPr lang="en-GB" sz="2800" i="1" dirty="0">
                <a:solidFill>
                  <a:srgbClr val="0000FF"/>
                </a:solidFill>
                <a:latin typeface="+mn-lt"/>
              </a:rPr>
              <a:t>      …</a:t>
            </a:r>
            <a:r>
              <a:rPr lang="en-US" sz="2800" i="1" dirty="0">
                <a:latin typeface="+mn-lt"/>
              </a:rPr>
              <a:t>continuation </a:t>
            </a:r>
            <a:r>
              <a:rPr lang="en-US" sz="2800" i="1" dirty="0">
                <a:latin typeface="+mn-lt"/>
              </a:rPr>
              <a:t>of this activity within the </a:t>
            </a:r>
            <a:r>
              <a:rPr lang="en-GB" sz="2800" i="1" dirty="0">
                <a:latin typeface="+mn-lt"/>
              </a:rPr>
              <a:t>SVD-2 </a:t>
            </a:r>
            <a:endParaRPr lang="en-GB" sz="2800" i="1" dirty="0">
              <a:latin typeface="+mn-lt"/>
            </a:endParaRPr>
          </a:p>
          <a:p>
            <a:pPr>
              <a:defRPr/>
            </a:pPr>
            <a:r>
              <a:rPr lang="en-GB" sz="2800" i="1" dirty="0">
                <a:latin typeface="+mn-lt"/>
              </a:rPr>
              <a:t> </a:t>
            </a:r>
            <a:r>
              <a:rPr lang="en-GB" sz="2800" i="1" dirty="0">
                <a:latin typeface="+mn-lt"/>
              </a:rPr>
              <a:t>     Collaboration </a:t>
            </a:r>
            <a:r>
              <a:rPr lang="en-GB" sz="2800" i="1" dirty="0">
                <a:latin typeface="+mn-lt"/>
              </a:rPr>
              <a:t>under theme </a:t>
            </a:r>
            <a:r>
              <a:rPr lang="en-US" sz="2800" i="1" dirty="0">
                <a:latin typeface="+mn-lt"/>
              </a:rPr>
              <a:t>02-1-1086</a:t>
            </a:r>
            <a:r>
              <a:rPr lang="en-GB" sz="2800" i="1" u="sng" dirty="0">
                <a:latin typeface="+mn-lt"/>
              </a:rPr>
              <a:t>.</a:t>
            </a:r>
            <a:endParaRPr lang="en-US" sz="2800" dirty="0">
              <a:latin typeface="+mn-lt"/>
            </a:endParaRPr>
          </a:p>
          <a:p>
            <a:pPr marL="457200" indent="-457200">
              <a:buFont typeface="Arial" pitchFamily="34" charset="0"/>
              <a:buChar char="•"/>
              <a:defRPr/>
            </a:pPr>
            <a:endParaRPr lang="en-US" sz="2800" dirty="0">
              <a:solidFill>
                <a:srgbClr val="FF0000"/>
              </a:solidFill>
              <a:latin typeface="+mn-lt"/>
            </a:endParaRPr>
          </a:p>
          <a:p>
            <a:pPr marL="457200" indent="-457200">
              <a:buFont typeface="Arial" pitchFamily="34" charset="0"/>
              <a:buChar char="•"/>
              <a:defRPr/>
            </a:pPr>
            <a:r>
              <a:rPr lang="en-US" sz="2800" dirty="0">
                <a:solidFill>
                  <a:srgbClr val="FF0000"/>
                </a:solidFill>
                <a:latin typeface="+mn-lt"/>
              </a:rPr>
              <a:t>NA49 </a:t>
            </a:r>
            <a:r>
              <a:rPr lang="en-US" sz="2800" i="1" dirty="0">
                <a:latin typeface="+mn-lt"/>
              </a:rPr>
              <a:t>(G. </a:t>
            </a:r>
            <a:r>
              <a:rPr lang="en-US" sz="2800" i="1" dirty="0" err="1">
                <a:latin typeface="+mn-lt"/>
              </a:rPr>
              <a:t>Melkumov</a:t>
            </a:r>
            <a:r>
              <a:rPr lang="en-US" sz="2800" i="1" dirty="0">
                <a:latin typeface="+mn-lt"/>
              </a:rPr>
              <a:t>) </a:t>
            </a:r>
          </a:p>
          <a:p>
            <a:pPr>
              <a:defRPr/>
            </a:pPr>
            <a:r>
              <a:rPr lang="en-US" sz="2800" i="1" dirty="0">
                <a:latin typeface="+mn-lt"/>
              </a:rPr>
              <a:t> </a:t>
            </a:r>
            <a:r>
              <a:rPr lang="en-US" sz="2800" i="1" dirty="0">
                <a:latin typeface="+mn-lt"/>
              </a:rPr>
              <a:t> </a:t>
            </a:r>
            <a:r>
              <a:rPr lang="en-US" sz="2800" i="1" dirty="0">
                <a:latin typeface="+mn-lt"/>
              </a:rPr>
              <a:t> </a:t>
            </a:r>
            <a:r>
              <a:rPr lang="en-US" sz="2800" i="1" dirty="0">
                <a:latin typeface="+mn-lt"/>
              </a:rPr>
              <a:t>   ….closure </a:t>
            </a:r>
            <a:r>
              <a:rPr lang="en-US" sz="2800" i="1" dirty="0">
                <a:latin typeface="+mn-lt"/>
              </a:rPr>
              <a:t>of this </a:t>
            </a:r>
            <a:r>
              <a:rPr lang="en-US" sz="2800" i="1" dirty="0">
                <a:latin typeface="+mn-lt"/>
              </a:rPr>
              <a:t>project (→NA61/NA49). </a:t>
            </a:r>
            <a:endParaRPr lang="en-US" sz="2800" i="1" dirty="0">
              <a:latin typeface="+mn-lt"/>
            </a:endParaRPr>
          </a:p>
          <a:p>
            <a:pPr marL="457200" indent="-457200">
              <a:buFont typeface="Arial" pitchFamily="34" charset="0"/>
              <a:buChar char="•"/>
              <a:defRPr/>
            </a:pPr>
            <a:endParaRPr lang="en-US" sz="2800" dirty="0">
              <a:solidFill>
                <a:srgbClr val="FF0000"/>
              </a:solidFill>
              <a:latin typeface="+mn-lt"/>
            </a:endParaRPr>
          </a:p>
          <a:p>
            <a:pPr marL="457200" indent="-457200">
              <a:buFont typeface="Arial" pitchFamily="34" charset="0"/>
              <a:buChar char="•"/>
              <a:defRPr/>
            </a:pPr>
            <a:r>
              <a:rPr lang="en-US" sz="2800" dirty="0">
                <a:solidFill>
                  <a:srgbClr val="FF0000"/>
                </a:solidFill>
                <a:latin typeface="+mn-lt"/>
              </a:rPr>
              <a:t>BECQUEREL</a:t>
            </a:r>
            <a:r>
              <a:rPr lang="en-US" sz="2800" dirty="0">
                <a:latin typeface="+mn-lt"/>
              </a:rPr>
              <a:t> </a:t>
            </a:r>
            <a:r>
              <a:rPr lang="en-US" sz="2800" dirty="0">
                <a:latin typeface="+mn-lt"/>
              </a:rPr>
              <a:t>(</a:t>
            </a:r>
            <a:r>
              <a:rPr lang="en-US" sz="2800" dirty="0">
                <a:latin typeface="+mn-lt"/>
              </a:rPr>
              <a:t>P</a:t>
            </a:r>
            <a:r>
              <a:rPr lang="en-US" sz="2800" dirty="0">
                <a:latin typeface="+mn-lt"/>
              </a:rPr>
              <a:t>. </a:t>
            </a:r>
            <a:r>
              <a:rPr lang="en-US" sz="2800" dirty="0" err="1">
                <a:latin typeface="+mn-lt"/>
              </a:rPr>
              <a:t>Zarubin</a:t>
            </a:r>
            <a:r>
              <a:rPr lang="en-US" sz="2800" dirty="0">
                <a:latin typeface="+mn-lt"/>
              </a:rPr>
              <a:t>)  </a:t>
            </a:r>
            <a:r>
              <a:rPr lang="en-US" sz="2800" dirty="0">
                <a:solidFill>
                  <a:srgbClr val="0000FF"/>
                </a:solidFill>
                <a:latin typeface="+mn-lt"/>
              </a:rPr>
              <a:t>peripheral fragmentation of light nuclei in nuclear </a:t>
            </a:r>
            <a:r>
              <a:rPr lang="en-US" sz="2800" dirty="0">
                <a:solidFill>
                  <a:srgbClr val="0000FF"/>
                </a:solidFill>
                <a:latin typeface="+mn-lt"/>
              </a:rPr>
              <a:t>emulsions</a:t>
            </a:r>
            <a:r>
              <a:rPr lang="en-US" sz="2800" b="1" dirty="0">
                <a:solidFill>
                  <a:srgbClr val="0000FF"/>
                </a:solidFill>
                <a:latin typeface="+mn-lt"/>
              </a:rPr>
              <a:t>: </a:t>
            </a:r>
          </a:p>
          <a:p>
            <a:pPr>
              <a:defRPr/>
            </a:pPr>
            <a:r>
              <a:rPr lang="en-US" sz="2800" i="1" dirty="0">
                <a:latin typeface="+mn-lt"/>
              </a:rPr>
              <a:t>      ….continuation </a:t>
            </a:r>
            <a:r>
              <a:rPr lang="en-US" sz="2800" i="1" dirty="0">
                <a:latin typeface="+mn-lt"/>
              </a:rPr>
              <a:t>of this activity under </a:t>
            </a:r>
            <a:r>
              <a:rPr lang="en-GB" sz="2800" i="1" dirty="0">
                <a:latin typeface="+mn-lt"/>
              </a:rPr>
              <a:t>theme </a:t>
            </a:r>
            <a:r>
              <a:rPr lang="en-US" sz="2800" i="1" dirty="0">
                <a:latin typeface="+mn-lt"/>
              </a:rPr>
              <a:t>02-1-1087. </a:t>
            </a:r>
            <a:endParaRPr lang="en-US" sz="2800" i="1" dirty="0">
              <a:latin typeface="+mn-lt"/>
            </a:endParaRPr>
          </a:p>
          <a:p>
            <a:pPr>
              <a:defRPr/>
            </a:pPr>
            <a:endParaRPr lang="en-US" sz="2400" dirty="0">
              <a:latin typeface="Arial" pitchFamily="34" charset="0"/>
            </a:endParaRPr>
          </a:p>
        </p:txBody>
      </p:sp>
      <p:sp>
        <p:nvSpPr>
          <p:cNvPr id="26629" name="Rectangle 7"/>
          <p:cNvSpPr>
            <a:spLocks noChangeArrowheads="1"/>
          </p:cNvSpPr>
          <p:nvPr/>
        </p:nvSpPr>
        <p:spPr bwMode="auto">
          <a:xfrm>
            <a:off x="0" y="-100013"/>
            <a:ext cx="9144000" cy="1077913"/>
          </a:xfrm>
          <a:prstGeom prst="rect">
            <a:avLst/>
          </a:prstGeom>
          <a:noFill/>
          <a:ln w="9525">
            <a:noFill/>
            <a:miter lim="800000"/>
            <a:headEnd/>
            <a:tailEnd/>
          </a:ln>
        </p:spPr>
        <p:txBody>
          <a:bodyPr>
            <a:spAutoFit/>
          </a:bodyPr>
          <a:lstStyle/>
          <a:p>
            <a:r>
              <a:rPr lang="en-US" sz="3200" b="1">
                <a:solidFill>
                  <a:srgbClr val="FF0000"/>
                </a:solidFill>
                <a:latin typeface="Comic Sans MS" pitchFamily="66" charset="0"/>
              </a:rPr>
              <a:t>Recommendations on activities approved for completion in 2011 (I) </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p:cNvSpPr>
            <a:spLocks noGrp="1"/>
          </p:cNvSpPr>
          <p:nvPr>
            <p:ph type="dt" sz="quarter" idx="10"/>
          </p:nvPr>
        </p:nvSpPr>
        <p:spPr/>
        <p:txBody>
          <a:bodyPr/>
          <a:lstStyle/>
          <a:p>
            <a:pPr>
              <a:defRPr/>
            </a:pPr>
            <a:r>
              <a:rPr lang="en-US"/>
              <a:t>16/IX/2011</a:t>
            </a:r>
            <a:endParaRPr lang="fr-FR"/>
          </a:p>
        </p:txBody>
      </p:sp>
      <p:sp>
        <p:nvSpPr>
          <p:cNvPr id="5" name="Espace réservé du pied de page 4"/>
          <p:cNvSpPr>
            <a:spLocks noGrp="1"/>
          </p:cNvSpPr>
          <p:nvPr>
            <p:ph type="ftr" sz="quarter" idx="11"/>
          </p:nvPr>
        </p:nvSpPr>
        <p:spPr/>
        <p:txBody>
          <a:bodyPr/>
          <a:lstStyle/>
          <a:p>
            <a:pPr>
              <a:defRPr/>
            </a:pPr>
            <a:r>
              <a:rPr lang="fr-FR" smtClean="0"/>
              <a:t>Egle Tomasi-Gustafsson</a:t>
            </a:r>
            <a:endParaRPr lang="fr-FR"/>
          </a:p>
        </p:txBody>
      </p:sp>
      <p:sp>
        <p:nvSpPr>
          <p:cNvPr id="6" name="Espace réservé du numéro de diapositive 5"/>
          <p:cNvSpPr>
            <a:spLocks noGrp="1"/>
          </p:cNvSpPr>
          <p:nvPr>
            <p:ph type="sldNum" sz="quarter" idx="12"/>
          </p:nvPr>
        </p:nvSpPr>
        <p:spPr/>
        <p:txBody>
          <a:bodyPr/>
          <a:lstStyle/>
          <a:p>
            <a:pPr>
              <a:defRPr/>
            </a:pPr>
            <a:fld id="{4CC39A4E-A6A1-4FD7-AFA3-EAF1646EFCF5}" type="slidenum">
              <a:rPr lang="fr-FR" smtClean="0"/>
              <a:pPr>
                <a:defRPr/>
              </a:pPr>
              <a:t>14</a:t>
            </a:fld>
            <a:endParaRPr lang="fr-FR"/>
          </a:p>
        </p:txBody>
      </p:sp>
      <p:sp>
        <p:nvSpPr>
          <p:cNvPr id="7" name="Rectangle 6"/>
          <p:cNvSpPr/>
          <p:nvPr/>
        </p:nvSpPr>
        <p:spPr>
          <a:xfrm>
            <a:off x="0" y="765175"/>
            <a:ext cx="9144000" cy="5538788"/>
          </a:xfrm>
          <a:prstGeom prst="rect">
            <a:avLst/>
          </a:prstGeom>
        </p:spPr>
        <p:txBody>
          <a:bodyPr>
            <a:spAutoFit/>
          </a:bodyPr>
          <a:lstStyle/>
          <a:p>
            <a:pPr>
              <a:defRPr/>
            </a:pPr>
            <a:endParaRPr lang="en-US" b="1" dirty="0">
              <a:latin typeface="Arial" pitchFamily="34" charset="0"/>
            </a:endParaRPr>
          </a:p>
          <a:p>
            <a:pPr>
              <a:defRPr/>
            </a:pPr>
            <a:r>
              <a:rPr lang="en-US" sz="2800" dirty="0">
                <a:latin typeface="+mn-lt"/>
              </a:rPr>
              <a:t>Theme: </a:t>
            </a:r>
            <a:r>
              <a:rPr lang="en-US" sz="2800" dirty="0">
                <a:latin typeface="+mn-lt"/>
              </a:rPr>
              <a:t>“</a:t>
            </a:r>
            <a:r>
              <a:rPr lang="en-US" sz="2800" dirty="0">
                <a:solidFill>
                  <a:srgbClr val="0000FF"/>
                </a:solidFill>
                <a:latin typeface="+mn-lt"/>
              </a:rPr>
              <a:t>Physics and Engineering of Feedback Systems in Synchrotron</a:t>
            </a:r>
            <a:r>
              <a:rPr lang="en-US" sz="2800" dirty="0">
                <a:latin typeface="+mn-lt"/>
              </a:rPr>
              <a:t>” </a:t>
            </a:r>
            <a:r>
              <a:rPr lang="en-US" sz="2800" i="1" dirty="0">
                <a:latin typeface="+mn-lt"/>
              </a:rPr>
              <a:t>(V</a:t>
            </a:r>
            <a:r>
              <a:rPr lang="en-US" sz="2800" i="1" dirty="0">
                <a:latin typeface="+mn-lt"/>
              </a:rPr>
              <a:t>. </a:t>
            </a:r>
            <a:r>
              <a:rPr lang="en-US" sz="2800" i="1" dirty="0" err="1">
                <a:latin typeface="+mn-lt"/>
              </a:rPr>
              <a:t>Zhabitsky</a:t>
            </a:r>
            <a:r>
              <a:rPr lang="en-US" sz="2800" i="1" dirty="0">
                <a:latin typeface="+mn-lt"/>
              </a:rPr>
              <a:t>)</a:t>
            </a:r>
            <a:r>
              <a:rPr lang="en-US" sz="2800" i="1" dirty="0">
                <a:latin typeface="+mn-lt"/>
              </a:rPr>
              <a:t> :</a:t>
            </a:r>
          </a:p>
          <a:p>
            <a:pPr>
              <a:defRPr/>
            </a:pPr>
            <a:r>
              <a:rPr lang="en-US" sz="2800" dirty="0">
                <a:latin typeface="+mn-lt"/>
              </a:rPr>
              <a:t>…all </a:t>
            </a:r>
            <a:r>
              <a:rPr lang="en-US" sz="2800" dirty="0">
                <a:latin typeface="+mn-lt"/>
              </a:rPr>
              <a:t>the systems for the LHC Damper were designed and </a:t>
            </a:r>
            <a:r>
              <a:rPr lang="en-US" sz="2800" dirty="0">
                <a:latin typeface="+mn-lt"/>
              </a:rPr>
              <a:t>constructed </a:t>
            </a:r>
          </a:p>
          <a:p>
            <a:pPr>
              <a:defRPr/>
            </a:pPr>
            <a:r>
              <a:rPr lang="en-US" sz="2800" dirty="0">
                <a:latin typeface="+mn-lt"/>
              </a:rPr>
              <a:t>….developed </a:t>
            </a:r>
            <a:r>
              <a:rPr lang="en-US" sz="2800" dirty="0">
                <a:latin typeface="+mn-lt"/>
              </a:rPr>
              <a:t>jointly by CERN and JINR, built by JINR and by Russian Industry, </a:t>
            </a:r>
            <a:r>
              <a:rPr lang="en-US" sz="2800" dirty="0">
                <a:latin typeface="+mn-lt"/>
              </a:rPr>
              <a:t>…</a:t>
            </a:r>
          </a:p>
          <a:p>
            <a:pPr>
              <a:defRPr/>
            </a:pPr>
            <a:r>
              <a:rPr lang="en-US" sz="2800" dirty="0">
                <a:latin typeface="+mn-lt"/>
              </a:rPr>
              <a:t>The </a:t>
            </a:r>
            <a:r>
              <a:rPr lang="en-US" sz="2800" dirty="0">
                <a:latin typeface="+mn-lt"/>
              </a:rPr>
              <a:t>LHC Damper is used routinely during injection, ramp, and </a:t>
            </a:r>
            <a:r>
              <a:rPr lang="en-US" sz="2800" dirty="0">
                <a:latin typeface="+mn-lt"/>
              </a:rPr>
              <a:t>collisions. </a:t>
            </a:r>
          </a:p>
          <a:p>
            <a:pPr>
              <a:defRPr/>
            </a:pPr>
            <a:r>
              <a:rPr lang="en-US" sz="2800" i="1" dirty="0">
                <a:latin typeface="+mn-lt"/>
              </a:rPr>
              <a:t>The </a:t>
            </a:r>
            <a:r>
              <a:rPr lang="en-US" sz="2800" i="1" dirty="0">
                <a:latin typeface="+mn-lt"/>
              </a:rPr>
              <a:t>PAC highly appreciates the results of this successful activity, which received the JINR First Prize in 2010, and recommends its closure due to the achievement of the goals of this project. </a:t>
            </a:r>
          </a:p>
        </p:txBody>
      </p:sp>
      <p:sp>
        <p:nvSpPr>
          <p:cNvPr id="27653" name="Rectangle 7"/>
          <p:cNvSpPr>
            <a:spLocks noChangeArrowheads="1"/>
          </p:cNvSpPr>
          <p:nvPr/>
        </p:nvSpPr>
        <p:spPr bwMode="auto">
          <a:xfrm>
            <a:off x="0" y="-100013"/>
            <a:ext cx="9144000" cy="1077913"/>
          </a:xfrm>
          <a:prstGeom prst="rect">
            <a:avLst/>
          </a:prstGeom>
          <a:noFill/>
          <a:ln w="9525">
            <a:noFill/>
            <a:miter lim="800000"/>
            <a:headEnd/>
            <a:tailEnd/>
          </a:ln>
        </p:spPr>
        <p:txBody>
          <a:bodyPr>
            <a:spAutoFit/>
          </a:bodyPr>
          <a:lstStyle/>
          <a:p>
            <a:r>
              <a:rPr lang="en-US" sz="3200" b="1">
                <a:solidFill>
                  <a:srgbClr val="FF0000"/>
                </a:solidFill>
                <a:latin typeface="Comic Sans MS" pitchFamily="66" charset="0"/>
              </a:rPr>
              <a:t>Recommendations on activities approved for completion in 2011 (II) </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Espace réservé du contenu 2"/>
          <p:cNvSpPr>
            <a:spLocks noGrp="1"/>
          </p:cNvSpPr>
          <p:nvPr>
            <p:ph idx="1"/>
          </p:nvPr>
        </p:nvSpPr>
        <p:spPr>
          <a:xfrm>
            <a:off x="357188" y="0"/>
            <a:ext cx="8229600" cy="6000750"/>
          </a:xfrm>
        </p:spPr>
        <p:txBody>
          <a:bodyPr/>
          <a:lstStyle/>
          <a:p>
            <a:pPr marL="457200" indent="-457200">
              <a:buFont typeface="Arial" charset="0"/>
              <a:buNone/>
              <a:defRPr/>
            </a:pPr>
            <a:r>
              <a:rPr lang="en-US" b="1" dirty="0" smtClean="0">
                <a:solidFill>
                  <a:srgbClr val="FF0000"/>
                </a:solidFill>
              </a:rPr>
              <a:t> </a:t>
            </a:r>
            <a:r>
              <a:rPr lang="en-US" b="1" dirty="0" smtClean="0">
                <a:solidFill>
                  <a:srgbClr val="FF0000"/>
                </a:solidFill>
                <a:latin typeface="Comic Sans MS" pitchFamily="66" charset="0"/>
              </a:rPr>
              <a:t>VIII. Poster presentations by young scientists in the field of particle physics research</a:t>
            </a:r>
            <a:endParaRPr lang="fr-FR" dirty="0" smtClean="0">
              <a:solidFill>
                <a:srgbClr val="FF0000"/>
              </a:solidFill>
              <a:latin typeface="Comic Sans MS" pitchFamily="66" charset="0"/>
            </a:endParaRPr>
          </a:p>
          <a:p>
            <a:pPr marL="0" indent="0">
              <a:buFont typeface="Arial" charset="0"/>
              <a:buNone/>
              <a:defRPr/>
            </a:pPr>
            <a:r>
              <a:rPr lang="en-US" dirty="0" smtClean="0">
                <a:latin typeface="Comic Sans MS" pitchFamily="66" charset="0"/>
              </a:rPr>
              <a:t>	</a:t>
            </a:r>
            <a:r>
              <a:rPr lang="en-US" sz="2800" b="1" dirty="0" smtClean="0">
                <a:latin typeface="Comic Sans MS" pitchFamily="66" charset="0"/>
              </a:rPr>
              <a:t> </a:t>
            </a:r>
            <a:r>
              <a:rPr lang="en-US" sz="2400" dirty="0"/>
              <a:t> </a:t>
            </a:r>
            <a:endParaRPr lang="en-US" sz="2400" dirty="0" smtClean="0"/>
          </a:p>
          <a:p>
            <a:pPr marL="0" indent="0">
              <a:buFont typeface="Arial" charset="0"/>
              <a:buNone/>
              <a:defRPr/>
            </a:pPr>
            <a:r>
              <a:rPr lang="en-US" dirty="0"/>
              <a:t>The PAC notes with interest the poster presentations in particle physics presented by young scientists from VBLHEP and LIT. It selected the poster “</a:t>
            </a:r>
            <a:r>
              <a:rPr lang="en-US" dirty="0">
                <a:solidFill>
                  <a:srgbClr val="0000FF"/>
                </a:solidFill>
              </a:rPr>
              <a:t>Design of the </a:t>
            </a:r>
            <a:r>
              <a:rPr lang="en-US" dirty="0" err="1">
                <a:solidFill>
                  <a:srgbClr val="0000FF"/>
                </a:solidFill>
              </a:rPr>
              <a:t>Nuclotron</a:t>
            </a:r>
            <a:r>
              <a:rPr lang="en-US" dirty="0">
                <a:solidFill>
                  <a:srgbClr val="0000FF"/>
                </a:solidFill>
              </a:rPr>
              <a:t> booster in the NICA project</a:t>
            </a:r>
            <a:r>
              <a:rPr lang="en-US" dirty="0"/>
              <a:t>” presented by </a:t>
            </a:r>
            <a:r>
              <a:rPr lang="en-US" i="1" dirty="0"/>
              <a:t>A. </a:t>
            </a:r>
            <a:r>
              <a:rPr lang="en-US" i="1" dirty="0" err="1"/>
              <a:t>Tuzikov</a:t>
            </a:r>
            <a:r>
              <a:rPr lang="en-US" i="1" dirty="0"/>
              <a:t> </a:t>
            </a:r>
            <a:r>
              <a:rPr lang="en-US" dirty="0"/>
              <a:t>(VBLHEP) to be reported at the Scientific Council </a:t>
            </a:r>
            <a:r>
              <a:rPr lang="en-US" dirty="0" smtClean="0"/>
              <a:t>session.</a:t>
            </a:r>
            <a:endParaRPr lang="fr-FR" sz="2400" dirty="0" smtClean="0"/>
          </a:p>
        </p:txBody>
      </p:sp>
      <p:sp>
        <p:nvSpPr>
          <p:cNvPr id="4" name="Espace réservé de la date 3"/>
          <p:cNvSpPr>
            <a:spLocks noGrp="1"/>
          </p:cNvSpPr>
          <p:nvPr>
            <p:ph type="dt" sz="quarter" idx="10"/>
          </p:nvPr>
        </p:nvSpPr>
        <p:spPr/>
        <p:txBody>
          <a:bodyPr/>
          <a:lstStyle/>
          <a:p>
            <a:pPr>
              <a:defRPr/>
            </a:pPr>
            <a:r>
              <a:rPr lang="en-US"/>
              <a:t>16/IX/2011</a:t>
            </a:r>
            <a:endParaRPr lang="fr-FR"/>
          </a:p>
        </p:txBody>
      </p:sp>
      <p:sp>
        <p:nvSpPr>
          <p:cNvPr id="5" name="Espace réservé du pied de page 4"/>
          <p:cNvSpPr>
            <a:spLocks noGrp="1"/>
          </p:cNvSpPr>
          <p:nvPr>
            <p:ph type="ftr" sz="quarter" idx="11"/>
          </p:nvPr>
        </p:nvSpPr>
        <p:spPr/>
        <p:txBody>
          <a:bodyPr/>
          <a:lstStyle/>
          <a:p>
            <a:pPr>
              <a:defRPr/>
            </a:pPr>
            <a:r>
              <a:rPr lang="fr-FR" dirty="0" err="1" smtClean="0"/>
              <a:t>Egle</a:t>
            </a:r>
            <a:r>
              <a:rPr lang="fr-FR" dirty="0" smtClean="0"/>
              <a:t> </a:t>
            </a:r>
            <a:r>
              <a:rPr lang="fr-FR" dirty="0" err="1" smtClean="0"/>
              <a:t>Tomasi</a:t>
            </a:r>
            <a:r>
              <a:rPr lang="fr-FR" dirty="0" smtClean="0"/>
              <a:t>-</a:t>
            </a:r>
            <a:r>
              <a:rPr lang="fr-FR" dirty="0" err="1" smtClean="0"/>
              <a:t>Gustafsson</a:t>
            </a:r>
            <a:endParaRPr lang="fr-FR" dirty="0"/>
          </a:p>
        </p:txBody>
      </p:sp>
      <p:sp>
        <p:nvSpPr>
          <p:cNvPr id="6" name="Espace réservé du numéro de diapositive 5"/>
          <p:cNvSpPr>
            <a:spLocks noGrp="1"/>
          </p:cNvSpPr>
          <p:nvPr>
            <p:ph type="sldNum" sz="quarter" idx="12"/>
          </p:nvPr>
        </p:nvSpPr>
        <p:spPr/>
        <p:txBody>
          <a:bodyPr/>
          <a:lstStyle/>
          <a:p>
            <a:pPr>
              <a:defRPr/>
            </a:pPr>
            <a:fld id="{EE4B6000-708D-48F5-B2E6-FCA4439910E3}" type="slidenum">
              <a:rPr lang="fr-FR" smtClean="0"/>
              <a:pPr>
                <a:defRPr/>
              </a:pPr>
              <a:t>15</a:t>
            </a:fld>
            <a:endParaRPr lang="fr-FR"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Espace réservé du contenu 2"/>
          <p:cNvSpPr>
            <a:spLocks noGrp="1"/>
          </p:cNvSpPr>
          <p:nvPr>
            <p:ph idx="1"/>
          </p:nvPr>
        </p:nvSpPr>
        <p:spPr>
          <a:xfrm>
            <a:off x="357188" y="0"/>
            <a:ext cx="8786812" cy="6237288"/>
          </a:xfrm>
        </p:spPr>
        <p:txBody>
          <a:bodyPr/>
          <a:lstStyle/>
          <a:p>
            <a:pPr marL="457200" indent="-457200">
              <a:buFont typeface="Arial" charset="0"/>
              <a:buNone/>
              <a:defRPr/>
            </a:pPr>
            <a:r>
              <a:rPr lang="en-US" b="1" dirty="0" smtClean="0">
                <a:solidFill>
                  <a:srgbClr val="FF0000"/>
                </a:solidFill>
              </a:rPr>
              <a:t> </a:t>
            </a:r>
            <a:r>
              <a:rPr lang="en-US" b="1" dirty="0" smtClean="0">
                <a:solidFill>
                  <a:srgbClr val="FF0000"/>
                </a:solidFill>
                <a:latin typeface="Comic Sans MS" pitchFamily="66" charset="0"/>
              </a:rPr>
              <a:t>IX. Agenda (next meeting </a:t>
            </a:r>
            <a:r>
              <a:rPr lang="en-US" b="1" dirty="0" err="1" smtClean="0">
                <a:solidFill>
                  <a:srgbClr val="FF0000"/>
                </a:solidFill>
                <a:latin typeface="Comic Sans MS" pitchFamily="66" charset="0"/>
              </a:rPr>
              <a:t>jan</a:t>
            </a:r>
            <a:r>
              <a:rPr lang="en-US" b="1" dirty="0" smtClean="0">
                <a:solidFill>
                  <a:srgbClr val="FF0000"/>
                </a:solidFill>
                <a:latin typeface="Comic Sans MS" pitchFamily="66" charset="0"/>
              </a:rPr>
              <a:t> 23-24) </a:t>
            </a:r>
          </a:p>
          <a:p>
            <a:pPr>
              <a:buFont typeface="Arial" pitchFamily="34" charset="0"/>
              <a:buChar char="•"/>
              <a:defRPr/>
            </a:pPr>
            <a:r>
              <a:rPr lang="en-US" sz="2800" dirty="0"/>
              <a:t>Consideration of new projects (including NA61/NA49) and themes</a:t>
            </a:r>
          </a:p>
          <a:p>
            <a:pPr>
              <a:buFont typeface="Arial" pitchFamily="34" charset="0"/>
              <a:buChar char="•"/>
              <a:defRPr/>
            </a:pPr>
            <a:r>
              <a:rPr lang="en-US" sz="2800" dirty="0"/>
              <a:t>Reports and recommendations on the projects to be completed in 2011</a:t>
            </a:r>
          </a:p>
          <a:p>
            <a:pPr>
              <a:buFont typeface="Arial" pitchFamily="34" charset="0"/>
              <a:buChar char="•"/>
              <a:defRPr/>
            </a:pPr>
            <a:r>
              <a:rPr lang="en-US" sz="2800" dirty="0" smtClean="0"/>
              <a:t>Report </a:t>
            </a:r>
            <a:r>
              <a:rPr lang="en-US" sz="2800" dirty="0"/>
              <a:t>on progress towards the NICA White Paper</a:t>
            </a:r>
          </a:p>
          <a:p>
            <a:pPr>
              <a:buFont typeface="Arial" pitchFamily="34" charset="0"/>
              <a:buChar char="•"/>
              <a:defRPr/>
            </a:pPr>
            <a:r>
              <a:rPr lang="en-US" sz="2800" dirty="0" smtClean="0"/>
              <a:t>Status </a:t>
            </a:r>
            <a:r>
              <a:rPr lang="en-US" sz="2800" dirty="0"/>
              <a:t>report on the </a:t>
            </a:r>
            <a:r>
              <a:rPr lang="en-US" sz="2800" dirty="0" err="1">
                <a:solidFill>
                  <a:srgbClr val="0000FF"/>
                </a:solidFill>
              </a:rPr>
              <a:t>Nuclotron</a:t>
            </a:r>
            <a:r>
              <a:rPr lang="en-US" sz="2800" dirty="0">
                <a:solidFill>
                  <a:srgbClr val="0000FF"/>
                </a:solidFill>
              </a:rPr>
              <a:t>-NICA and MPD projects as well as SPD proposal</a:t>
            </a:r>
          </a:p>
          <a:p>
            <a:pPr>
              <a:buFont typeface="Arial" pitchFamily="34" charset="0"/>
              <a:buChar char="•"/>
              <a:defRPr/>
            </a:pPr>
            <a:r>
              <a:rPr lang="en-US" sz="2800" dirty="0"/>
              <a:t>Report on </a:t>
            </a:r>
            <a:r>
              <a:rPr lang="en-US" sz="2800" dirty="0">
                <a:solidFill>
                  <a:srgbClr val="0000FF"/>
                </a:solidFill>
              </a:rPr>
              <a:t>plans for future scientific activity </a:t>
            </a:r>
            <a:r>
              <a:rPr lang="en-US" sz="2800" dirty="0"/>
              <a:t>and proposals of experiments at the </a:t>
            </a:r>
            <a:r>
              <a:rPr lang="en-US" sz="2800" dirty="0" err="1"/>
              <a:t>Nuclotron</a:t>
            </a:r>
            <a:r>
              <a:rPr lang="en-US" sz="2800" dirty="0"/>
              <a:t>-NICA complex</a:t>
            </a:r>
          </a:p>
          <a:p>
            <a:pPr>
              <a:buFont typeface="Arial" pitchFamily="34" charset="0"/>
              <a:buChar char="•"/>
              <a:defRPr/>
            </a:pPr>
            <a:r>
              <a:rPr lang="en-US" sz="2800" dirty="0" smtClean="0"/>
              <a:t>Reports </a:t>
            </a:r>
            <a:r>
              <a:rPr lang="en-US" sz="2800" dirty="0"/>
              <a:t>on the scientific results obtained by the JINR groups in the </a:t>
            </a:r>
            <a:r>
              <a:rPr lang="en-US" sz="2800" dirty="0">
                <a:solidFill>
                  <a:srgbClr val="0000FF"/>
                </a:solidFill>
              </a:rPr>
              <a:t>LHC</a:t>
            </a:r>
            <a:r>
              <a:rPr lang="en-US" sz="2800" dirty="0"/>
              <a:t> experiments and </a:t>
            </a:r>
            <a:r>
              <a:rPr lang="en-US" sz="2800" dirty="0">
                <a:solidFill>
                  <a:srgbClr val="0000FF"/>
                </a:solidFill>
              </a:rPr>
              <a:t>plans for their future upgrades</a:t>
            </a:r>
            <a:r>
              <a:rPr lang="en-US" sz="2800" dirty="0" smtClean="0"/>
              <a:t>.</a:t>
            </a:r>
            <a:r>
              <a:rPr lang="en-US" sz="2800" dirty="0"/>
              <a:t> </a:t>
            </a:r>
            <a:endParaRPr lang="fr-FR" sz="2800" i="1" dirty="0" smtClean="0">
              <a:solidFill>
                <a:srgbClr val="00B050"/>
              </a:solidFill>
              <a:latin typeface="Comic Sans MS" pitchFamily="66" charset="0"/>
            </a:endParaRPr>
          </a:p>
          <a:p>
            <a:pPr>
              <a:buFont typeface="Arial" pitchFamily="34" charset="0"/>
              <a:buNone/>
              <a:defRPr/>
            </a:pPr>
            <a:endParaRPr lang="fr-FR" sz="2400" dirty="0" smtClean="0"/>
          </a:p>
          <a:p>
            <a:pPr>
              <a:defRPr/>
            </a:pPr>
            <a:endParaRPr lang="fr-FR" sz="2400" dirty="0" smtClean="0"/>
          </a:p>
        </p:txBody>
      </p:sp>
      <p:sp>
        <p:nvSpPr>
          <p:cNvPr id="4" name="Espace réservé de la date 3"/>
          <p:cNvSpPr>
            <a:spLocks noGrp="1"/>
          </p:cNvSpPr>
          <p:nvPr>
            <p:ph type="dt" sz="quarter" idx="10"/>
          </p:nvPr>
        </p:nvSpPr>
        <p:spPr/>
        <p:txBody>
          <a:bodyPr/>
          <a:lstStyle/>
          <a:p>
            <a:pPr>
              <a:defRPr/>
            </a:pPr>
            <a:r>
              <a:rPr lang="en-US"/>
              <a:t>16/IX/2011</a:t>
            </a:r>
            <a:endParaRPr lang="fr-FR"/>
          </a:p>
        </p:txBody>
      </p:sp>
      <p:sp>
        <p:nvSpPr>
          <p:cNvPr id="5" name="Espace réservé du pied de page 4"/>
          <p:cNvSpPr>
            <a:spLocks noGrp="1"/>
          </p:cNvSpPr>
          <p:nvPr>
            <p:ph type="ftr" sz="quarter" idx="11"/>
          </p:nvPr>
        </p:nvSpPr>
        <p:spPr/>
        <p:txBody>
          <a:bodyPr/>
          <a:lstStyle/>
          <a:p>
            <a:pPr>
              <a:defRPr/>
            </a:pPr>
            <a:r>
              <a:rPr lang="fr-FR" dirty="0" err="1" smtClean="0"/>
              <a:t>Egle</a:t>
            </a:r>
            <a:r>
              <a:rPr lang="fr-FR" dirty="0" smtClean="0"/>
              <a:t> </a:t>
            </a:r>
            <a:r>
              <a:rPr lang="fr-FR" dirty="0" err="1" smtClean="0"/>
              <a:t>Tomasi</a:t>
            </a:r>
            <a:r>
              <a:rPr lang="fr-FR" dirty="0" smtClean="0"/>
              <a:t>-</a:t>
            </a:r>
            <a:r>
              <a:rPr lang="fr-FR" dirty="0" err="1" smtClean="0"/>
              <a:t>Gustafsson</a:t>
            </a:r>
            <a:endParaRPr lang="fr-FR" dirty="0"/>
          </a:p>
        </p:txBody>
      </p:sp>
      <p:sp>
        <p:nvSpPr>
          <p:cNvPr id="6" name="Espace réservé du numéro de diapositive 5"/>
          <p:cNvSpPr>
            <a:spLocks noGrp="1"/>
          </p:cNvSpPr>
          <p:nvPr>
            <p:ph type="sldNum" sz="quarter" idx="12"/>
          </p:nvPr>
        </p:nvSpPr>
        <p:spPr/>
        <p:txBody>
          <a:bodyPr/>
          <a:lstStyle/>
          <a:p>
            <a:pPr>
              <a:defRPr/>
            </a:pPr>
            <a:fld id="{34E5F5A1-676E-4E90-BBC2-CF74023362A7}" type="slidenum">
              <a:rPr lang="fr-FR" smtClean="0"/>
              <a:pPr>
                <a:defRPr/>
              </a:pPr>
              <a:t>16</a:t>
            </a:fld>
            <a:endParaRPr lang="fr-FR"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p:cNvSpPr>
            <a:spLocks noGrp="1"/>
          </p:cNvSpPr>
          <p:nvPr>
            <p:ph type="dt" sz="quarter" idx="10"/>
          </p:nvPr>
        </p:nvSpPr>
        <p:spPr/>
        <p:txBody>
          <a:bodyPr/>
          <a:lstStyle/>
          <a:p>
            <a:pPr>
              <a:defRPr/>
            </a:pPr>
            <a:r>
              <a:rPr lang="en-US"/>
              <a:t>16/IX/2011</a:t>
            </a:r>
            <a:endParaRPr lang="fr-FR"/>
          </a:p>
        </p:txBody>
      </p:sp>
      <p:sp>
        <p:nvSpPr>
          <p:cNvPr id="5" name="Espace réservé du pied de page 4"/>
          <p:cNvSpPr>
            <a:spLocks noGrp="1"/>
          </p:cNvSpPr>
          <p:nvPr>
            <p:ph type="ftr" sz="quarter" idx="11"/>
          </p:nvPr>
        </p:nvSpPr>
        <p:spPr/>
        <p:txBody>
          <a:bodyPr/>
          <a:lstStyle/>
          <a:p>
            <a:pPr>
              <a:defRPr/>
            </a:pPr>
            <a:r>
              <a:rPr lang="fr-FR" smtClean="0"/>
              <a:t>Egle Tomasi-Gustafsson</a:t>
            </a:r>
            <a:endParaRPr lang="fr-FR"/>
          </a:p>
        </p:txBody>
      </p:sp>
      <p:sp>
        <p:nvSpPr>
          <p:cNvPr id="6" name="Espace réservé du numéro de diapositive 5"/>
          <p:cNvSpPr>
            <a:spLocks noGrp="1"/>
          </p:cNvSpPr>
          <p:nvPr>
            <p:ph type="sldNum" sz="quarter" idx="12"/>
          </p:nvPr>
        </p:nvSpPr>
        <p:spPr/>
        <p:txBody>
          <a:bodyPr/>
          <a:lstStyle/>
          <a:p>
            <a:pPr>
              <a:defRPr/>
            </a:pPr>
            <a:fld id="{529E4B22-ADF6-4E1C-9046-FAE0CFA9507E}" type="slidenum">
              <a:rPr lang="fr-FR" smtClean="0"/>
              <a:pPr>
                <a:defRPr/>
              </a:pPr>
              <a:t>17</a:t>
            </a:fld>
            <a:endParaRPr lang="fr-FR"/>
          </a:p>
        </p:txBody>
      </p:sp>
      <p:pic>
        <p:nvPicPr>
          <p:cNvPr id="30724" name="Image 1"/>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30725" name="ZoneTexte 9"/>
          <p:cNvSpPr txBox="1">
            <a:spLocks noChangeArrowheads="1"/>
          </p:cNvSpPr>
          <p:nvPr/>
        </p:nvSpPr>
        <p:spPr bwMode="auto">
          <a:xfrm>
            <a:off x="755650" y="136525"/>
            <a:ext cx="6492875" cy="830263"/>
          </a:xfrm>
          <a:prstGeom prst="rect">
            <a:avLst/>
          </a:prstGeom>
          <a:noFill/>
          <a:ln w="9525">
            <a:noFill/>
            <a:miter lim="800000"/>
            <a:headEnd/>
            <a:tailEnd/>
          </a:ln>
        </p:spPr>
        <p:txBody>
          <a:bodyPr wrap="none">
            <a:spAutoFit/>
          </a:bodyPr>
          <a:lstStyle/>
          <a:p>
            <a:r>
              <a:rPr lang="fr-FR" sz="4800" i="1">
                <a:solidFill>
                  <a:srgbClr val="FF0000"/>
                </a:solidFill>
              </a:rPr>
              <a:t>Thank you for attention</a:t>
            </a:r>
          </a:p>
        </p:txBody>
      </p:sp>
      <p:sp>
        <p:nvSpPr>
          <p:cNvPr id="30726" name="Rectangle 10"/>
          <p:cNvSpPr>
            <a:spLocks noChangeArrowheads="1"/>
          </p:cNvSpPr>
          <p:nvPr/>
        </p:nvSpPr>
        <p:spPr bwMode="auto">
          <a:xfrm>
            <a:off x="1187450" y="5300663"/>
            <a:ext cx="7618413" cy="769937"/>
          </a:xfrm>
          <a:prstGeom prst="rect">
            <a:avLst/>
          </a:prstGeom>
          <a:noFill/>
          <a:ln w="9525">
            <a:noFill/>
            <a:miter lim="800000"/>
            <a:headEnd/>
            <a:tailEnd/>
          </a:ln>
        </p:spPr>
        <p:txBody>
          <a:bodyPr wrap="none">
            <a:spAutoFit/>
          </a:bodyPr>
          <a:lstStyle/>
          <a:p>
            <a:r>
              <a:rPr lang="az-Cyrl-AZ" sz="4400" i="1">
                <a:solidFill>
                  <a:schemeClr val="bg1"/>
                </a:solidFill>
              </a:rPr>
              <a:t>Благодарю вас за внимание</a:t>
            </a:r>
            <a:endParaRPr lang="fr-FR" sz="4400" i="1">
              <a:solidFill>
                <a:schemeClr val="bg1"/>
              </a:solidFill>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itre 1"/>
          <p:cNvSpPr>
            <a:spLocks noGrp="1"/>
          </p:cNvSpPr>
          <p:nvPr>
            <p:ph type="title"/>
          </p:nvPr>
        </p:nvSpPr>
        <p:spPr>
          <a:xfrm>
            <a:off x="395288" y="0"/>
            <a:ext cx="8229600" cy="777875"/>
          </a:xfrm>
        </p:spPr>
        <p:txBody>
          <a:bodyPr/>
          <a:lstStyle/>
          <a:p>
            <a:r>
              <a:rPr lang="en-US" smtClean="0"/>
              <a:t>D0</a:t>
            </a:r>
          </a:p>
        </p:txBody>
      </p:sp>
      <p:sp>
        <p:nvSpPr>
          <p:cNvPr id="3" name="Espace réservé du contenu 2"/>
          <p:cNvSpPr>
            <a:spLocks noGrp="1"/>
          </p:cNvSpPr>
          <p:nvPr>
            <p:ph idx="1"/>
          </p:nvPr>
        </p:nvSpPr>
        <p:spPr>
          <a:xfrm>
            <a:off x="468313" y="836613"/>
            <a:ext cx="8229600" cy="5329237"/>
          </a:xfrm>
        </p:spPr>
        <p:txBody>
          <a:bodyPr/>
          <a:lstStyle/>
          <a:p>
            <a:pPr>
              <a:buFont typeface="Arial" pitchFamily="34" charset="0"/>
              <a:buChar char="•"/>
              <a:defRPr/>
            </a:pPr>
            <a:r>
              <a:rPr lang="en-US" sz="2400" dirty="0" smtClean="0">
                <a:latin typeface="+mj-lt"/>
              </a:rPr>
              <a:t>Achievements:</a:t>
            </a:r>
          </a:p>
          <a:p>
            <a:pPr lvl="1">
              <a:buFont typeface="Arial" pitchFamily="34" charset="0"/>
              <a:buChar char="–"/>
              <a:defRPr/>
            </a:pPr>
            <a:r>
              <a:rPr lang="en-US" sz="2000" dirty="0" smtClean="0">
                <a:latin typeface="+mj-lt"/>
              </a:rPr>
              <a:t>First observation of  cascade double strange baryon </a:t>
            </a:r>
            <a:r>
              <a:rPr lang="en-US" sz="2000" dirty="0" err="1" smtClean="0">
                <a:latin typeface="Symbol" pitchFamily="18" charset="2"/>
              </a:rPr>
              <a:t>W</a:t>
            </a:r>
            <a:r>
              <a:rPr lang="en-US" sz="2000" baseline="-25000" dirty="0" err="1" smtClean="0">
                <a:latin typeface="+mj-lt"/>
              </a:rPr>
              <a:t>b</a:t>
            </a:r>
            <a:r>
              <a:rPr lang="en-US" sz="2000" baseline="-25000" dirty="0" smtClean="0">
                <a:latin typeface="+mj-lt"/>
              </a:rPr>
              <a:t> </a:t>
            </a:r>
            <a:endParaRPr lang="en-US" sz="2000" dirty="0">
              <a:latin typeface="+mj-lt"/>
            </a:endParaRPr>
          </a:p>
          <a:p>
            <a:pPr lvl="1">
              <a:buFont typeface="Arial" pitchFamily="34" charset="0"/>
              <a:buChar char="–"/>
              <a:defRPr/>
            </a:pPr>
            <a:r>
              <a:rPr lang="en-US" sz="2000" dirty="0" smtClean="0">
                <a:latin typeface="+mj-lt"/>
              </a:rPr>
              <a:t>multiple </a:t>
            </a:r>
            <a:r>
              <a:rPr lang="en-US" sz="2000" dirty="0" err="1">
                <a:latin typeface="+mj-lt"/>
              </a:rPr>
              <a:t>parton</a:t>
            </a:r>
            <a:r>
              <a:rPr lang="en-US" sz="2000" dirty="0">
                <a:latin typeface="+mj-lt"/>
              </a:rPr>
              <a:t> </a:t>
            </a:r>
            <a:r>
              <a:rPr lang="en-US" sz="2000" dirty="0" smtClean="0">
                <a:latin typeface="+mj-lt"/>
              </a:rPr>
              <a:t>interactions in extended  </a:t>
            </a:r>
            <a:r>
              <a:rPr lang="en-US" sz="2000" dirty="0">
                <a:latin typeface="+mj-lt"/>
              </a:rPr>
              <a:t>kinematical region </a:t>
            </a:r>
            <a:r>
              <a:rPr lang="en-US" sz="2000" dirty="0" smtClean="0">
                <a:latin typeface="+mj-lt"/>
              </a:rPr>
              <a:t>=&gt;Estimation of  </a:t>
            </a:r>
            <a:r>
              <a:rPr lang="en-US" sz="2000" dirty="0">
                <a:latin typeface="+mj-lt"/>
              </a:rPr>
              <a:t>the double </a:t>
            </a:r>
            <a:r>
              <a:rPr lang="en-US" sz="2000" dirty="0" err="1">
                <a:latin typeface="+mj-lt"/>
              </a:rPr>
              <a:t>parton</a:t>
            </a:r>
            <a:r>
              <a:rPr lang="en-US" sz="2000" dirty="0">
                <a:latin typeface="+mj-lt"/>
              </a:rPr>
              <a:t> background to </a:t>
            </a:r>
            <a:r>
              <a:rPr lang="en-US" sz="2000" dirty="0" smtClean="0">
                <a:latin typeface="+mj-lt"/>
              </a:rPr>
              <a:t> </a:t>
            </a:r>
            <a:r>
              <a:rPr lang="en-US" sz="2000" dirty="0">
                <a:latin typeface="+mj-lt"/>
              </a:rPr>
              <a:t>Higgs production at </a:t>
            </a:r>
            <a:r>
              <a:rPr lang="en-US" sz="2000" dirty="0" err="1">
                <a:latin typeface="+mj-lt"/>
              </a:rPr>
              <a:t>Tevatron</a:t>
            </a:r>
            <a:r>
              <a:rPr lang="en-US" sz="2000" dirty="0">
                <a:latin typeface="+mj-lt"/>
              </a:rPr>
              <a:t>. </a:t>
            </a:r>
          </a:p>
          <a:p>
            <a:pPr lvl="1">
              <a:buFont typeface="Arial" pitchFamily="34" charset="0"/>
              <a:buChar char="–"/>
              <a:defRPr/>
            </a:pPr>
            <a:r>
              <a:rPr lang="en-US" sz="2000" dirty="0" smtClean="0">
                <a:latin typeface="+mj-lt"/>
              </a:rPr>
              <a:t>The </a:t>
            </a:r>
            <a:r>
              <a:rPr lang="en-US" sz="2000" dirty="0">
                <a:latin typeface="+mj-lt"/>
              </a:rPr>
              <a:t>instrumentation technique (MDT detectors and </a:t>
            </a:r>
            <a:r>
              <a:rPr lang="en-US" sz="2000" dirty="0" smtClean="0">
                <a:latin typeface="+mj-lt"/>
              </a:rPr>
              <a:t>corresponding electronics</a:t>
            </a:r>
            <a:r>
              <a:rPr lang="en-US" sz="2000" dirty="0">
                <a:latin typeface="+mj-lt"/>
              </a:rPr>
              <a:t>) </a:t>
            </a:r>
            <a:r>
              <a:rPr lang="en-US" sz="2000" dirty="0" smtClean="0">
                <a:latin typeface="+mj-lt"/>
              </a:rPr>
              <a:t> developed </a:t>
            </a:r>
            <a:r>
              <a:rPr lang="en-US" sz="2000" dirty="0">
                <a:latin typeface="+mj-lt"/>
              </a:rPr>
              <a:t>for the D0 project </a:t>
            </a:r>
            <a:r>
              <a:rPr lang="en-US" sz="2000" dirty="0" smtClean="0">
                <a:latin typeface="+mj-lt"/>
              </a:rPr>
              <a:t>=&gt; applied </a:t>
            </a:r>
            <a:r>
              <a:rPr lang="en-US" sz="2000" dirty="0">
                <a:latin typeface="+mj-lt"/>
              </a:rPr>
              <a:t>for the </a:t>
            </a:r>
            <a:r>
              <a:rPr lang="en-US" sz="2000" dirty="0" err="1">
                <a:latin typeface="+mj-lt"/>
              </a:rPr>
              <a:t>muon</a:t>
            </a:r>
            <a:r>
              <a:rPr lang="en-US" sz="2000" dirty="0">
                <a:latin typeface="+mj-lt"/>
              </a:rPr>
              <a:t> </a:t>
            </a:r>
            <a:r>
              <a:rPr lang="en-US" sz="2000" dirty="0" smtClean="0">
                <a:latin typeface="+mj-lt"/>
              </a:rPr>
              <a:t>system </a:t>
            </a:r>
            <a:r>
              <a:rPr lang="en-US" sz="2000" dirty="0">
                <a:latin typeface="+mj-lt"/>
              </a:rPr>
              <a:t>proposed </a:t>
            </a:r>
            <a:r>
              <a:rPr lang="en-US" sz="2000" dirty="0" smtClean="0">
                <a:latin typeface="+mj-lt"/>
              </a:rPr>
              <a:t>for the SPD </a:t>
            </a:r>
            <a:r>
              <a:rPr lang="en-US" sz="2000" dirty="0">
                <a:latin typeface="+mj-lt"/>
              </a:rPr>
              <a:t>detector at </a:t>
            </a:r>
            <a:r>
              <a:rPr lang="en-US" sz="2000" dirty="0" smtClean="0">
                <a:latin typeface="+mj-lt"/>
              </a:rPr>
              <a:t> NICA</a:t>
            </a:r>
            <a:r>
              <a:rPr lang="en-US" sz="2000" dirty="0">
                <a:latin typeface="+mj-lt"/>
              </a:rPr>
              <a:t>. </a:t>
            </a:r>
            <a:endParaRPr lang="en-US" sz="2000" dirty="0" smtClean="0"/>
          </a:p>
          <a:p>
            <a:pPr>
              <a:buFont typeface="Arial" pitchFamily="34" charset="0"/>
              <a:buChar char="•"/>
              <a:defRPr/>
            </a:pPr>
            <a:r>
              <a:rPr lang="en-US" sz="2400" dirty="0" smtClean="0"/>
              <a:t>Request</a:t>
            </a:r>
          </a:p>
          <a:p>
            <a:pPr lvl="1">
              <a:buFont typeface="Arial" pitchFamily="34" charset="0"/>
              <a:buChar char="–"/>
              <a:defRPr/>
            </a:pPr>
            <a:r>
              <a:rPr lang="en-US" sz="2000" dirty="0" smtClean="0"/>
              <a:t>40 </a:t>
            </a:r>
            <a:r>
              <a:rPr lang="en-US" sz="2000" dirty="0" err="1" smtClean="0"/>
              <a:t>kE</a:t>
            </a:r>
            <a:r>
              <a:rPr lang="en-US" sz="2000" dirty="0" smtClean="0"/>
              <a:t>/year on 3 year (25 KE travel+15 </a:t>
            </a:r>
            <a:r>
              <a:rPr lang="en-US" sz="2000" dirty="0" err="1" smtClean="0"/>
              <a:t>kE</a:t>
            </a:r>
            <a:r>
              <a:rPr lang="en-US" sz="2000" dirty="0" smtClean="0"/>
              <a:t> material)</a:t>
            </a:r>
            <a:endParaRPr lang="en-US" sz="2000" dirty="0"/>
          </a:p>
          <a:p>
            <a:pPr>
              <a:buFont typeface="Arial" pitchFamily="34" charset="0"/>
              <a:buChar char="•"/>
              <a:defRPr/>
            </a:pPr>
            <a:r>
              <a:rPr lang="en-US" sz="2400" dirty="0" err="1" smtClean="0"/>
              <a:t>Programme</a:t>
            </a:r>
            <a:endParaRPr lang="en-US" sz="2400" dirty="0" smtClean="0"/>
          </a:p>
          <a:p>
            <a:pPr lvl="1">
              <a:buFont typeface="Arial" pitchFamily="34" charset="0"/>
              <a:buChar char="–"/>
              <a:defRPr/>
            </a:pPr>
            <a:r>
              <a:rPr lang="en-US" sz="2000" dirty="0" smtClean="0"/>
              <a:t>Finalize studies in B-physics and QCD</a:t>
            </a:r>
          </a:p>
          <a:p>
            <a:pPr lvl="1">
              <a:buFont typeface="Arial" pitchFamily="34" charset="0"/>
              <a:buChar char="–"/>
              <a:defRPr/>
            </a:pPr>
            <a:r>
              <a:rPr lang="en-US" sz="2000" dirty="0" smtClean="0"/>
              <a:t>New physics (through multiple </a:t>
            </a:r>
            <a:r>
              <a:rPr lang="en-US" sz="2000" dirty="0" err="1" smtClean="0"/>
              <a:t>parton</a:t>
            </a:r>
            <a:r>
              <a:rPr lang="en-US" sz="2000" dirty="0" smtClean="0"/>
              <a:t> interactions)</a:t>
            </a:r>
          </a:p>
          <a:p>
            <a:pPr lvl="1">
              <a:buFont typeface="Arial" pitchFamily="34" charset="0"/>
              <a:buChar char="–"/>
              <a:defRPr/>
            </a:pPr>
            <a:r>
              <a:rPr lang="en-US" sz="2000" dirty="0" smtClean="0"/>
              <a:t>Parton distribution functions in a new kinematical region</a:t>
            </a:r>
            <a:endParaRPr lang="en-US" sz="2000" dirty="0"/>
          </a:p>
        </p:txBody>
      </p:sp>
      <p:sp>
        <p:nvSpPr>
          <p:cNvPr id="4" name="Espace réservé de la date 3"/>
          <p:cNvSpPr>
            <a:spLocks noGrp="1"/>
          </p:cNvSpPr>
          <p:nvPr>
            <p:ph type="dt" sz="quarter" idx="10"/>
          </p:nvPr>
        </p:nvSpPr>
        <p:spPr/>
        <p:txBody>
          <a:bodyPr/>
          <a:lstStyle/>
          <a:p>
            <a:pPr>
              <a:defRPr/>
            </a:pPr>
            <a:r>
              <a:rPr lang="en-US" dirty="0"/>
              <a:t>16/IX/2011i</a:t>
            </a:r>
            <a:endParaRPr lang="fr-FR" dirty="0"/>
          </a:p>
        </p:txBody>
      </p:sp>
      <p:sp>
        <p:nvSpPr>
          <p:cNvPr id="5" name="Espace réservé du pied de page 4"/>
          <p:cNvSpPr>
            <a:spLocks noGrp="1"/>
          </p:cNvSpPr>
          <p:nvPr>
            <p:ph type="ftr" sz="quarter" idx="11"/>
          </p:nvPr>
        </p:nvSpPr>
        <p:spPr/>
        <p:txBody>
          <a:bodyPr/>
          <a:lstStyle/>
          <a:p>
            <a:pPr>
              <a:defRPr/>
            </a:pPr>
            <a:r>
              <a:rPr lang="fr-FR" smtClean="0"/>
              <a:t>Egle Tomasi-Gustafsson</a:t>
            </a:r>
            <a:endParaRPr lang="fr-FR"/>
          </a:p>
        </p:txBody>
      </p:sp>
      <p:sp>
        <p:nvSpPr>
          <p:cNvPr id="6" name="Espace réservé du numéro de diapositive 5"/>
          <p:cNvSpPr>
            <a:spLocks noGrp="1"/>
          </p:cNvSpPr>
          <p:nvPr>
            <p:ph type="sldNum" sz="quarter" idx="12"/>
          </p:nvPr>
        </p:nvSpPr>
        <p:spPr/>
        <p:txBody>
          <a:bodyPr/>
          <a:lstStyle/>
          <a:p>
            <a:pPr>
              <a:defRPr/>
            </a:pPr>
            <a:fld id="{724859C1-B12D-4A3F-8F1E-ECDC8DADFD44}" type="slidenum">
              <a:rPr lang="fr-FR" smtClean="0"/>
              <a:pPr>
                <a:defRPr/>
              </a:pPr>
              <a:t>18</a:t>
            </a:fld>
            <a:endParaRPr lang="fr-F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re 1"/>
          <p:cNvSpPr>
            <a:spLocks noGrp="1"/>
          </p:cNvSpPr>
          <p:nvPr>
            <p:ph type="title"/>
          </p:nvPr>
        </p:nvSpPr>
        <p:spPr>
          <a:xfrm>
            <a:off x="4089400" y="0"/>
            <a:ext cx="4535488" cy="777875"/>
          </a:xfrm>
        </p:spPr>
        <p:txBody>
          <a:bodyPr/>
          <a:lstStyle/>
          <a:p>
            <a:r>
              <a:rPr lang="en-US" smtClean="0"/>
              <a:t>D0</a:t>
            </a:r>
          </a:p>
        </p:txBody>
      </p:sp>
      <p:sp>
        <p:nvSpPr>
          <p:cNvPr id="4" name="Espace réservé de la date 3"/>
          <p:cNvSpPr>
            <a:spLocks noGrp="1"/>
          </p:cNvSpPr>
          <p:nvPr>
            <p:ph type="dt" sz="quarter" idx="10"/>
          </p:nvPr>
        </p:nvSpPr>
        <p:spPr/>
        <p:txBody>
          <a:bodyPr/>
          <a:lstStyle/>
          <a:p>
            <a:pPr>
              <a:defRPr/>
            </a:pPr>
            <a:r>
              <a:rPr lang="en-US" dirty="0"/>
              <a:t>16/IX/2011i</a:t>
            </a:r>
            <a:endParaRPr lang="fr-FR" dirty="0"/>
          </a:p>
        </p:txBody>
      </p:sp>
      <p:sp>
        <p:nvSpPr>
          <p:cNvPr id="5" name="Espace réservé du pied de page 4"/>
          <p:cNvSpPr>
            <a:spLocks noGrp="1"/>
          </p:cNvSpPr>
          <p:nvPr>
            <p:ph type="ftr" sz="quarter" idx="11"/>
          </p:nvPr>
        </p:nvSpPr>
        <p:spPr/>
        <p:txBody>
          <a:bodyPr/>
          <a:lstStyle/>
          <a:p>
            <a:pPr>
              <a:defRPr/>
            </a:pPr>
            <a:r>
              <a:rPr lang="fr-FR" smtClean="0"/>
              <a:t>Egle Tomasi-Gustafsson</a:t>
            </a:r>
            <a:endParaRPr lang="fr-FR"/>
          </a:p>
        </p:txBody>
      </p:sp>
      <p:sp>
        <p:nvSpPr>
          <p:cNvPr id="6" name="Espace réservé du numéro de diapositive 5"/>
          <p:cNvSpPr>
            <a:spLocks noGrp="1"/>
          </p:cNvSpPr>
          <p:nvPr>
            <p:ph type="sldNum" sz="quarter" idx="12"/>
          </p:nvPr>
        </p:nvSpPr>
        <p:spPr/>
        <p:txBody>
          <a:bodyPr/>
          <a:lstStyle/>
          <a:p>
            <a:pPr>
              <a:defRPr/>
            </a:pPr>
            <a:fld id="{564DCBC0-4AA1-41AC-A4E8-12D3FB4F60AD}" type="slidenum">
              <a:rPr lang="fr-FR" smtClean="0"/>
              <a:pPr>
                <a:defRPr/>
              </a:pPr>
              <a:t>19</a:t>
            </a:fld>
            <a:endParaRPr lang="fr-FR"/>
          </a:p>
        </p:txBody>
      </p:sp>
      <p:pic>
        <p:nvPicPr>
          <p:cNvPr id="32773" name="Picture 2"/>
          <p:cNvPicPr>
            <a:picLocks noChangeAspect="1" noChangeArrowheads="1"/>
          </p:cNvPicPr>
          <p:nvPr/>
        </p:nvPicPr>
        <p:blipFill>
          <a:blip r:embed="rId2"/>
          <a:srcRect/>
          <a:stretch>
            <a:fillRect/>
          </a:stretch>
        </p:blipFill>
        <p:spPr bwMode="auto">
          <a:xfrm>
            <a:off x="381000" y="4483100"/>
            <a:ext cx="8113713" cy="2425700"/>
          </a:xfrm>
          <a:prstGeom prst="rect">
            <a:avLst/>
          </a:prstGeom>
          <a:noFill/>
          <a:ln w="9525">
            <a:noFill/>
            <a:miter lim="800000"/>
            <a:headEnd/>
            <a:tailEnd/>
          </a:ln>
        </p:spPr>
      </p:pic>
      <p:sp>
        <p:nvSpPr>
          <p:cNvPr id="32774" name="Rectangle 7"/>
          <p:cNvSpPr>
            <a:spLocks noChangeArrowheads="1"/>
          </p:cNvSpPr>
          <p:nvPr/>
        </p:nvSpPr>
        <p:spPr bwMode="auto">
          <a:xfrm>
            <a:off x="4457700" y="696913"/>
            <a:ext cx="3479800" cy="1200150"/>
          </a:xfrm>
          <a:prstGeom prst="rect">
            <a:avLst/>
          </a:prstGeom>
          <a:noFill/>
          <a:ln w="9525">
            <a:noFill/>
            <a:miter lim="800000"/>
            <a:headEnd/>
            <a:tailEnd/>
          </a:ln>
        </p:spPr>
        <p:txBody>
          <a:bodyPr>
            <a:spAutoFit/>
          </a:bodyPr>
          <a:lstStyle/>
          <a:p>
            <a:r>
              <a:rPr lang="en-US" i="1"/>
              <a:t>Run 203929, Event 22881065, M(J/</a:t>
            </a:r>
            <a:r>
              <a:rPr lang="en-US"/>
              <a:t>Psi</a:t>
            </a:r>
            <a:r>
              <a:rPr lang="en-US" i="1"/>
              <a:t>+</a:t>
            </a:r>
            <a:r>
              <a:rPr lang="en-US">
                <a:latin typeface="Symbol" pitchFamily="18" charset="2"/>
              </a:rPr>
              <a:t>W</a:t>
            </a:r>
            <a:r>
              <a:rPr lang="en-US" i="1"/>
              <a:t>) = 6.158 GeV/c2</a:t>
            </a:r>
          </a:p>
          <a:p>
            <a:endParaRPr lang="en-US" i="1"/>
          </a:p>
          <a:p>
            <a:r>
              <a:rPr lang="en-US" i="1"/>
              <a:t>PRL </a:t>
            </a:r>
            <a:r>
              <a:rPr lang="en-US"/>
              <a:t>101, 232002 (2008) </a:t>
            </a:r>
          </a:p>
        </p:txBody>
      </p:sp>
      <p:pic>
        <p:nvPicPr>
          <p:cNvPr id="32775" name="Picture 6"/>
          <p:cNvPicPr>
            <a:picLocks noChangeAspect="1" noChangeArrowheads="1"/>
          </p:cNvPicPr>
          <p:nvPr/>
        </p:nvPicPr>
        <p:blipFill>
          <a:blip r:embed="rId3"/>
          <a:srcRect/>
          <a:stretch>
            <a:fillRect/>
          </a:stretch>
        </p:blipFill>
        <p:spPr bwMode="auto">
          <a:xfrm>
            <a:off x="68263" y="2349500"/>
            <a:ext cx="9075737" cy="2335213"/>
          </a:xfrm>
          <a:prstGeom prst="rect">
            <a:avLst/>
          </a:prstGeom>
          <a:noFill/>
          <a:ln w="9525">
            <a:noFill/>
            <a:miter lim="800000"/>
            <a:headEnd/>
            <a:tailEnd/>
          </a:ln>
        </p:spPr>
      </p:pic>
      <p:pic>
        <p:nvPicPr>
          <p:cNvPr id="32776" name="Picture 2"/>
          <p:cNvPicPr>
            <a:picLocks noChangeAspect="1" noChangeArrowheads="1"/>
          </p:cNvPicPr>
          <p:nvPr/>
        </p:nvPicPr>
        <p:blipFill>
          <a:blip r:embed="rId4"/>
          <a:srcRect/>
          <a:stretch>
            <a:fillRect/>
          </a:stretch>
        </p:blipFill>
        <p:spPr bwMode="auto">
          <a:xfrm>
            <a:off x="-22225" y="0"/>
            <a:ext cx="4089400" cy="2378075"/>
          </a:xfrm>
          <a:prstGeom prst="rect">
            <a:avLst/>
          </a:prstGeom>
          <a:noFill/>
          <a:ln w="9525">
            <a:noFill/>
            <a:miter lim="800000"/>
            <a:headEnd/>
            <a:tailEnd/>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itre 1"/>
          <p:cNvSpPr>
            <a:spLocks noGrp="1"/>
          </p:cNvSpPr>
          <p:nvPr>
            <p:ph type="title"/>
          </p:nvPr>
        </p:nvSpPr>
        <p:spPr>
          <a:xfrm>
            <a:off x="468313" y="28575"/>
            <a:ext cx="8229600" cy="1143000"/>
          </a:xfrm>
        </p:spPr>
        <p:txBody>
          <a:bodyPr/>
          <a:lstStyle/>
          <a:p>
            <a:r>
              <a:rPr lang="en-US" smtClean="0"/>
              <a:t>CDF</a:t>
            </a:r>
          </a:p>
        </p:txBody>
      </p:sp>
      <p:sp>
        <p:nvSpPr>
          <p:cNvPr id="33794" name="Espace réservé du contenu 2"/>
          <p:cNvSpPr>
            <a:spLocks noGrp="1"/>
          </p:cNvSpPr>
          <p:nvPr>
            <p:ph idx="1"/>
          </p:nvPr>
        </p:nvSpPr>
        <p:spPr>
          <a:xfrm>
            <a:off x="250825" y="1125538"/>
            <a:ext cx="8229600" cy="5399087"/>
          </a:xfrm>
        </p:spPr>
        <p:txBody>
          <a:bodyPr/>
          <a:lstStyle/>
          <a:p>
            <a:r>
              <a:rPr lang="en-US" sz="2800" smtClean="0"/>
              <a:t>Results:</a:t>
            </a:r>
          </a:p>
          <a:p>
            <a:pPr lvl="1"/>
            <a:r>
              <a:rPr lang="en-US" sz="2400" smtClean="0"/>
              <a:t>Top Mass measurement</a:t>
            </a:r>
          </a:p>
          <a:p>
            <a:pPr lvl="1"/>
            <a:r>
              <a:rPr lang="en-US" sz="2400" smtClean="0"/>
              <a:t>Very High multiplicity processes(thermalization phenomena)	</a:t>
            </a:r>
          </a:p>
          <a:p>
            <a:r>
              <a:rPr lang="en-US" sz="2800" smtClean="0"/>
              <a:t>Contribution:</a:t>
            </a:r>
          </a:p>
          <a:p>
            <a:pPr lvl="1"/>
            <a:r>
              <a:rPr lang="en-US" sz="2400" smtClean="0"/>
              <a:t>Large Scintillator Counters of the CDF muon trigger 1 for heavy quark physics.</a:t>
            </a:r>
          </a:p>
          <a:p>
            <a:pPr lvl="1"/>
            <a:r>
              <a:rPr lang="en-US" sz="2400" smtClean="0"/>
              <a:t>Si-strip complex for secondary vertex trigger recognition 2 leading JINR responsabilities</a:t>
            </a:r>
          </a:p>
          <a:p>
            <a:pPr lvl="1"/>
            <a:r>
              <a:rPr lang="en-US" sz="2400" smtClean="0"/>
              <a:t>Data collection and analysis</a:t>
            </a:r>
          </a:p>
          <a:p>
            <a:r>
              <a:rPr lang="en-US" sz="2400" smtClean="0"/>
              <a:t>Request (40 KE/year on 3 years)</a:t>
            </a:r>
          </a:p>
          <a:p>
            <a:pPr lvl="1"/>
            <a:endParaRPr lang="en-US" sz="2400" smtClean="0"/>
          </a:p>
        </p:txBody>
      </p:sp>
      <p:sp>
        <p:nvSpPr>
          <p:cNvPr id="4" name="Espace réservé de la date 3"/>
          <p:cNvSpPr>
            <a:spLocks noGrp="1"/>
          </p:cNvSpPr>
          <p:nvPr>
            <p:ph type="dt" sz="quarter" idx="10"/>
          </p:nvPr>
        </p:nvSpPr>
        <p:spPr/>
        <p:txBody>
          <a:bodyPr/>
          <a:lstStyle/>
          <a:p>
            <a:pPr>
              <a:defRPr/>
            </a:pPr>
            <a:r>
              <a:rPr lang="en-US"/>
              <a:t>16/IX/2011</a:t>
            </a:r>
            <a:endParaRPr lang="fr-FR"/>
          </a:p>
        </p:txBody>
      </p:sp>
      <p:sp>
        <p:nvSpPr>
          <p:cNvPr id="5" name="Espace réservé du pied de page 4"/>
          <p:cNvSpPr>
            <a:spLocks noGrp="1"/>
          </p:cNvSpPr>
          <p:nvPr>
            <p:ph type="ftr" sz="quarter" idx="11"/>
          </p:nvPr>
        </p:nvSpPr>
        <p:spPr/>
        <p:txBody>
          <a:bodyPr/>
          <a:lstStyle/>
          <a:p>
            <a:pPr>
              <a:defRPr/>
            </a:pPr>
            <a:r>
              <a:rPr lang="fr-FR" smtClean="0"/>
              <a:t>Egle Tomasi-Gustafsson</a:t>
            </a:r>
            <a:endParaRPr lang="fr-FR"/>
          </a:p>
        </p:txBody>
      </p:sp>
      <p:sp>
        <p:nvSpPr>
          <p:cNvPr id="6" name="Espace réservé du numéro de diapositive 5"/>
          <p:cNvSpPr>
            <a:spLocks noGrp="1"/>
          </p:cNvSpPr>
          <p:nvPr>
            <p:ph type="sldNum" sz="quarter" idx="12"/>
          </p:nvPr>
        </p:nvSpPr>
        <p:spPr/>
        <p:txBody>
          <a:bodyPr/>
          <a:lstStyle/>
          <a:p>
            <a:pPr>
              <a:defRPr/>
            </a:pPr>
            <a:fld id="{C7480DE3-2DEC-41D0-880F-BE0945BCFD4F}" type="slidenum">
              <a:rPr lang="fr-FR" smtClean="0"/>
              <a:pPr>
                <a:defRPr/>
              </a:pPr>
              <a:t>20</a:t>
            </a:fld>
            <a:endParaRPr lang="fr-F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itre 1"/>
          <p:cNvSpPr>
            <a:spLocks noGrp="1"/>
          </p:cNvSpPr>
          <p:nvPr>
            <p:ph type="title"/>
          </p:nvPr>
        </p:nvSpPr>
        <p:spPr/>
        <p:txBody>
          <a:bodyPr/>
          <a:lstStyle/>
          <a:p>
            <a:r>
              <a:rPr lang="en-US" smtClean="0"/>
              <a:t>Daya Bay</a:t>
            </a:r>
            <a:br>
              <a:rPr lang="en-US" smtClean="0"/>
            </a:br>
            <a:endParaRPr lang="en-US" smtClean="0"/>
          </a:p>
        </p:txBody>
      </p:sp>
      <p:sp>
        <p:nvSpPr>
          <p:cNvPr id="3" name="Espace réservé de la date 2"/>
          <p:cNvSpPr>
            <a:spLocks noGrp="1"/>
          </p:cNvSpPr>
          <p:nvPr>
            <p:ph type="dt" sz="quarter" idx="10"/>
          </p:nvPr>
        </p:nvSpPr>
        <p:spPr/>
        <p:txBody>
          <a:bodyPr/>
          <a:lstStyle/>
          <a:p>
            <a:pPr>
              <a:defRPr/>
            </a:pPr>
            <a:r>
              <a:rPr lang="en-US"/>
              <a:t>16/IX/2011</a:t>
            </a:r>
            <a:endParaRPr lang="fr-FR"/>
          </a:p>
        </p:txBody>
      </p:sp>
      <p:sp>
        <p:nvSpPr>
          <p:cNvPr id="4" name="Espace réservé du pied de page 3"/>
          <p:cNvSpPr>
            <a:spLocks noGrp="1"/>
          </p:cNvSpPr>
          <p:nvPr>
            <p:ph type="ftr" sz="quarter" idx="11"/>
          </p:nvPr>
        </p:nvSpPr>
        <p:spPr/>
        <p:txBody>
          <a:bodyPr/>
          <a:lstStyle/>
          <a:p>
            <a:pPr>
              <a:defRPr/>
            </a:pPr>
            <a:r>
              <a:rPr lang="fr-FR" smtClean="0"/>
              <a:t>Egle Tomasi-Gustafsson</a:t>
            </a:r>
            <a:endParaRPr lang="fr-FR"/>
          </a:p>
        </p:txBody>
      </p:sp>
      <p:sp>
        <p:nvSpPr>
          <p:cNvPr id="5" name="Espace réservé du numéro de diapositive 4"/>
          <p:cNvSpPr>
            <a:spLocks noGrp="1"/>
          </p:cNvSpPr>
          <p:nvPr>
            <p:ph type="sldNum" sz="quarter" idx="12"/>
          </p:nvPr>
        </p:nvSpPr>
        <p:spPr/>
        <p:txBody>
          <a:bodyPr/>
          <a:lstStyle/>
          <a:p>
            <a:pPr>
              <a:defRPr/>
            </a:pPr>
            <a:fld id="{E120FAD1-48E8-4B55-AF86-8A93118ACAE7}" type="slidenum">
              <a:rPr lang="fr-FR" smtClean="0"/>
              <a:pPr>
                <a:defRPr/>
              </a:pPr>
              <a:t>21</a:t>
            </a:fld>
            <a:endParaRPr lang="fr-FR"/>
          </a:p>
        </p:txBody>
      </p:sp>
      <p:sp>
        <p:nvSpPr>
          <p:cNvPr id="6" name="Rectangle 5"/>
          <p:cNvSpPr/>
          <p:nvPr/>
        </p:nvSpPr>
        <p:spPr>
          <a:xfrm>
            <a:off x="179388" y="765175"/>
            <a:ext cx="8713787" cy="5508625"/>
          </a:xfrm>
          <a:prstGeom prst="rect">
            <a:avLst/>
          </a:prstGeom>
        </p:spPr>
        <p:txBody>
          <a:bodyPr>
            <a:spAutoFit/>
          </a:bodyPr>
          <a:lstStyle/>
          <a:p>
            <a:pPr marL="342900" indent="-342900">
              <a:buFont typeface="Arial" pitchFamily="34" charset="0"/>
              <a:buChar char="•"/>
              <a:defRPr/>
            </a:pPr>
            <a:r>
              <a:rPr lang="en-US" sz="2800" dirty="0">
                <a:latin typeface="+mn-lt"/>
              </a:rPr>
              <a:t>Contributed to: </a:t>
            </a:r>
          </a:p>
          <a:p>
            <a:pPr marL="800100" lvl="1" indent="-342900">
              <a:buFont typeface="Arial" pitchFamily="34" charset="0"/>
              <a:buChar char="•"/>
              <a:defRPr/>
            </a:pPr>
            <a:r>
              <a:rPr lang="en-US" sz="2800" dirty="0">
                <a:latin typeface="+mn-lt"/>
              </a:rPr>
              <a:t> </a:t>
            </a:r>
            <a:r>
              <a:rPr lang="en-US" sz="2400" dirty="0" err="1">
                <a:latin typeface="+mn-lt"/>
              </a:rPr>
              <a:t>Gd</a:t>
            </a:r>
            <a:r>
              <a:rPr lang="en-US" sz="2400" dirty="0">
                <a:latin typeface="+mn-lt"/>
              </a:rPr>
              <a:t>-loaded scintillators, </a:t>
            </a:r>
            <a:r>
              <a:rPr lang="en-US" sz="2400" dirty="0">
                <a:latin typeface="+mn-lt"/>
              </a:rPr>
              <a:t>conception, creation </a:t>
            </a:r>
            <a:r>
              <a:rPr lang="en-US" sz="2400" dirty="0">
                <a:latin typeface="+mn-lt"/>
              </a:rPr>
              <a:t>and </a:t>
            </a:r>
            <a:r>
              <a:rPr lang="en-US" sz="2400" dirty="0">
                <a:latin typeface="+mn-lt"/>
              </a:rPr>
              <a:t>optimization, </a:t>
            </a:r>
            <a:r>
              <a:rPr lang="en-US" sz="2400" dirty="0">
                <a:latin typeface="+mn-lt"/>
              </a:rPr>
              <a:t>production technology</a:t>
            </a:r>
            <a:r>
              <a:rPr lang="en-US" sz="2400" dirty="0">
                <a:latin typeface="+mn-lt"/>
              </a:rPr>
              <a:t>;</a:t>
            </a:r>
          </a:p>
          <a:p>
            <a:pPr marL="800100" lvl="1" indent="-342900">
              <a:buFont typeface="Arial" pitchFamily="34" charset="0"/>
              <a:buChar char="•"/>
              <a:defRPr/>
            </a:pPr>
            <a:r>
              <a:rPr lang="en-US" sz="2400" dirty="0">
                <a:latin typeface="+mn-lt"/>
              </a:rPr>
              <a:t> </a:t>
            </a:r>
            <a:r>
              <a:rPr lang="en-US" sz="2400" dirty="0">
                <a:latin typeface="+mn-lt"/>
              </a:rPr>
              <a:t>new method of PPO (LS </a:t>
            </a:r>
            <a:r>
              <a:rPr lang="en-US" sz="2400" dirty="0" err="1">
                <a:latin typeface="+mn-lt"/>
              </a:rPr>
              <a:t>fluorene</a:t>
            </a:r>
            <a:r>
              <a:rPr lang="en-US" sz="2400" dirty="0">
                <a:latin typeface="+mn-lt"/>
              </a:rPr>
              <a:t>) synthesis, </a:t>
            </a:r>
            <a:r>
              <a:rPr lang="en-US" sz="2400" dirty="0">
                <a:latin typeface="+mn-lt"/>
              </a:rPr>
              <a:t> </a:t>
            </a:r>
            <a:r>
              <a:rPr lang="en-US" sz="2400" dirty="0">
                <a:latin typeface="+mn-lt"/>
              </a:rPr>
              <a:t>production and commissioning </a:t>
            </a:r>
            <a:r>
              <a:rPr lang="en-US" sz="2400" dirty="0">
                <a:latin typeface="+mn-lt"/>
              </a:rPr>
              <a:t>(300 </a:t>
            </a:r>
            <a:r>
              <a:rPr lang="en-US" sz="2400" dirty="0" err="1">
                <a:latin typeface="+mn-lt"/>
              </a:rPr>
              <a:t>kEuro</a:t>
            </a:r>
            <a:r>
              <a:rPr lang="en-US" sz="2400" dirty="0">
                <a:latin typeface="+mn-lt"/>
              </a:rPr>
              <a:t>); </a:t>
            </a:r>
            <a:endParaRPr lang="en-US" sz="2400" dirty="0">
              <a:latin typeface="+mn-lt"/>
            </a:endParaRPr>
          </a:p>
          <a:p>
            <a:pPr marL="800100" lvl="1" indent="-342900">
              <a:buFont typeface="Arial" pitchFamily="34" charset="0"/>
              <a:buChar char="•"/>
              <a:defRPr/>
            </a:pPr>
            <a:r>
              <a:rPr lang="en-US" sz="2400" dirty="0">
                <a:latin typeface="+mn-lt"/>
              </a:rPr>
              <a:t>investigation </a:t>
            </a:r>
            <a:r>
              <a:rPr lang="en-US" sz="2400" dirty="0">
                <a:latin typeface="+mn-lt"/>
              </a:rPr>
              <a:t>of </a:t>
            </a:r>
            <a:r>
              <a:rPr lang="en-US" sz="2400" dirty="0" err="1">
                <a:latin typeface="+mn-lt"/>
              </a:rPr>
              <a:t>comsogenic</a:t>
            </a:r>
            <a:r>
              <a:rPr lang="en-US" sz="2400" dirty="0">
                <a:latin typeface="+mn-lt"/>
              </a:rPr>
              <a:t> </a:t>
            </a:r>
            <a:r>
              <a:rPr lang="en-US" sz="2400" dirty="0">
                <a:latin typeface="+mn-lt"/>
              </a:rPr>
              <a:t>background</a:t>
            </a:r>
          </a:p>
          <a:p>
            <a:pPr marL="800100" lvl="1" indent="-342900">
              <a:buFont typeface="Arial" pitchFamily="34" charset="0"/>
              <a:buChar char="•"/>
              <a:defRPr/>
            </a:pPr>
            <a:r>
              <a:rPr lang="en-US" sz="2400" dirty="0">
                <a:latin typeface="+mn-lt"/>
              </a:rPr>
              <a:t> </a:t>
            </a:r>
            <a:r>
              <a:rPr lang="en-US" sz="2400" dirty="0">
                <a:latin typeface="+mn-lt"/>
              </a:rPr>
              <a:t>design of anti-</a:t>
            </a:r>
            <a:r>
              <a:rPr lang="en-US" sz="2400" dirty="0" err="1">
                <a:latin typeface="+mn-lt"/>
              </a:rPr>
              <a:t>muon</a:t>
            </a:r>
            <a:r>
              <a:rPr lang="en-US" sz="2400" dirty="0">
                <a:latin typeface="+mn-lt"/>
              </a:rPr>
              <a:t> active veto system, </a:t>
            </a:r>
          </a:p>
          <a:p>
            <a:pPr marL="800100" lvl="1" indent="-342900">
              <a:buFont typeface="Arial" pitchFamily="34" charset="0"/>
              <a:buChar char="•"/>
              <a:defRPr/>
            </a:pPr>
            <a:r>
              <a:rPr lang="en-US" sz="2400" dirty="0">
                <a:latin typeface="+mn-lt"/>
              </a:rPr>
              <a:t>in </a:t>
            </a:r>
            <a:r>
              <a:rPr lang="en-US" sz="2400" dirty="0">
                <a:latin typeface="+mn-lt"/>
              </a:rPr>
              <a:t>MC of complex processes associated with cosmic </a:t>
            </a:r>
            <a:r>
              <a:rPr lang="en-US" sz="2400" dirty="0" err="1">
                <a:latin typeface="+mn-lt"/>
              </a:rPr>
              <a:t>muons</a:t>
            </a:r>
            <a:r>
              <a:rPr lang="en-US" sz="2400" dirty="0">
                <a:latin typeface="+mn-lt"/>
              </a:rPr>
              <a:t>. </a:t>
            </a:r>
            <a:endParaRPr lang="en-US" sz="2800" dirty="0">
              <a:latin typeface="+mn-lt"/>
            </a:endParaRPr>
          </a:p>
          <a:p>
            <a:pPr marL="342900" indent="-342900">
              <a:buFont typeface="Arial" pitchFamily="34" charset="0"/>
              <a:buChar char="•"/>
              <a:defRPr/>
            </a:pPr>
            <a:r>
              <a:rPr lang="en-US" sz="2800" dirty="0">
                <a:latin typeface="+mn-lt"/>
              </a:rPr>
              <a:t>Plans :</a:t>
            </a:r>
          </a:p>
          <a:p>
            <a:pPr marL="800100" lvl="1" indent="-342900">
              <a:buFont typeface="Arial" pitchFamily="34" charset="0"/>
              <a:buChar char="•"/>
              <a:defRPr/>
            </a:pPr>
            <a:r>
              <a:rPr lang="en-US" sz="2400" dirty="0">
                <a:latin typeface="+mn-lt"/>
              </a:rPr>
              <a:t>determination </a:t>
            </a:r>
            <a:r>
              <a:rPr lang="en-US" sz="2400" dirty="0">
                <a:latin typeface="+mn-lt"/>
              </a:rPr>
              <a:t>antineutrino detector energy response; </a:t>
            </a:r>
            <a:endParaRPr lang="en-US" sz="2400" dirty="0">
              <a:latin typeface="+mn-lt"/>
            </a:endParaRPr>
          </a:p>
          <a:p>
            <a:pPr marL="800100" lvl="1" indent="-342900">
              <a:buFont typeface="Arial" pitchFamily="34" charset="0"/>
              <a:buChar char="•"/>
              <a:defRPr/>
            </a:pPr>
            <a:r>
              <a:rPr lang="en-US" sz="2400" dirty="0">
                <a:latin typeface="+mn-lt"/>
              </a:rPr>
              <a:t>determination </a:t>
            </a:r>
            <a:r>
              <a:rPr lang="en-US" sz="2400" dirty="0">
                <a:latin typeface="+mn-lt"/>
              </a:rPr>
              <a:t>of number of proton targets in LS, </a:t>
            </a:r>
            <a:endParaRPr lang="en-US" sz="2400" dirty="0">
              <a:latin typeface="+mn-lt"/>
            </a:endParaRPr>
          </a:p>
          <a:p>
            <a:pPr marL="800100" lvl="1" indent="-342900">
              <a:buFont typeface="Arial" pitchFamily="34" charset="0"/>
              <a:buChar char="•"/>
              <a:defRPr/>
            </a:pPr>
            <a:r>
              <a:rPr lang="en-US" sz="2400" dirty="0">
                <a:latin typeface="+mn-lt"/>
              </a:rPr>
              <a:t>study </a:t>
            </a:r>
            <a:r>
              <a:rPr lang="en-US" sz="2400" dirty="0">
                <a:latin typeface="+mn-lt"/>
              </a:rPr>
              <a:t>of backgrounds</a:t>
            </a:r>
            <a:r>
              <a:rPr lang="en-US" sz="2400" dirty="0">
                <a:latin typeface="+mn-lt"/>
              </a:rPr>
              <a:t>;</a:t>
            </a:r>
          </a:p>
          <a:p>
            <a:pPr marL="800100" lvl="1" indent="-342900">
              <a:buFont typeface="Arial" pitchFamily="34" charset="0"/>
              <a:buChar char="•"/>
              <a:defRPr/>
            </a:pPr>
            <a:endParaRPr lang="en-US" sz="2400" dirty="0">
              <a:latin typeface="+mn-lt"/>
            </a:endParaRPr>
          </a:p>
          <a:p>
            <a:pPr lvl="1">
              <a:defRPr/>
            </a:pPr>
            <a:r>
              <a:rPr lang="en-US" sz="2400" dirty="0">
                <a:latin typeface="+mn-lt"/>
              </a:rPr>
              <a:t>		</a:t>
            </a:r>
            <a:r>
              <a:rPr lang="en-US" sz="2800" dirty="0">
                <a:latin typeface="+mn-lt"/>
              </a:rPr>
              <a:t>=&gt; </a:t>
            </a:r>
            <a:r>
              <a:rPr lang="en-US" sz="2800" dirty="0">
                <a:latin typeface="+mn-lt"/>
              </a:rPr>
              <a:t>F</a:t>
            </a:r>
            <a:r>
              <a:rPr lang="en-US" sz="2800" dirty="0">
                <a:latin typeface="+mn-lt"/>
              </a:rPr>
              <a:t>irst </a:t>
            </a:r>
            <a:r>
              <a:rPr lang="en-US" sz="2800" dirty="0">
                <a:latin typeface="+mn-lt"/>
              </a:rPr>
              <a:t>measurement </a:t>
            </a:r>
            <a:r>
              <a:rPr lang="en-US" sz="2800" dirty="0">
                <a:latin typeface="+mn-lt"/>
              </a:rPr>
              <a:t>of the parameter θ13 </a:t>
            </a:r>
            <a:endParaRPr lang="en-US" sz="2800" dirty="0">
              <a:latin typeface="+mn-lt"/>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p:cNvSpPr>
            <a:spLocks noGrp="1"/>
          </p:cNvSpPr>
          <p:nvPr>
            <p:ph type="dt" sz="quarter" idx="10"/>
          </p:nvPr>
        </p:nvSpPr>
        <p:spPr/>
        <p:txBody>
          <a:bodyPr/>
          <a:lstStyle/>
          <a:p>
            <a:pPr>
              <a:defRPr/>
            </a:pPr>
            <a:r>
              <a:rPr lang="en-US"/>
              <a:t>16/IX/2011</a:t>
            </a:r>
            <a:endParaRPr lang="fr-FR"/>
          </a:p>
        </p:txBody>
      </p:sp>
      <p:sp>
        <p:nvSpPr>
          <p:cNvPr id="3" name="Espace réservé du pied de page 2"/>
          <p:cNvSpPr>
            <a:spLocks noGrp="1"/>
          </p:cNvSpPr>
          <p:nvPr>
            <p:ph type="ftr" sz="quarter" idx="11"/>
          </p:nvPr>
        </p:nvSpPr>
        <p:spPr/>
        <p:txBody>
          <a:bodyPr/>
          <a:lstStyle/>
          <a:p>
            <a:pPr>
              <a:defRPr/>
            </a:pPr>
            <a:r>
              <a:rPr lang="fr-FR" smtClean="0"/>
              <a:t>Egle Tomasi-Gustafsson</a:t>
            </a:r>
            <a:endParaRPr lang="fr-FR"/>
          </a:p>
        </p:txBody>
      </p:sp>
      <p:sp>
        <p:nvSpPr>
          <p:cNvPr id="4" name="Espace réservé du numéro de diapositive 3"/>
          <p:cNvSpPr>
            <a:spLocks noGrp="1"/>
          </p:cNvSpPr>
          <p:nvPr>
            <p:ph type="sldNum" sz="quarter" idx="12"/>
          </p:nvPr>
        </p:nvSpPr>
        <p:spPr/>
        <p:txBody>
          <a:bodyPr/>
          <a:lstStyle/>
          <a:p>
            <a:pPr>
              <a:defRPr/>
            </a:pPr>
            <a:fld id="{C249F418-FCB0-4A91-861D-3FD01167C472}" type="slidenum">
              <a:rPr lang="fr-FR" smtClean="0"/>
              <a:pPr>
                <a:defRPr/>
              </a:pPr>
              <a:t>22</a:t>
            </a:fld>
            <a:endParaRPr lang="fr-FR"/>
          </a:p>
        </p:txBody>
      </p:sp>
      <p:pic>
        <p:nvPicPr>
          <p:cNvPr id="35844" name="Picture 2"/>
          <p:cNvPicPr>
            <a:picLocks noChangeAspect="1" noChangeArrowheads="1"/>
          </p:cNvPicPr>
          <p:nvPr/>
        </p:nvPicPr>
        <p:blipFill>
          <a:blip r:embed="rId2"/>
          <a:srcRect/>
          <a:stretch>
            <a:fillRect/>
          </a:stretch>
        </p:blipFill>
        <p:spPr bwMode="auto">
          <a:xfrm>
            <a:off x="4651375" y="836613"/>
            <a:ext cx="4457700" cy="3343275"/>
          </a:xfrm>
          <a:prstGeom prst="rect">
            <a:avLst/>
          </a:prstGeom>
          <a:solidFill>
            <a:srgbClr val="FFFFFF"/>
          </a:solidFill>
          <a:ln w="9525">
            <a:noFill/>
            <a:miter lim="800000"/>
            <a:headEnd/>
            <a:tailEnd/>
          </a:ln>
        </p:spPr>
      </p:pic>
      <p:sp>
        <p:nvSpPr>
          <p:cNvPr id="35845" name="Titre 1"/>
          <p:cNvSpPr txBox="1">
            <a:spLocks/>
          </p:cNvSpPr>
          <p:nvPr/>
        </p:nvSpPr>
        <p:spPr bwMode="auto">
          <a:xfrm>
            <a:off x="468313" y="28575"/>
            <a:ext cx="8229600" cy="1143000"/>
          </a:xfrm>
          <a:prstGeom prst="rect">
            <a:avLst/>
          </a:prstGeom>
          <a:noFill/>
          <a:ln w="9525">
            <a:noFill/>
            <a:miter lim="800000"/>
            <a:headEnd/>
            <a:tailEnd/>
          </a:ln>
        </p:spPr>
        <p:txBody>
          <a:bodyPr/>
          <a:lstStyle/>
          <a:p>
            <a:pPr algn="ctr" eaLnBrk="0" hangingPunct="0"/>
            <a:r>
              <a:rPr lang="en-US" sz="4400">
                <a:latin typeface="Calibri" pitchFamily="34" charset="0"/>
              </a:rPr>
              <a:t>TUS</a:t>
            </a:r>
          </a:p>
        </p:txBody>
      </p:sp>
      <p:sp>
        <p:nvSpPr>
          <p:cNvPr id="7" name="Rectangle 6"/>
          <p:cNvSpPr/>
          <p:nvPr/>
        </p:nvSpPr>
        <p:spPr>
          <a:xfrm>
            <a:off x="0" y="1169988"/>
            <a:ext cx="5219700" cy="4524375"/>
          </a:xfrm>
          <a:prstGeom prst="rect">
            <a:avLst/>
          </a:prstGeom>
        </p:spPr>
        <p:txBody>
          <a:bodyPr>
            <a:spAutoFit/>
          </a:bodyPr>
          <a:lstStyle/>
          <a:p>
            <a:pPr marL="342900" indent="-342900">
              <a:buFont typeface="Arial" pitchFamily="34" charset="0"/>
              <a:buChar char="•"/>
              <a:defRPr/>
            </a:pPr>
            <a:r>
              <a:rPr lang="en-US" sz="2400" dirty="0">
                <a:latin typeface="+mn-lt"/>
              </a:rPr>
              <a:t>UHECR </a:t>
            </a:r>
            <a:r>
              <a:rPr lang="en-US" sz="2400" dirty="0">
                <a:latin typeface="+mn-lt"/>
              </a:rPr>
              <a:t>study by the measurement of EAS fluorescent </a:t>
            </a:r>
            <a:r>
              <a:rPr lang="en-US" sz="2400" dirty="0">
                <a:latin typeface="+mn-lt"/>
              </a:rPr>
              <a:t>radiation:  </a:t>
            </a:r>
            <a:r>
              <a:rPr lang="en-US" sz="2400" dirty="0">
                <a:latin typeface="+mn-lt"/>
              </a:rPr>
              <a:t>observation of the full sky for primary particle arrival </a:t>
            </a:r>
            <a:r>
              <a:rPr lang="en-US" sz="2400" dirty="0">
                <a:latin typeface="+mn-lt"/>
              </a:rPr>
              <a:t>directions. </a:t>
            </a:r>
            <a:endParaRPr lang="en-US" sz="2400" dirty="0">
              <a:latin typeface="+mn-lt"/>
            </a:endParaRPr>
          </a:p>
          <a:p>
            <a:pPr marL="342900" indent="-342900">
              <a:buFont typeface="Arial" pitchFamily="34" charset="0"/>
              <a:buChar char="•"/>
              <a:defRPr/>
            </a:pPr>
            <a:r>
              <a:rPr lang="en-US" sz="2400" dirty="0">
                <a:latin typeface="+mn-lt"/>
              </a:rPr>
              <a:t>A</a:t>
            </a:r>
            <a:r>
              <a:rPr lang="en-US" sz="2400" dirty="0">
                <a:latin typeface="+mn-lt"/>
              </a:rPr>
              <a:t>stronomy </a:t>
            </a:r>
            <a:r>
              <a:rPr lang="en-US" sz="2400" dirty="0">
                <a:latin typeface="+mn-lt"/>
              </a:rPr>
              <a:t>and astrophysics </a:t>
            </a:r>
            <a:r>
              <a:rPr lang="en-US" sz="2400" dirty="0">
                <a:latin typeface="+mn-lt"/>
              </a:rPr>
              <a:t>with </a:t>
            </a:r>
            <a:r>
              <a:rPr lang="en-US" sz="2400" dirty="0">
                <a:latin typeface="+mn-lt"/>
              </a:rPr>
              <a:t>particle </a:t>
            </a:r>
            <a:r>
              <a:rPr lang="en-US" sz="2400" dirty="0">
                <a:latin typeface="+mn-lt"/>
              </a:rPr>
              <a:t>with energies </a:t>
            </a:r>
            <a:r>
              <a:rPr lang="en-US" sz="2400" dirty="0">
                <a:latin typeface="+mn-lt"/>
              </a:rPr>
              <a:t>10</a:t>
            </a:r>
            <a:r>
              <a:rPr lang="en-US" sz="2400" baseline="30000" dirty="0">
                <a:latin typeface="+mn-lt"/>
              </a:rPr>
              <a:t>20</a:t>
            </a:r>
            <a:r>
              <a:rPr lang="en-US" sz="2400" dirty="0">
                <a:latin typeface="+mn-lt"/>
              </a:rPr>
              <a:t> </a:t>
            </a:r>
            <a:r>
              <a:rPr lang="en-US" sz="2400" dirty="0" err="1">
                <a:latin typeface="+mn-lt"/>
              </a:rPr>
              <a:t>eV</a:t>
            </a:r>
            <a:r>
              <a:rPr lang="en-US" sz="2400" dirty="0">
                <a:latin typeface="+mn-lt"/>
              </a:rPr>
              <a:t>, </a:t>
            </a:r>
            <a:r>
              <a:rPr lang="en-US" sz="2400" dirty="0">
                <a:latin typeface="+mn-lt"/>
              </a:rPr>
              <a:t> </a:t>
            </a:r>
            <a:r>
              <a:rPr lang="en-US" sz="2400" dirty="0">
                <a:latin typeface="+mn-lt"/>
              </a:rPr>
              <a:t>extending, </a:t>
            </a:r>
            <a:r>
              <a:rPr lang="en-US" sz="2400" dirty="0">
                <a:latin typeface="+mn-lt"/>
              </a:rPr>
              <a:t>the </a:t>
            </a:r>
            <a:r>
              <a:rPr lang="en-US" sz="2400" dirty="0">
                <a:latin typeface="+mn-lt"/>
              </a:rPr>
              <a:t>measurement of the energy spectrum of the cosmic radiation beyond the (GZK) cut-off. </a:t>
            </a:r>
            <a:endParaRPr lang="en-US" sz="2400" dirty="0">
              <a:latin typeface="+mn-lt"/>
            </a:endParaRPr>
          </a:p>
          <a:p>
            <a:pPr marL="342900" indent="-342900">
              <a:buFont typeface="Arial" pitchFamily="34" charset="0"/>
              <a:buChar char="•"/>
              <a:defRPr/>
            </a:pPr>
            <a:r>
              <a:rPr lang="en-US" sz="2400" dirty="0">
                <a:latin typeface="+mn-lt"/>
              </a:rPr>
              <a:t>High </a:t>
            </a:r>
            <a:r>
              <a:rPr lang="en-US" sz="2400" dirty="0">
                <a:latin typeface="+mn-lt"/>
              </a:rPr>
              <a:t>energy neutrino </a:t>
            </a:r>
            <a:r>
              <a:rPr lang="en-US" sz="2400" dirty="0">
                <a:latin typeface="+mn-lt"/>
              </a:rPr>
              <a:t>astronomy. Phenomena </a:t>
            </a:r>
            <a:r>
              <a:rPr lang="en-US" sz="2400" dirty="0">
                <a:latin typeface="+mn-lt"/>
              </a:rPr>
              <a:t>intrinsic to the </a:t>
            </a:r>
            <a:r>
              <a:rPr lang="en-US" sz="2400" dirty="0">
                <a:latin typeface="+mn-lt"/>
              </a:rPr>
              <a:t>Earth‘s</a:t>
            </a:r>
          </a:p>
          <a:p>
            <a:pPr>
              <a:defRPr/>
            </a:pPr>
            <a:r>
              <a:rPr lang="en-US" sz="2400" dirty="0">
                <a:latin typeface="+mn-lt"/>
              </a:rPr>
              <a:t> </a:t>
            </a:r>
            <a:r>
              <a:rPr lang="en-US" sz="2400" dirty="0">
                <a:latin typeface="+mn-lt"/>
              </a:rPr>
              <a:t>    atmosphere </a:t>
            </a:r>
            <a:endParaRPr lang="en-US" sz="2400" dirty="0">
              <a:latin typeface="+mn-lt"/>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p:cNvSpPr>
            <a:spLocks noGrp="1"/>
          </p:cNvSpPr>
          <p:nvPr>
            <p:ph type="dt" sz="quarter" idx="10"/>
          </p:nvPr>
        </p:nvSpPr>
        <p:spPr/>
        <p:txBody>
          <a:bodyPr/>
          <a:lstStyle/>
          <a:p>
            <a:pPr>
              <a:defRPr/>
            </a:pPr>
            <a:r>
              <a:rPr lang="en-US"/>
              <a:t>16/IX/2011</a:t>
            </a:r>
            <a:endParaRPr lang="fr-FR"/>
          </a:p>
        </p:txBody>
      </p:sp>
      <p:sp>
        <p:nvSpPr>
          <p:cNvPr id="3" name="Espace réservé du pied de page 2"/>
          <p:cNvSpPr>
            <a:spLocks noGrp="1"/>
          </p:cNvSpPr>
          <p:nvPr>
            <p:ph type="ftr" sz="quarter" idx="11"/>
          </p:nvPr>
        </p:nvSpPr>
        <p:spPr/>
        <p:txBody>
          <a:bodyPr/>
          <a:lstStyle/>
          <a:p>
            <a:pPr>
              <a:defRPr/>
            </a:pPr>
            <a:r>
              <a:rPr lang="fr-FR" smtClean="0"/>
              <a:t>Egle Tomasi-Gustafsson</a:t>
            </a:r>
            <a:endParaRPr lang="fr-FR"/>
          </a:p>
        </p:txBody>
      </p:sp>
      <p:sp>
        <p:nvSpPr>
          <p:cNvPr id="4" name="Espace réservé du numéro de diapositive 3"/>
          <p:cNvSpPr>
            <a:spLocks noGrp="1"/>
          </p:cNvSpPr>
          <p:nvPr>
            <p:ph type="sldNum" sz="quarter" idx="12"/>
          </p:nvPr>
        </p:nvSpPr>
        <p:spPr/>
        <p:txBody>
          <a:bodyPr/>
          <a:lstStyle/>
          <a:p>
            <a:pPr>
              <a:defRPr/>
            </a:pPr>
            <a:fld id="{8B3FAAE3-0CF9-464D-87C1-F5ADF3943039}" type="slidenum">
              <a:rPr lang="fr-FR" smtClean="0"/>
              <a:pPr>
                <a:defRPr/>
              </a:pPr>
              <a:t>23</a:t>
            </a:fld>
            <a:endParaRPr lang="fr-FR"/>
          </a:p>
        </p:txBody>
      </p:sp>
      <p:sp>
        <p:nvSpPr>
          <p:cNvPr id="6" name="Rectangle 5"/>
          <p:cNvSpPr/>
          <p:nvPr/>
        </p:nvSpPr>
        <p:spPr>
          <a:xfrm>
            <a:off x="107950" y="1185863"/>
            <a:ext cx="8064500" cy="5940425"/>
          </a:xfrm>
          <a:prstGeom prst="rect">
            <a:avLst/>
          </a:prstGeom>
        </p:spPr>
        <p:txBody>
          <a:bodyPr>
            <a:spAutoFit/>
          </a:bodyPr>
          <a:lstStyle/>
          <a:p>
            <a:pPr marL="285750" indent="-285750" hangingPunct="0">
              <a:buFont typeface="Arial" pitchFamily="34" charset="0"/>
              <a:buChar char="•"/>
              <a:defRPr/>
            </a:pPr>
            <a:r>
              <a:rPr lang="en-US" sz="2000" dirty="0">
                <a:latin typeface="Arial" pitchFamily="34" charset="0"/>
              </a:rPr>
              <a:t>TUS </a:t>
            </a:r>
            <a:r>
              <a:rPr lang="en-US" sz="2000" dirty="0">
                <a:latin typeface="Arial" pitchFamily="34" charset="0"/>
              </a:rPr>
              <a:t>R&amp;D </a:t>
            </a:r>
            <a:r>
              <a:rPr lang="en-US" sz="2000" dirty="0">
                <a:latin typeface="Arial" pitchFamily="34" charset="0"/>
              </a:rPr>
              <a:t>completed </a:t>
            </a:r>
            <a:r>
              <a:rPr lang="en-US" sz="2000" dirty="0">
                <a:latin typeface="Arial" pitchFamily="34" charset="0"/>
              </a:rPr>
              <a:t>in 2010. </a:t>
            </a:r>
            <a:endParaRPr lang="en-US" sz="2000" dirty="0">
              <a:latin typeface="Arial" pitchFamily="34" charset="0"/>
            </a:endParaRPr>
          </a:p>
          <a:p>
            <a:pPr marL="285750" indent="-285750" hangingPunct="0">
              <a:buFont typeface="Arial" pitchFamily="34" charset="0"/>
              <a:buChar char="•"/>
              <a:defRPr/>
            </a:pPr>
            <a:endParaRPr lang="en-US" sz="2000" dirty="0">
              <a:latin typeface="Arial" pitchFamily="34" charset="0"/>
            </a:endParaRPr>
          </a:p>
          <a:p>
            <a:pPr marL="285750" indent="-285750" hangingPunct="0">
              <a:buFont typeface="Arial" pitchFamily="34" charset="0"/>
              <a:buChar char="•"/>
              <a:defRPr/>
            </a:pPr>
            <a:r>
              <a:rPr lang="en-US" sz="2000" dirty="0">
                <a:latin typeface="Arial" pitchFamily="34" charset="0"/>
              </a:rPr>
              <a:t>F</a:t>
            </a:r>
            <a:r>
              <a:rPr lang="en-US" sz="2000" dirty="0">
                <a:latin typeface="Arial" pitchFamily="34" charset="0"/>
              </a:rPr>
              <a:t>light </a:t>
            </a:r>
            <a:r>
              <a:rPr lang="en-US" sz="2000" dirty="0">
                <a:latin typeface="Arial" pitchFamily="34" charset="0"/>
              </a:rPr>
              <a:t>TUS apparatus production is in </a:t>
            </a:r>
            <a:r>
              <a:rPr lang="en-US" sz="2000" dirty="0">
                <a:latin typeface="Arial" pitchFamily="34" charset="0"/>
              </a:rPr>
              <a:t>preparation: TUS </a:t>
            </a:r>
            <a:r>
              <a:rPr lang="en-US" sz="2000" dirty="0">
                <a:latin typeface="Arial" pitchFamily="34" charset="0"/>
              </a:rPr>
              <a:t>mission is </a:t>
            </a:r>
            <a:r>
              <a:rPr lang="en-US" sz="2000" dirty="0">
                <a:latin typeface="Arial" pitchFamily="34" charset="0"/>
              </a:rPr>
              <a:t>planned </a:t>
            </a:r>
            <a:r>
              <a:rPr lang="en-US" sz="2000" dirty="0">
                <a:latin typeface="Arial" pitchFamily="34" charset="0"/>
              </a:rPr>
              <a:t>at the end of 2011 for 3 years of data taking. </a:t>
            </a:r>
            <a:endParaRPr lang="en-US" sz="2000" dirty="0">
              <a:latin typeface="Arial" pitchFamily="34" charset="0"/>
            </a:endParaRPr>
          </a:p>
          <a:p>
            <a:pPr marL="285750" indent="-285750" hangingPunct="0">
              <a:buFont typeface="Arial" pitchFamily="34" charset="0"/>
              <a:buChar char="•"/>
              <a:defRPr/>
            </a:pPr>
            <a:endParaRPr lang="en-US" sz="2000" dirty="0">
              <a:latin typeface="Arial" pitchFamily="34" charset="0"/>
            </a:endParaRPr>
          </a:p>
          <a:p>
            <a:pPr marL="285750" indent="-285750" hangingPunct="0">
              <a:buFont typeface="Arial" pitchFamily="34" charset="0"/>
              <a:buChar char="•"/>
              <a:defRPr/>
            </a:pPr>
            <a:r>
              <a:rPr lang="en-US" sz="2000" dirty="0">
                <a:latin typeface="Arial" pitchFamily="34" charset="0"/>
              </a:rPr>
              <a:t>The </a:t>
            </a:r>
            <a:r>
              <a:rPr lang="en-US" sz="2000" dirty="0">
                <a:latin typeface="Arial" pitchFamily="34" charset="0"/>
              </a:rPr>
              <a:t>main JINR activity from now is to produce a set of the program packages including the event simulation with expected optical parameters, programs for on-board data processing and off-line physical analysis. </a:t>
            </a:r>
            <a:endParaRPr lang="en-US" sz="2000" dirty="0">
              <a:latin typeface="Arial" pitchFamily="34" charset="0"/>
            </a:endParaRPr>
          </a:p>
          <a:p>
            <a:pPr marL="285750" indent="-285750" hangingPunct="0">
              <a:buFont typeface="Arial" pitchFamily="34" charset="0"/>
              <a:buChar char="•"/>
              <a:defRPr/>
            </a:pPr>
            <a:endParaRPr lang="en-US" sz="2000" dirty="0">
              <a:latin typeface="Arial" pitchFamily="34" charset="0"/>
            </a:endParaRPr>
          </a:p>
          <a:p>
            <a:pPr marL="285750" indent="-285750" hangingPunct="0">
              <a:buFont typeface="Arial" pitchFamily="34" charset="0"/>
              <a:buChar char="•"/>
              <a:defRPr/>
            </a:pPr>
            <a:r>
              <a:rPr lang="en-US" sz="2000" dirty="0">
                <a:latin typeface="Arial" pitchFamily="34" charset="0"/>
              </a:rPr>
              <a:t>Full scale technological prototype of the Fresnel mirror was produced and tested in 2010 according to space qualification requirements - successfully tested at temperature ±80</a:t>
            </a:r>
            <a:r>
              <a:rPr lang="ru-RU" sz="2000" baseline="30000" dirty="0">
                <a:latin typeface="Arial" pitchFamily="34" charset="0"/>
              </a:rPr>
              <a:t>о</a:t>
            </a:r>
            <a:r>
              <a:rPr lang="ru-RU" sz="2000" dirty="0">
                <a:latin typeface="Arial" pitchFamily="34" charset="0"/>
              </a:rPr>
              <a:t>С</a:t>
            </a:r>
            <a:r>
              <a:rPr lang="en-US" sz="2000" dirty="0">
                <a:latin typeface="Arial" pitchFamily="34" charset="0"/>
              </a:rPr>
              <a:t> and pressure 0.02 – 1.0 </a:t>
            </a:r>
            <a:r>
              <a:rPr lang="ru-RU" sz="2000" dirty="0">
                <a:latin typeface="Arial" pitchFamily="34" charset="0"/>
              </a:rPr>
              <a:t>а</a:t>
            </a:r>
            <a:r>
              <a:rPr lang="en-US" sz="2000" dirty="0">
                <a:latin typeface="Arial" pitchFamily="34" charset="0"/>
              </a:rPr>
              <a:t>tm</a:t>
            </a:r>
          </a:p>
          <a:p>
            <a:pPr marL="285750" indent="-285750" hangingPunct="0">
              <a:buFont typeface="Arial" pitchFamily="34" charset="0"/>
              <a:buChar char="•"/>
              <a:defRPr/>
            </a:pPr>
            <a:endParaRPr lang="en-US" sz="2000" dirty="0">
              <a:latin typeface="Arial" pitchFamily="34" charset="0"/>
            </a:endParaRPr>
          </a:p>
          <a:p>
            <a:pPr marL="285750" indent="-285750" hangingPunct="0">
              <a:buFont typeface="Arial" pitchFamily="34" charset="0"/>
              <a:buChar char="•"/>
              <a:defRPr/>
            </a:pPr>
            <a:r>
              <a:rPr lang="en-US" sz="2000" dirty="0">
                <a:latin typeface="Arial" pitchFamily="34" charset="0"/>
              </a:rPr>
              <a:t>Next step: measurements </a:t>
            </a:r>
            <a:r>
              <a:rPr lang="en-US" sz="2000" dirty="0">
                <a:latin typeface="Arial" pitchFamily="34" charset="0"/>
              </a:rPr>
              <a:t>of the Fresnel mirror </a:t>
            </a:r>
            <a:r>
              <a:rPr lang="en-US" sz="2000" dirty="0">
                <a:latin typeface="Arial" pitchFamily="34" charset="0"/>
              </a:rPr>
              <a:t>system and </a:t>
            </a:r>
            <a:r>
              <a:rPr lang="en-US" sz="2000" dirty="0">
                <a:latin typeface="Arial" pitchFamily="34" charset="0"/>
              </a:rPr>
              <a:t>evaluation of systematic </a:t>
            </a:r>
            <a:r>
              <a:rPr lang="en-US" sz="2000" dirty="0">
                <a:latin typeface="Arial" pitchFamily="34" charset="0"/>
              </a:rPr>
              <a:t>uncertainties. </a:t>
            </a:r>
          </a:p>
          <a:p>
            <a:pPr hangingPunct="0">
              <a:defRPr/>
            </a:pPr>
            <a:endParaRPr lang="en-US" sz="2000" dirty="0">
              <a:latin typeface="Arial" pitchFamily="34" charset="0"/>
            </a:endParaRPr>
          </a:p>
          <a:p>
            <a:pPr marL="285750" indent="-285750" hangingPunct="0">
              <a:buFont typeface="Arial" pitchFamily="34" charset="0"/>
              <a:buChar char="•"/>
              <a:defRPr/>
            </a:pPr>
            <a:endParaRPr lang="en-US" sz="2000" dirty="0">
              <a:latin typeface="Arial" pitchFamily="34" charset="0"/>
            </a:endParaRPr>
          </a:p>
        </p:txBody>
      </p:sp>
      <p:sp>
        <p:nvSpPr>
          <p:cNvPr id="36869" name="Titre 1"/>
          <p:cNvSpPr txBox="1">
            <a:spLocks/>
          </p:cNvSpPr>
          <p:nvPr/>
        </p:nvSpPr>
        <p:spPr bwMode="auto">
          <a:xfrm>
            <a:off x="468313" y="28575"/>
            <a:ext cx="8229600" cy="1143000"/>
          </a:xfrm>
          <a:prstGeom prst="rect">
            <a:avLst/>
          </a:prstGeom>
          <a:noFill/>
          <a:ln w="9525">
            <a:noFill/>
            <a:miter lim="800000"/>
            <a:headEnd/>
            <a:tailEnd/>
          </a:ln>
        </p:spPr>
        <p:txBody>
          <a:bodyPr/>
          <a:lstStyle/>
          <a:p>
            <a:pPr algn="ctr" eaLnBrk="0" hangingPunct="0"/>
            <a:r>
              <a:rPr lang="en-US" sz="4400">
                <a:latin typeface="Calibri" pitchFamily="34" charset="0"/>
              </a:rPr>
              <a:t>TUS</a:t>
            </a:r>
          </a:p>
        </p:txBody>
      </p:sp>
    </p:spTree>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2408</TotalTime>
  <Words>1409</Words>
  <Application>Microsoft Office PowerPoint</Application>
  <PresentationFormat>On-screen Show (4:3)</PresentationFormat>
  <Paragraphs>219</Paragraphs>
  <Slides>23</Slides>
  <Notes>0</Notes>
  <HiddenSlides>0</HiddenSlides>
  <MMClips>0</MMClips>
  <ScaleCrop>false</ScaleCrop>
  <HeadingPairs>
    <vt:vector size="6" baseType="variant">
      <vt:variant>
        <vt:lpstr>Использованные шрифты</vt:lpstr>
      </vt:variant>
      <vt:variant>
        <vt:i4>4</vt:i4>
      </vt:variant>
      <vt:variant>
        <vt:lpstr>Шаблон оформления</vt:lpstr>
      </vt:variant>
      <vt:variant>
        <vt:i4>1</vt:i4>
      </vt:variant>
      <vt:variant>
        <vt:lpstr>Заголовки слайдов</vt:lpstr>
      </vt:variant>
      <vt:variant>
        <vt:i4>23</vt:i4>
      </vt:variant>
    </vt:vector>
  </HeadingPairs>
  <TitlesOfParts>
    <vt:vector size="28" baseType="lpstr">
      <vt:lpstr>Arial</vt:lpstr>
      <vt:lpstr>Calibri</vt:lpstr>
      <vt:lpstr>Comic Sans MS</vt:lpstr>
      <vt:lpstr>Symbol</vt:lpstr>
      <vt:lpstr>Thème Office</vt:lpstr>
      <vt:lpstr>PAC on PARTICLE PHYSICS   35th meeting, June 22-23, 2011   Recommandations and  work towards the optimisation  of the research programme </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D0</vt:lpstr>
      <vt:lpstr>D0</vt:lpstr>
      <vt:lpstr>CDF</vt:lpstr>
      <vt:lpstr>Daya Bay </vt:lpstr>
      <vt:lpstr>Слайд 22</vt:lpstr>
      <vt:lpstr>Слайд 23</vt:lpstr>
    </vt:vector>
  </TitlesOfParts>
  <Company>cea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Informations on the implementation of the PAC 31st meeting and on the work towards optimization of the research programme </dc:title>
  <dc:creator>egle</dc:creator>
  <cp:lastModifiedBy>pvm</cp:lastModifiedBy>
  <cp:revision>439</cp:revision>
  <dcterms:created xsi:type="dcterms:W3CDTF">2010-01-13T11:24:08Z</dcterms:created>
  <dcterms:modified xsi:type="dcterms:W3CDTF">2011-09-30T06:19:06Z</dcterms:modified>
</cp:coreProperties>
</file>