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56" r:id="rId3"/>
    <p:sldId id="259" r:id="rId4"/>
    <p:sldId id="273" r:id="rId5"/>
    <p:sldId id="274" r:id="rId6"/>
    <p:sldId id="272" r:id="rId7"/>
    <p:sldId id="293" r:id="rId8"/>
    <p:sldId id="261" r:id="rId9"/>
    <p:sldId id="281" r:id="rId10"/>
    <p:sldId id="283" r:id="rId11"/>
    <p:sldId id="292" r:id="rId12"/>
    <p:sldId id="290" r:id="rId13"/>
    <p:sldId id="265" r:id="rId14"/>
    <p:sldId id="263" r:id="rId15"/>
    <p:sldId id="284" r:id="rId16"/>
    <p:sldId id="286" r:id="rId17"/>
    <p:sldId id="278" r:id="rId18"/>
    <p:sldId id="275" r:id="rId19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9" autoAdjust="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F4C16-3563-EC4B-93C6-45F17B158E9A}" type="datetimeFigureOut">
              <a:rPr kumimoji="1" lang="ja-JP" altLang="en-US" smtClean="0"/>
              <a:t>11/02/18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7CFB2-77B1-CE41-8EB5-1F945A5260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2625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95214-DA8D-ED43-BACE-43DC8E703831}" type="datetimeFigureOut">
              <a:rPr kumimoji="1" lang="ja-JP" altLang="en-US" smtClean="0"/>
              <a:t>11/02/18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E8101-6E6D-B745-BD47-ED4559F194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2201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06CC0-4226-46D6-8526-485954747971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06CC0-4226-46D6-8526-485954747971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06CC0-4226-46D6-8526-485954747971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389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505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48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05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91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85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0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01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1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051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11/02/18</a:t>
            </a:r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ja-JP" smtClean="0"/>
              <a:t>Y. Suzuki in Dubna</a:t>
            </a: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0599AC-EAF5-F443-BF86-3951C5D0396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61176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タイトル、テキスト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11/02/18</a:t>
            </a:r>
            <a:endParaRPr lang="ja-JP" altLang="en-US"/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ja-JP" smtClean="0"/>
              <a:t>Y. Suzuki in Dubna</a:t>
            </a:r>
            <a:endParaRPr lang="ja-JP" altLang="en-US"/>
          </a:p>
        </p:txBody>
      </p:sp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C93DD-C734-7843-9AC2-2DEF928C6F2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8130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000132"/>
          </a:xfrm>
        </p:spPr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CCF7B-3A3F-47E5-AA31-FFBB05609E5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コンテンツ プレースホルダ 2"/>
          <p:cNvSpPr>
            <a:spLocks noGrp="1"/>
          </p:cNvSpPr>
          <p:nvPr>
            <p:ph idx="1"/>
          </p:nvPr>
        </p:nvSpPr>
        <p:spPr>
          <a:xfrm>
            <a:off x="4786314" y="1357298"/>
            <a:ext cx="3929090" cy="4768865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3569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000132"/>
          </a:xfrm>
        </p:spPr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CCF7B-3A3F-47E5-AA31-FFBB05609E5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357298"/>
            <a:ext cx="3971924" cy="4768865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490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22701" y="650117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altLang="ja-JP" dirty="0" smtClean="0"/>
              <a:t>11/02/18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650519"/>
            <a:ext cx="2895600" cy="21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smtClean="0"/>
              <a:t>Y. Suzuki in Dubna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10400" y="649003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BADE182-C504-344C-8BF0-D24164261D9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405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/>
          <a:lstStyle/>
          <a:p>
            <a:r>
              <a:rPr kumimoji="1" lang="en-US" altLang="ja-JP" dirty="0" smtClean="0"/>
              <a:t>Bruno </a:t>
            </a:r>
            <a:r>
              <a:rPr kumimoji="1" lang="en-US" altLang="ja-JP" dirty="0" err="1" smtClean="0"/>
              <a:t>Pontecorvo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 err="1" smtClean="0"/>
              <a:t>Pontecorvo</a:t>
            </a:r>
            <a:r>
              <a:rPr lang="en-US" altLang="ja-JP" dirty="0" smtClean="0"/>
              <a:t> Prize is very special for us:</a:t>
            </a:r>
          </a:p>
          <a:p>
            <a:r>
              <a:rPr lang="en-US" altLang="ja-JP" dirty="0"/>
              <a:t>All the important works done by Super-</a:t>
            </a:r>
            <a:r>
              <a:rPr lang="en-US" altLang="ja-JP" dirty="0" err="1"/>
              <a:t>Kamiokande</a:t>
            </a:r>
            <a:r>
              <a:rPr lang="en-US" altLang="ja-JP" dirty="0"/>
              <a:t> point back to Bruno </a:t>
            </a:r>
            <a:r>
              <a:rPr lang="en-US" altLang="ja-JP" dirty="0" err="1"/>
              <a:t>Pontecorvo</a:t>
            </a:r>
            <a:endParaRPr lang="en-US" altLang="ja-JP" dirty="0"/>
          </a:p>
          <a:p>
            <a:pPr lvl="1"/>
            <a:r>
              <a:rPr lang="en-US" altLang="ja-JP" b="1" dirty="0" smtClean="0"/>
              <a:t>1957       </a:t>
            </a:r>
            <a:r>
              <a:rPr lang="en-US" altLang="ja-JP" dirty="0" smtClean="0"/>
              <a:t>First idea of a Neutrino </a:t>
            </a:r>
            <a:r>
              <a:rPr lang="en-US" altLang="ja-JP" dirty="0" err="1"/>
              <a:t>Osicllation</a:t>
            </a:r>
            <a:r>
              <a:rPr lang="en-US" altLang="ja-JP" dirty="0"/>
              <a:t> </a:t>
            </a:r>
          </a:p>
          <a:p>
            <a:pPr lvl="1"/>
            <a:r>
              <a:rPr lang="en-US" altLang="ja-JP" b="1" dirty="0"/>
              <a:t>1978</a:t>
            </a:r>
            <a:r>
              <a:rPr lang="en-US" altLang="ja-JP" dirty="0"/>
              <a:t>  	   First idea to use atmospheric neutrinos to study neutrino oscillations (w/ </a:t>
            </a:r>
            <a:r>
              <a:rPr lang="en-US" altLang="ja-JP" dirty="0" err="1"/>
              <a:t>Bilenky</a:t>
            </a:r>
            <a:r>
              <a:rPr lang="en-US" altLang="ja-JP" dirty="0"/>
              <a:t>)</a:t>
            </a:r>
          </a:p>
          <a:p>
            <a:pPr lvl="2"/>
            <a:r>
              <a:rPr lang="en-US" altLang="ja-JP" dirty="0"/>
              <a:t>S. M. </a:t>
            </a:r>
            <a:r>
              <a:rPr lang="en-US" altLang="ja-JP" dirty="0" err="1"/>
              <a:t>Bilenky</a:t>
            </a:r>
            <a:r>
              <a:rPr lang="en-US" altLang="ja-JP" dirty="0"/>
              <a:t> and B. </a:t>
            </a:r>
            <a:r>
              <a:rPr lang="en-US" altLang="ja-JP" dirty="0" err="1"/>
              <a:t>Pontecorvo</a:t>
            </a:r>
            <a:r>
              <a:rPr lang="en-US" altLang="ja-JP" dirty="0"/>
              <a:t>, Physics Report  42(1978</a:t>
            </a:r>
            <a:r>
              <a:rPr lang="en-US" altLang="ja-JP" dirty="0" smtClean="0"/>
              <a:t>) 225</a:t>
            </a:r>
            <a:r>
              <a:rPr lang="en-US" altLang="ja-JP" dirty="0"/>
              <a:t>-261</a:t>
            </a:r>
          </a:p>
          <a:p>
            <a:pPr lvl="1"/>
            <a:r>
              <a:rPr lang="en-US" altLang="ja-JP" b="1" dirty="0" smtClean="0"/>
              <a:t>1946</a:t>
            </a:r>
            <a:r>
              <a:rPr lang="en-US" altLang="ja-JP" dirty="0" smtClean="0"/>
              <a:t>	   First idea, a radio-chemical experiment, to detect solar neutrinos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815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K Retub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004039"/>
            <a:ext cx="7772400" cy="1470025"/>
          </a:xfrm>
        </p:spPr>
        <p:txBody>
          <a:bodyPr>
            <a:noAutofit/>
          </a:bodyPr>
          <a:lstStyle/>
          <a:p>
            <a:r>
              <a:rPr kumimoji="1" lang="en-US" altLang="ja-JP" sz="4800" b="1" dirty="0" smtClean="0">
                <a:solidFill>
                  <a:srgbClr val="FFFF00"/>
                </a:solidFill>
              </a:rPr>
              <a:t>Super-</a:t>
            </a:r>
            <a:r>
              <a:rPr kumimoji="1" lang="en-US" altLang="ja-JP" sz="4800" b="1" dirty="0" err="1" smtClean="0">
                <a:solidFill>
                  <a:srgbClr val="FFFF00"/>
                </a:solidFill>
              </a:rPr>
              <a:t>Kamiokande</a:t>
            </a:r>
            <a:r>
              <a:rPr kumimoji="1" lang="en-US" altLang="ja-JP" sz="4800" b="1" dirty="0" smtClean="0">
                <a:solidFill>
                  <a:srgbClr val="FFFF00"/>
                </a:solidFill>
              </a:rPr>
              <a:t> and </a:t>
            </a:r>
            <a:br>
              <a:rPr kumimoji="1" lang="en-US" altLang="ja-JP" sz="4800" b="1" dirty="0" smtClean="0">
                <a:solidFill>
                  <a:srgbClr val="FFFF00"/>
                </a:solidFill>
              </a:rPr>
            </a:br>
            <a:r>
              <a:rPr kumimoji="1" lang="en-US" altLang="ja-JP" sz="4800" b="1" dirty="0" smtClean="0">
                <a:solidFill>
                  <a:srgbClr val="FFFF00"/>
                </a:solidFill>
              </a:rPr>
              <a:t>Neutrino Oscillations</a:t>
            </a:r>
            <a:endParaRPr kumimoji="1" lang="ja-JP" altLang="en-US" sz="4800" b="1" dirty="0">
              <a:solidFill>
                <a:srgbClr val="FFFF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95129" y="2870198"/>
            <a:ext cx="7685157" cy="357919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kumimoji="1" lang="en-US" altLang="ja-JP" sz="4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Y. Suzuki</a:t>
            </a:r>
            <a:endParaRPr kumimoji="1" lang="en-US" altLang="ja-JP" sz="2800" b="1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CCFFCC"/>
              </a:solidFill>
              <a:effectLst/>
            </a:endParaRPr>
          </a:p>
          <a:p>
            <a:pPr>
              <a:lnSpc>
                <a:spcPct val="80000"/>
              </a:lnSpc>
            </a:pPr>
            <a:r>
              <a:rPr lang="en-US" altLang="ja-JP" sz="2800" b="1" i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Kamioka</a:t>
            </a:r>
            <a:r>
              <a:rPr lang="en-US" altLang="ja-JP" sz="2800" b="1" i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 Observatory, Institute for Cosmic Ray Research, The University of Tokyo</a:t>
            </a:r>
          </a:p>
          <a:p>
            <a:pPr>
              <a:lnSpc>
                <a:spcPct val="80000"/>
              </a:lnSpc>
            </a:pPr>
            <a:r>
              <a:rPr lang="en-US" altLang="ja-JP" sz="2800" b="1" i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and</a:t>
            </a:r>
          </a:p>
          <a:p>
            <a:pPr>
              <a:lnSpc>
                <a:spcPct val="80000"/>
              </a:lnSpc>
            </a:pPr>
            <a:r>
              <a:rPr lang="en-US" altLang="ja-JP" sz="2800" b="1" i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Kamioka</a:t>
            </a:r>
            <a:r>
              <a:rPr lang="en-US" altLang="ja-JP" sz="2800" b="1" i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 Satellite, Institute for the Physics and Mathematics of the Universe, </a:t>
            </a:r>
            <a:r>
              <a:rPr lang="en-US" altLang="ja-JP" sz="2800" b="1" i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Todai</a:t>
            </a:r>
            <a:r>
              <a:rPr lang="en-US" altLang="ja-JP" sz="2800" b="1" i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CFFCC"/>
                </a:solidFill>
                <a:effectLst/>
              </a:rPr>
              <a:t> Institute for Advanced Study, The University of Tokyo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3491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/>
          <a:lstStyle/>
          <a:p>
            <a:r>
              <a:rPr kumimoji="1" lang="en-US" altLang="ja-JP" dirty="0" smtClean="0"/>
              <a:t>Pre-history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07818" y="1634333"/>
            <a:ext cx="8763000" cy="4525963"/>
          </a:xfrm>
        </p:spPr>
        <p:txBody>
          <a:bodyPr>
            <a:norm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</a:rPr>
              <a:t>1991</a:t>
            </a:r>
            <a:r>
              <a:rPr lang="en-US" altLang="ja-JP" dirty="0" smtClean="0"/>
              <a:t>: Super-K construction started</a:t>
            </a:r>
          </a:p>
          <a:p>
            <a:r>
              <a:rPr lang="en-US" altLang="ja-JP" dirty="0" smtClean="0"/>
              <a:t>Scientific b</a:t>
            </a:r>
            <a:r>
              <a:rPr kumimoji="1" lang="en-US" altLang="ja-JP" dirty="0" smtClean="0"/>
              <a:t>ackgrounds in late ‘80</a:t>
            </a:r>
          </a:p>
          <a:p>
            <a:pPr lvl="1"/>
            <a:r>
              <a:rPr lang="en-US" altLang="ja-JP" dirty="0" smtClean="0"/>
              <a:t>Two unresolved problems remained</a:t>
            </a:r>
          </a:p>
          <a:p>
            <a:pPr lvl="2"/>
            <a:r>
              <a:rPr lang="en-US" altLang="ja-JP" dirty="0" smtClean="0"/>
              <a:t>Solar Neutrino Problem (</a:t>
            </a:r>
            <a:r>
              <a:rPr lang="en-US" altLang="ja-JP" dirty="0" err="1" smtClean="0"/>
              <a:t>Homestake</a:t>
            </a:r>
            <a:r>
              <a:rPr lang="en-US" altLang="ja-JP" dirty="0" smtClean="0"/>
              <a:t> (</a:t>
            </a:r>
            <a:r>
              <a:rPr lang="en-US" altLang="ja-JP" dirty="0" err="1" smtClean="0"/>
              <a:t>Cl</a:t>
            </a:r>
            <a:r>
              <a:rPr lang="en-US" altLang="ja-JP" dirty="0" smtClean="0"/>
              <a:t>), </a:t>
            </a:r>
            <a:r>
              <a:rPr lang="en-US" altLang="ja-JP" dirty="0" err="1" smtClean="0"/>
              <a:t>Kamiokande</a:t>
            </a:r>
            <a:r>
              <a:rPr lang="en-US" altLang="ja-JP" dirty="0" smtClean="0"/>
              <a:t>)</a:t>
            </a:r>
          </a:p>
          <a:p>
            <a:pPr lvl="2"/>
            <a:r>
              <a:rPr lang="en-US" altLang="ja-JP" dirty="0" smtClean="0"/>
              <a:t>Atmospheric Neutrino Anomaly (</a:t>
            </a:r>
            <a:r>
              <a:rPr lang="en-US" altLang="ja-JP" dirty="0" err="1" smtClean="0"/>
              <a:t>Kamiokande</a:t>
            </a:r>
            <a:r>
              <a:rPr lang="en-US" altLang="ja-JP" dirty="0" smtClean="0"/>
              <a:t>)</a:t>
            </a:r>
          </a:p>
          <a:p>
            <a:pPr lvl="1"/>
            <a:r>
              <a:rPr lang="en-US" altLang="ja-JP" dirty="0" smtClean="0"/>
              <a:t>Aim at that time of Super-K</a:t>
            </a:r>
          </a:p>
          <a:p>
            <a:pPr lvl="2"/>
            <a:r>
              <a:rPr lang="en-US" altLang="ja-JP" dirty="0" smtClean="0"/>
              <a:t>Resolve those neutrino problems</a:t>
            </a:r>
          </a:p>
          <a:p>
            <a:pPr lvl="2"/>
            <a:r>
              <a:rPr lang="en-US" altLang="ja-JP" dirty="0" smtClean="0"/>
              <a:t>Supernova neutrinos</a:t>
            </a:r>
          </a:p>
          <a:p>
            <a:pPr lvl="2"/>
            <a:r>
              <a:rPr lang="en-US" altLang="ja-JP" dirty="0" smtClean="0"/>
              <a:t>Proton decay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608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altLang="ja-JP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Y. Suzuki in Dubna</a:t>
            </a:r>
            <a:endParaRPr lang="en-US" altLang="ja-JP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EE91397D-87EE-9B4B-85FA-A97ED8927824}" type="slidenum">
              <a:rPr lang="en-US" altLang="ja-JP">
                <a:solidFill>
                  <a:srgbClr val="898989"/>
                </a:solidFill>
              </a:rPr>
              <a:pPr/>
              <a:t>4</a:t>
            </a:fld>
            <a:endParaRPr lang="en-US" altLang="ja-JP">
              <a:solidFill>
                <a:srgbClr val="898989"/>
              </a:solidFill>
            </a:endParaRPr>
          </a:p>
        </p:txBody>
      </p:sp>
      <p:pic>
        <p:nvPicPr>
          <p:cNvPr id="15364" name="Picture 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" r="8984"/>
          <a:stretch>
            <a:fillRect/>
          </a:stretch>
        </p:blipFill>
        <p:spPr bwMode="auto">
          <a:xfrm>
            <a:off x="285750" y="1677988"/>
            <a:ext cx="4071938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" name="Rectangle 61"/>
          <p:cNvSpPr>
            <a:spLocks noGrp="1" noChangeArrowheads="1"/>
          </p:cNvSpPr>
          <p:nvPr>
            <p:ph type="body" idx="1"/>
          </p:nvPr>
        </p:nvSpPr>
        <p:spPr>
          <a:xfrm>
            <a:off x="4500563" y="1714500"/>
            <a:ext cx="4500562" cy="3994150"/>
          </a:xfrm>
        </p:spPr>
        <p:txBody>
          <a:bodyPr rtlCol="0">
            <a:normAutofit fontScale="92500"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sz="2800" dirty="0" smtClean="0">
                <a:solidFill>
                  <a:schemeClr val="accent2"/>
                </a:solidFill>
                <a:cs typeface="+mn-cs"/>
              </a:rPr>
              <a:t>50,000 tons of </a:t>
            </a:r>
            <a:r>
              <a:rPr lang="en-US" altLang="ja-JP" sz="2800" b="1" i="1" dirty="0" smtClean="0">
                <a:solidFill>
                  <a:schemeClr val="accent2"/>
                </a:solidFill>
                <a:cs typeface="+mn-cs"/>
              </a:rPr>
              <a:t>Imaging Water Cherenkov Detector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sz="2400" dirty="0" smtClean="0"/>
              <a:t>Inner</a:t>
            </a:r>
            <a:r>
              <a:rPr lang="en-US" altLang="ja-JP" sz="2400" dirty="0"/>
              <a:t>: 	    32,000 tons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ja-JP" sz="2000" dirty="0"/>
              <a:t>   (Outer </a:t>
            </a:r>
            <a:r>
              <a:rPr lang="en-US" altLang="ja-JP" sz="2000" dirty="0" err="1"/>
              <a:t>Vol</a:t>
            </a:r>
            <a:r>
              <a:rPr lang="en-US" altLang="ja-JP" sz="2000" dirty="0"/>
              <a:t>: ~2.5 m thick)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sz="2400" dirty="0"/>
              <a:t>Fid. </a:t>
            </a:r>
            <a:r>
              <a:rPr lang="en-US" altLang="ja-JP" sz="2400" dirty="0" err="1"/>
              <a:t>Vol</a:t>
            </a:r>
            <a:r>
              <a:rPr lang="en-US" altLang="ja-JP" sz="2400" dirty="0"/>
              <a:t>:  22,500 tons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sz="2800" dirty="0">
                <a:solidFill>
                  <a:schemeClr val="accent2"/>
                </a:solidFill>
                <a:cs typeface="+mn-cs"/>
              </a:rPr>
              <a:t>11,146 PMTs (ID)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sz="2400" dirty="0"/>
              <a:t>50 cm in diameter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sz="2400" dirty="0"/>
              <a:t>40% coverage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sz="2800" dirty="0">
                <a:solidFill>
                  <a:schemeClr val="accent2"/>
                </a:solidFill>
                <a:cs typeface="+mn-cs"/>
              </a:rPr>
              <a:t>1,885 PMTs (OD)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sz="2400" dirty="0"/>
              <a:t>20 cm in diameter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sz="2800" dirty="0">
                <a:solidFill>
                  <a:schemeClr val="accent2"/>
                </a:solidFill>
                <a:cs typeface="+mn-cs"/>
              </a:rPr>
              <a:t>1,000 m underground</a:t>
            </a:r>
          </a:p>
        </p:txBody>
      </p:sp>
      <p:sp>
        <p:nvSpPr>
          <p:cNvPr id="15366" name="Line 64"/>
          <p:cNvSpPr>
            <a:spLocks noChangeShapeType="1"/>
          </p:cNvSpPr>
          <p:nvPr/>
        </p:nvSpPr>
        <p:spPr bwMode="auto">
          <a:xfrm>
            <a:off x="1193800" y="5565775"/>
            <a:ext cx="21542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5367" name="AutoShape 65"/>
          <p:cNvSpPr>
            <a:spLocks noChangeArrowheads="1"/>
          </p:cNvSpPr>
          <p:nvPr/>
        </p:nvSpPr>
        <p:spPr bwMode="auto">
          <a:xfrm rot="-5400000">
            <a:off x="3183732" y="3498056"/>
            <a:ext cx="1104900" cy="633413"/>
          </a:xfrm>
          <a:prstGeom prst="roundRect">
            <a:avLst>
              <a:gd name="adj" fmla="val 50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9" tIns="42452" rIns="81639" bIns="42452">
            <a:spAutoFit/>
          </a:bodyPr>
          <a:lstStyle/>
          <a:p>
            <a:pPr defTabSz="828675" hangingPunct="0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kumimoji="0" lang="ja-JP" altLang="en-GB" sz="3700">
                <a:solidFill>
                  <a:srgbClr val="FF0000"/>
                </a:solidFill>
                <a:latin typeface="Helvetica" charset="0"/>
              </a:rPr>
              <a:t>42</a:t>
            </a:r>
            <a:r>
              <a:rPr kumimoji="0" lang="en-GB" altLang="ja-JP" sz="3700">
                <a:solidFill>
                  <a:srgbClr val="FF0000"/>
                </a:solidFill>
                <a:latin typeface="Helvetica" charset="0"/>
              </a:rPr>
              <a:t>m</a:t>
            </a:r>
          </a:p>
        </p:txBody>
      </p:sp>
      <p:sp>
        <p:nvSpPr>
          <p:cNvPr id="15368" name="AutoShape 66"/>
          <p:cNvSpPr>
            <a:spLocks noChangeArrowheads="1"/>
          </p:cNvSpPr>
          <p:nvPr/>
        </p:nvSpPr>
        <p:spPr bwMode="auto">
          <a:xfrm>
            <a:off x="1835150" y="5005388"/>
            <a:ext cx="1104900" cy="633412"/>
          </a:xfrm>
          <a:prstGeom prst="roundRect">
            <a:avLst>
              <a:gd name="adj" fmla="val 50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9" tIns="42452" rIns="81639" bIns="42452">
            <a:spAutoFit/>
          </a:bodyPr>
          <a:lstStyle/>
          <a:p>
            <a:pPr defTabSz="828675" hangingPunct="0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kumimoji="0" lang="ja-JP" altLang="en-GB" sz="3700">
                <a:solidFill>
                  <a:srgbClr val="FF0000"/>
                </a:solidFill>
                <a:latin typeface="Helvetica" charset="0"/>
              </a:rPr>
              <a:t>39</a:t>
            </a:r>
            <a:r>
              <a:rPr kumimoji="0" lang="en-GB" altLang="ja-JP" sz="3700">
                <a:solidFill>
                  <a:srgbClr val="FF0000"/>
                </a:solidFill>
                <a:latin typeface="Helvetica" charset="0"/>
              </a:rPr>
              <a:t>m</a:t>
            </a:r>
          </a:p>
        </p:txBody>
      </p:sp>
      <p:sp>
        <p:nvSpPr>
          <p:cNvPr id="15369" name="Line 67"/>
          <p:cNvSpPr>
            <a:spLocks noChangeShapeType="1"/>
          </p:cNvSpPr>
          <p:nvPr/>
        </p:nvSpPr>
        <p:spPr bwMode="auto">
          <a:xfrm>
            <a:off x="1665288" y="3189288"/>
            <a:ext cx="1035050" cy="576262"/>
          </a:xfrm>
          <a:prstGeom prst="line">
            <a:avLst/>
          </a:prstGeom>
          <a:noFill/>
          <a:ln w="1908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5370" name="Line 68"/>
          <p:cNvSpPr>
            <a:spLocks noChangeShapeType="1"/>
          </p:cNvSpPr>
          <p:nvPr/>
        </p:nvSpPr>
        <p:spPr bwMode="auto">
          <a:xfrm flipH="1">
            <a:off x="1476375" y="3189288"/>
            <a:ext cx="192088" cy="1008062"/>
          </a:xfrm>
          <a:prstGeom prst="line">
            <a:avLst/>
          </a:prstGeom>
          <a:noFill/>
          <a:ln w="1908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5371" name="Line 69"/>
          <p:cNvSpPr>
            <a:spLocks noChangeShapeType="1"/>
          </p:cNvSpPr>
          <p:nvPr/>
        </p:nvSpPr>
        <p:spPr bwMode="auto">
          <a:xfrm>
            <a:off x="1639888" y="3181350"/>
            <a:ext cx="268287" cy="514350"/>
          </a:xfrm>
          <a:prstGeom prst="line">
            <a:avLst/>
          </a:pr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5372" name="Line 70"/>
          <p:cNvSpPr>
            <a:spLocks noChangeShapeType="1"/>
          </p:cNvSpPr>
          <p:nvPr/>
        </p:nvSpPr>
        <p:spPr bwMode="auto">
          <a:xfrm>
            <a:off x="1042988" y="1533525"/>
            <a:ext cx="590550" cy="1614488"/>
          </a:xfrm>
          <a:prstGeom prst="line">
            <a:avLst/>
          </a:prstGeom>
          <a:noFill/>
          <a:ln w="38160">
            <a:solidFill>
              <a:srgbClr val="FF00FF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5373" name="AutoShape 71"/>
          <p:cNvSpPr>
            <a:spLocks noChangeArrowheads="1"/>
          </p:cNvSpPr>
          <p:nvPr/>
        </p:nvSpPr>
        <p:spPr bwMode="auto">
          <a:xfrm>
            <a:off x="1403350" y="2038350"/>
            <a:ext cx="414338" cy="665163"/>
          </a:xfrm>
          <a:prstGeom prst="roundRect">
            <a:avLst>
              <a:gd name="adj" fmla="val 40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9" tIns="42452" rIns="81639" bIns="42452">
            <a:spAutoFit/>
          </a:bodyPr>
          <a:lstStyle/>
          <a:p>
            <a:pPr algn="ctr" defTabSz="828675" hangingPunct="0">
              <a:buClr>
                <a:srgbClr val="000000"/>
              </a:buClr>
              <a:buSzPct val="45000"/>
              <a:buFont typeface="StarSymbol" charset="0"/>
              <a:buNone/>
            </a:pPr>
            <a:r>
              <a:rPr kumimoji="0" lang="en-GB" altLang="ja-JP" sz="3800">
                <a:solidFill>
                  <a:srgbClr val="FF00FF"/>
                </a:solidFill>
                <a:latin typeface="Symbol" charset="0"/>
              </a:rPr>
              <a:t>n</a:t>
            </a:r>
          </a:p>
        </p:txBody>
      </p:sp>
      <p:sp>
        <p:nvSpPr>
          <p:cNvPr id="15374" name="AutoShape 72"/>
          <p:cNvSpPr>
            <a:spLocks noChangeArrowheads="1"/>
          </p:cNvSpPr>
          <p:nvPr/>
        </p:nvSpPr>
        <p:spPr bwMode="auto">
          <a:xfrm>
            <a:off x="3198813" y="1700213"/>
            <a:ext cx="1301750" cy="203200"/>
          </a:xfrm>
          <a:prstGeom prst="roundRect">
            <a:avLst>
              <a:gd name="adj" fmla="val 63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9" tIns="42452" rIns="81639" bIns="42452">
            <a:spAutoFit/>
          </a:bodyPr>
          <a:lstStyle/>
          <a:p>
            <a:pPr defTabSz="828675" hangingPunct="0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657225" algn="l"/>
                <a:tab pos="1312863" algn="l"/>
              </a:tabLst>
            </a:pPr>
            <a:r>
              <a:rPr kumimoji="0" lang="ja-JP" altLang="en-GB" sz="800">
                <a:solidFill>
                  <a:srgbClr val="000000"/>
                </a:solidFill>
                <a:latin typeface="Tahoma" charset="0"/>
              </a:rPr>
              <a:t> </a:t>
            </a:r>
            <a:r>
              <a:rPr kumimoji="0" lang="en-GB" altLang="ja-JP" sz="800">
                <a:solidFill>
                  <a:srgbClr val="000000"/>
                </a:solidFill>
                <a:latin typeface="Tahoma" charset="0"/>
              </a:rPr>
              <a:t>C  Scientific American</a:t>
            </a:r>
          </a:p>
        </p:txBody>
      </p:sp>
      <p:sp>
        <p:nvSpPr>
          <p:cNvPr id="15375" name="Line 74"/>
          <p:cNvSpPr>
            <a:spLocks noChangeShapeType="1"/>
          </p:cNvSpPr>
          <p:nvPr/>
        </p:nvSpPr>
        <p:spPr bwMode="auto">
          <a:xfrm flipV="1">
            <a:off x="3492500" y="2789238"/>
            <a:ext cx="9525" cy="22304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5376" name="Oval 77"/>
          <p:cNvSpPr>
            <a:spLocks noChangeArrowheads="1"/>
          </p:cNvSpPr>
          <p:nvPr/>
        </p:nvSpPr>
        <p:spPr bwMode="auto">
          <a:xfrm>
            <a:off x="3275013" y="1727200"/>
            <a:ext cx="144462" cy="1444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5377" name="Text Box 78"/>
          <p:cNvSpPr txBox="1">
            <a:spLocks noChangeArrowheads="1"/>
          </p:cNvSpPr>
          <p:nvPr/>
        </p:nvSpPr>
        <p:spPr bwMode="auto">
          <a:xfrm>
            <a:off x="642938" y="5916613"/>
            <a:ext cx="7767637" cy="584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3200">
                <a:latin typeface="Symbol" charset="0"/>
              </a:rPr>
              <a:t>~</a:t>
            </a:r>
            <a:r>
              <a:rPr lang="en-US" altLang="ja-JP" sz="3200"/>
              <a:t>130 Collaborators from 36 inst. (5 countries)</a:t>
            </a:r>
          </a:p>
        </p:txBody>
      </p:sp>
      <p:sp>
        <p:nvSpPr>
          <p:cNvPr id="15378" name="タイトル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latin typeface="Calibri" charset="0"/>
                <a:ea typeface="ＭＳ Ｐゴシック" charset="0"/>
              </a:rPr>
              <a:t>Super-Kamiokande</a:t>
            </a:r>
            <a:endParaRPr lang="ja-JP" altLang="en-US">
              <a:latin typeface="Calibri" charset="0"/>
              <a:ea typeface="ＭＳ Ｐゴシック" charset="0"/>
            </a:endParaRPr>
          </a:p>
        </p:txBody>
      </p:sp>
      <p:sp>
        <p:nvSpPr>
          <p:cNvPr id="22" name="タイトル 1"/>
          <p:cNvSpPr txBox="1">
            <a:spLocks/>
          </p:cNvSpPr>
          <p:nvPr/>
        </p:nvSpPr>
        <p:spPr>
          <a:xfrm>
            <a:off x="609600" y="214313"/>
            <a:ext cx="8229600" cy="1143000"/>
          </a:xfrm>
          <a:prstGeom prst="rect">
            <a:avLst/>
          </a:prstGeo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5400" dirty="0" smtClean="0"/>
              <a:t>Detector</a:t>
            </a:r>
            <a:endParaRPr lang="ja-JP" altLang="en-US" sz="5400" dirty="0"/>
          </a:p>
        </p:txBody>
      </p:sp>
      <p:sp>
        <p:nvSpPr>
          <p:cNvPr id="23" name="日付プレースホルダ 2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mtClean="0">
                <a:solidFill>
                  <a:srgbClr val="898989"/>
                </a:solidFill>
              </a:rPr>
              <a:t>11/02/18</a:t>
            </a:r>
            <a:endParaRPr lang="ja-JP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94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6813" y="71438"/>
            <a:ext cx="6934200" cy="720725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>
                <a:cs typeface="+mj-cs"/>
              </a:rPr>
              <a:t>Brief history of Super-K</a:t>
            </a:r>
          </a:p>
        </p:txBody>
      </p:sp>
      <p:sp>
        <p:nvSpPr>
          <p:cNvPr id="17445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DE" altLang="ja-JP" smtClean="0">
                <a:solidFill>
                  <a:srgbClr val="808080"/>
                </a:solidFill>
                <a:latin typeface="Arial" charset="0"/>
              </a:rPr>
              <a:t>Y. Suzuki in Dubna</a:t>
            </a:r>
            <a:endParaRPr lang="en-US" altLang="ja-JP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7446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B7D6F14E-1642-D14A-9783-579071FBF999}" type="slidenum">
              <a:rPr lang="en-US" altLang="ja-JP" sz="1400">
                <a:solidFill>
                  <a:srgbClr val="808080"/>
                </a:solidFill>
                <a:latin typeface="Arial" charset="0"/>
              </a:rPr>
              <a:pPr/>
              <a:t>5</a:t>
            </a:fld>
            <a:endParaRPr lang="en-US" altLang="ja-JP" sz="140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936045"/>
            <a:ext cx="5564909" cy="360045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altLang="ja-JP" sz="2200" b="1" dirty="0">
                <a:latin typeface="Calibri" charset="0"/>
                <a:ea typeface="ＭＳ Ｐゴシック" charset="0"/>
              </a:rPr>
              <a:t>4 phases: SK-I, SK-II, SK-III, SK-IV</a:t>
            </a:r>
          </a:p>
          <a:p>
            <a:pPr lvl="1">
              <a:lnSpc>
                <a:spcPct val="70000"/>
              </a:lnSpc>
            </a:pPr>
            <a:r>
              <a:rPr lang="en-US" altLang="ja-JP" sz="1900" b="1" dirty="0">
                <a:latin typeface="Calibri" charset="0"/>
                <a:ea typeface="ＭＳ Ｐゴシック" charset="0"/>
              </a:rPr>
              <a:t>SK-I (11,146 PMTs (40% </a:t>
            </a:r>
            <a:r>
              <a:rPr lang="en-US" altLang="ja-JP" sz="1900" b="1" dirty="0" err="1">
                <a:latin typeface="Calibri" charset="0"/>
                <a:ea typeface="ＭＳ Ｐゴシック" charset="0"/>
              </a:rPr>
              <a:t>cov</a:t>
            </a:r>
            <a:r>
              <a:rPr lang="en-US" altLang="ja-JP" sz="1900" b="1" dirty="0">
                <a:latin typeface="Calibri" charset="0"/>
                <a:ea typeface="ＭＳ Ｐゴシック" charset="0"/>
              </a:rPr>
              <a:t>.))</a:t>
            </a:r>
          </a:p>
          <a:p>
            <a:pPr lvl="2">
              <a:lnSpc>
                <a:spcPct val="70000"/>
              </a:lnSpc>
            </a:pPr>
            <a:r>
              <a:rPr lang="en-US" altLang="ja-JP" sz="1700" b="1" dirty="0">
                <a:latin typeface="Calibri" charset="0"/>
                <a:ea typeface="ＭＳ Ｐゴシック" charset="0"/>
              </a:rPr>
              <a:t>April-1996 </a:t>
            </a:r>
            <a:r>
              <a:rPr lang="en-US" altLang="ja-JP" sz="1700" b="1" dirty="0">
                <a:latin typeface="Calibri" charset="0"/>
                <a:ea typeface="ＭＳ Ｐゴシック" charset="0"/>
                <a:sym typeface="Wingdings" charset="0"/>
              </a:rPr>
              <a:t> June-2001</a:t>
            </a:r>
          </a:p>
          <a:p>
            <a:pPr lvl="1">
              <a:lnSpc>
                <a:spcPct val="70000"/>
              </a:lnSpc>
            </a:pPr>
            <a:r>
              <a:rPr lang="en-US" altLang="ja-JP" sz="1900" b="1" dirty="0">
                <a:latin typeface="Calibri" charset="0"/>
                <a:ea typeface="ＭＳ Ｐゴシック" charset="0"/>
              </a:rPr>
              <a:t>Accident (lost more than half of PMTs)</a:t>
            </a:r>
          </a:p>
          <a:p>
            <a:pPr lvl="2">
              <a:lnSpc>
                <a:spcPct val="70000"/>
              </a:lnSpc>
            </a:pPr>
            <a:r>
              <a:rPr lang="en-US" altLang="ja-JP" sz="1700" b="1" dirty="0">
                <a:latin typeface="Calibri" charset="0"/>
                <a:ea typeface="ＭＳ Ｐゴシック" charset="0"/>
              </a:rPr>
              <a:t>Nov-12, 2001</a:t>
            </a:r>
          </a:p>
          <a:p>
            <a:pPr lvl="1">
              <a:lnSpc>
                <a:spcPct val="70000"/>
              </a:lnSpc>
            </a:pPr>
            <a:r>
              <a:rPr lang="en-US" altLang="ja-JP" sz="1900" b="1" dirty="0">
                <a:latin typeface="Calibri" charset="0"/>
                <a:ea typeface="ＭＳ Ｐゴシック" charset="0"/>
              </a:rPr>
              <a:t>SK-II (5,182 PMTs (19% </a:t>
            </a:r>
            <a:r>
              <a:rPr lang="en-US" altLang="ja-JP" sz="1900" b="1" dirty="0" err="1">
                <a:latin typeface="Calibri" charset="0"/>
                <a:ea typeface="ＭＳ Ｐゴシック" charset="0"/>
              </a:rPr>
              <a:t>cov</a:t>
            </a:r>
            <a:r>
              <a:rPr lang="en-US" altLang="ja-JP" sz="1900" b="1" dirty="0">
                <a:latin typeface="Calibri" charset="0"/>
                <a:ea typeface="ＭＳ Ｐゴシック" charset="0"/>
              </a:rPr>
              <a:t>.))</a:t>
            </a:r>
          </a:p>
          <a:p>
            <a:pPr lvl="2">
              <a:lnSpc>
                <a:spcPct val="70000"/>
              </a:lnSpc>
            </a:pPr>
            <a:r>
              <a:rPr lang="en-US" altLang="ja-JP" sz="1700" b="1" dirty="0">
                <a:latin typeface="Calibri" charset="0"/>
                <a:ea typeface="ＭＳ Ｐゴシック" charset="0"/>
              </a:rPr>
              <a:t>Dec-2002 </a:t>
            </a:r>
            <a:r>
              <a:rPr lang="en-US" altLang="ja-JP" sz="1700" b="1" dirty="0">
                <a:latin typeface="Calibri" charset="0"/>
                <a:ea typeface="ＭＳ Ｐゴシック" charset="0"/>
                <a:sym typeface="Wingdings" charset="0"/>
              </a:rPr>
              <a:t> </a:t>
            </a:r>
            <a:r>
              <a:rPr lang="en-US" altLang="ja-JP" sz="1700" b="1" dirty="0">
                <a:latin typeface="Calibri" charset="0"/>
                <a:ea typeface="ＭＳ Ｐゴシック" charset="0"/>
              </a:rPr>
              <a:t>Nov-2005</a:t>
            </a:r>
          </a:p>
          <a:p>
            <a:pPr lvl="1">
              <a:lnSpc>
                <a:spcPct val="70000"/>
              </a:lnSpc>
            </a:pPr>
            <a:r>
              <a:rPr lang="en-US" altLang="ja-JP" sz="1900" b="1" dirty="0">
                <a:latin typeface="Calibri" charset="0"/>
                <a:ea typeface="ＭＳ Ｐゴシック" charset="0"/>
              </a:rPr>
              <a:t>SK-III (11,129 PMTs (40% </a:t>
            </a:r>
            <a:r>
              <a:rPr lang="en-US" altLang="ja-JP" sz="1900" b="1" dirty="0" err="1">
                <a:latin typeface="Calibri" charset="0"/>
                <a:ea typeface="ＭＳ Ｐゴシック" charset="0"/>
              </a:rPr>
              <a:t>cov</a:t>
            </a:r>
            <a:r>
              <a:rPr lang="en-US" altLang="ja-JP" sz="1900" b="1" dirty="0">
                <a:latin typeface="Calibri" charset="0"/>
                <a:ea typeface="ＭＳ Ｐゴシック" charset="0"/>
              </a:rPr>
              <a:t>.))</a:t>
            </a:r>
          </a:p>
          <a:p>
            <a:pPr lvl="2">
              <a:lnSpc>
                <a:spcPct val="70000"/>
              </a:lnSpc>
            </a:pPr>
            <a:r>
              <a:rPr lang="en-US" altLang="ja-JP" sz="1700" b="1" dirty="0">
                <a:latin typeface="Calibri" charset="0"/>
                <a:ea typeface="ＭＳ Ｐゴシック" charset="0"/>
              </a:rPr>
              <a:t>July-2006 </a:t>
            </a:r>
            <a:r>
              <a:rPr lang="en-US" altLang="ja-JP" sz="1700" b="1" dirty="0">
                <a:latin typeface="Calibri" charset="0"/>
                <a:ea typeface="ＭＳ Ｐゴシック" charset="0"/>
                <a:sym typeface="Wingdings" charset="0"/>
              </a:rPr>
              <a:t> Sept-2008</a:t>
            </a:r>
          </a:p>
          <a:p>
            <a:pPr lvl="1">
              <a:lnSpc>
                <a:spcPct val="70000"/>
              </a:lnSpc>
            </a:pPr>
            <a:r>
              <a:rPr lang="en-US" altLang="ja-JP" sz="1900" b="1" dirty="0">
                <a:latin typeface="Calibri" charset="0"/>
                <a:ea typeface="ＭＳ Ｐゴシック" charset="0"/>
              </a:rPr>
              <a:t>SK-IV (11,129 PMTs (40% </a:t>
            </a:r>
            <a:r>
              <a:rPr lang="en-US" altLang="ja-JP" sz="1900" b="1" dirty="0" err="1">
                <a:latin typeface="Calibri" charset="0"/>
                <a:ea typeface="ＭＳ Ｐゴシック" charset="0"/>
              </a:rPr>
              <a:t>cov</a:t>
            </a:r>
            <a:r>
              <a:rPr lang="en-US" altLang="ja-JP" sz="1900" b="1" dirty="0">
                <a:latin typeface="Calibri" charset="0"/>
                <a:ea typeface="ＭＳ Ｐゴシック" charset="0"/>
              </a:rPr>
              <a:t>., New Elec.</a:t>
            </a:r>
            <a:r>
              <a:rPr lang="en-US" altLang="ja-JP" sz="2200" b="1" dirty="0">
                <a:latin typeface="Calibri" charset="0"/>
                <a:ea typeface="ＭＳ Ｐゴシック" charset="0"/>
              </a:rPr>
              <a:t>))</a:t>
            </a:r>
          </a:p>
          <a:p>
            <a:pPr lvl="2">
              <a:lnSpc>
                <a:spcPct val="70000"/>
              </a:lnSpc>
            </a:pPr>
            <a:r>
              <a:rPr lang="en-US" altLang="ja-JP" sz="1700" b="1" dirty="0">
                <a:latin typeface="Calibri" charset="0"/>
                <a:ea typeface="ＭＳ Ｐゴシック" charset="0"/>
                <a:sym typeface="Wingdings" charset="0"/>
              </a:rPr>
              <a:t>Sept-2008 </a:t>
            </a:r>
            <a:endParaRPr lang="en-US" altLang="ja-JP" sz="1500" b="1" dirty="0">
              <a:latin typeface="Calibri" charset="0"/>
              <a:ea typeface="ＭＳ Ｐゴシック" charset="0"/>
              <a:sym typeface="Wingdings" charset="0"/>
            </a:endParaRPr>
          </a:p>
          <a:p>
            <a:pPr>
              <a:lnSpc>
                <a:spcPct val="70000"/>
              </a:lnSpc>
            </a:pPr>
            <a:r>
              <a:rPr lang="en-US" altLang="ja-JP" sz="2200" b="1" dirty="0">
                <a:latin typeface="Calibri" charset="0"/>
                <a:ea typeface="ＭＳ Ｐゴシック" charset="0"/>
              </a:rPr>
              <a:t>K2K: March-1999 </a:t>
            </a:r>
            <a:r>
              <a:rPr lang="en-US" altLang="ja-JP" sz="2200" b="1" dirty="0">
                <a:latin typeface="Calibri" charset="0"/>
                <a:ea typeface="ＭＳ Ｐゴシック" charset="0"/>
                <a:sym typeface="Wingdings" charset="0"/>
              </a:rPr>
              <a:t> Nov-2004</a:t>
            </a:r>
          </a:p>
          <a:p>
            <a:pPr>
              <a:lnSpc>
                <a:spcPct val="70000"/>
              </a:lnSpc>
            </a:pPr>
            <a:r>
              <a:rPr lang="en-US" altLang="ja-JP" sz="2200" b="1" dirty="0">
                <a:latin typeface="Calibri" charset="0"/>
                <a:ea typeface="ＭＳ Ｐゴシック" charset="0"/>
              </a:rPr>
              <a:t>T2K: April 2009 </a:t>
            </a:r>
            <a:r>
              <a:rPr lang="en-US" altLang="ja-JP" sz="2200" b="1" dirty="0">
                <a:latin typeface="Calibri" charset="0"/>
                <a:ea typeface="ＭＳ Ｐゴシック" charset="0"/>
                <a:sym typeface="Wingdings" charset="0"/>
              </a:rPr>
              <a:t> </a:t>
            </a:r>
            <a:endParaRPr lang="en-US" altLang="ja-JP" sz="2200" b="1" dirty="0">
              <a:latin typeface="Calibri" charset="0"/>
              <a:ea typeface="ＭＳ Ｐゴシック" charset="0"/>
            </a:endParaRPr>
          </a:p>
        </p:txBody>
      </p:sp>
      <p:pic>
        <p:nvPicPr>
          <p:cNvPr id="17448" name="Picture 54" descr="bottom-tate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38" y="2781300"/>
            <a:ext cx="24114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914" name="Rectangle 42"/>
          <p:cNvSpPr>
            <a:spLocks noChangeArrowheads="1"/>
          </p:cNvSpPr>
          <p:nvPr/>
        </p:nvSpPr>
        <p:spPr bwMode="auto">
          <a:xfrm>
            <a:off x="2195513" y="2251075"/>
            <a:ext cx="3168650" cy="431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79915" name="Rectangle 43"/>
          <p:cNvSpPr>
            <a:spLocks noChangeArrowheads="1"/>
          </p:cNvSpPr>
          <p:nvPr/>
        </p:nvSpPr>
        <p:spPr bwMode="auto">
          <a:xfrm>
            <a:off x="7885113" y="2249488"/>
            <a:ext cx="1006910" cy="431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458" name="Text Box 48"/>
          <p:cNvSpPr txBox="1">
            <a:spLocks noChangeArrowheads="1"/>
          </p:cNvSpPr>
          <p:nvPr/>
        </p:nvSpPr>
        <p:spPr bwMode="auto">
          <a:xfrm>
            <a:off x="2195513" y="2251075"/>
            <a:ext cx="795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400" b="1" dirty="0">
                <a:solidFill>
                  <a:srgbClr val="000000"/>
                </a:solidFill>
                <a:latin typeface="Arial" charset="0"/>
              </a:rPr>
              <a:t>K2K</a:t>
            </a:r>
          </a:p>
        </p:txBody>
      </p:sp>
      <p:sp>
        <p:nvSpPr>
          <p:cNvPr id="17459" name="Text Box 49"/>
          <p:cNvSpPr txBox="1">
            <a:spLocks noChangeArrowheads="1"/>
          </p:cNvSpPr>
          <p:nvPr/>
        </p:nvSpPr>
        <p:spPr bwMode="auto">
          <a:xfrm>
            <a:off x="7880350" y="2251075"/>
            <a:ext cx="760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400" b="1">
                <a:solidFill>
                  <a:srgbClr val="000000"/>
                </a:solidFill>
                <a:latin typeface="Arial" charset="0"/>
              </a:rPr>
              <a:t>T2K</a:t>
            </a:r>
          </a:p>
        </p:txBody>
      </p:sp>
      <p:pic>
        <p:nvPicPr>
          <p:cNvPr id="17460" name="Picture 51" descr="2002-03-n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313" y="4941888"/>
            <a:ext cx="1274762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61" name="Text Box 52"/>
          <p:cNvSpPr txBox="1">
            <a:spLocks noChangeArrowheads="1"/>
          </p:cNvSpPr>
          <p:nvPr/>
        </p:nvSpPr>
        <p:spPr bwMode="auto">
          <a:xfrm>
            <a:off x="7092950" y="6350000"/>
            <a:ext cx="2074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000" b="1">
                <a:solidFill>
                  <a:srgbClr val="000000"/>
                </a:solidFill>
                <a:latin typeface="Arial" charset="0"/>
              </a:rPr>
              <a:t>Protection case</a:t>
            </a:r>
          </a:p>
        </p:txBody>
      </p:sp>
      <p:sp>
        <p:nvSpPr>
          <p:cNvPr id="17462" name="Text Box 55"/>
          <p:cNvSpPr txBox="1">
            <a:spLocks noChangeArrowheads="1"/>
          </p:cNvSpPr>
          <p:nvPr/>
        </p:nvSpPr>
        <p:spPr bwMode="auto">
          <a:xfrm>
            <a:off x="5795963" y="5876925"/>
            <a:ext cx="1092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800" b="1">
                <a:solidFill>
                  <a:srgbClr val="FFFFFF"/>
                </a:solidFill>
                <a:latin typeface="Arial" charset="0"/>
              </a:rPr>
              <a:t>SK-III</a:t>
            </a:r>
          </a:p>
        </p:txBody>
      </p:sp>
      <p:sp>
        <p:nvSpPr>
          <p:cNvPr id="25" name="日付プレースホルダ 2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mtClean="0">
                <a:solidFill>
                  <a:srgbClr val="898989"/>
                </a:solidFill>
              </a:rPr>
              <a:t>11/02/18</a:t>
            </a:r>
            <a:endParaRPr lang="ja-JP" altLang="en-US">
              <a:solidFill>
                <a:srgbClr val="898989"/>
              </a:solidFill>
            </a:endParaRPr>
          </a:p>
        </p:txBody>
      </p:sp>
      <p:graphicFrame>
        <p:nvGraphicFramePr>
          <p:cNvPr id="44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107376"/>
              </p:ext>
            </p:extLst>
          </p:nvPr>
        </p:nvGraphicFramePr>
        <p:xfrm>
          <a:off x="288021" y="1107173"/>
          <a:ext cx="8569325" cy="457200"/>
        </p:xfrm>
        <a:graphic>
          <a:graphicData uri="http://schemas.openxmlformats.org/drawingml/2006/table">
            <a:tbl>
              <a:tblPr/>
              <a:tblGrid>
                <a:gridCol w="571500"/>
                <a:gridCol w="569912"/>
                <a:gridCol w="573088"/>
                <a:gridCol w="571500"/>
                <a:gridCol w="569912"/>
                <a:gridCol w="571500"/>
                <a:gridCol w="571500"/>
                <a:gridCol w="571500"/>
                <a:gridCol w="571500"/>
                <a:gridCol w="571500"/>
                <a:gridCol w="569913"/>
                <a:gridCol w="571500"/>
                <a:gridCol w="573087"/>
                <a:gridCol w="569913"/>
                <a:gridCol w="571500"/>
              </a:tblGrid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" name="Rectangle 38"/>
          <p:cNvSpPr>
            <a:spLocks noChangeArrowheads="1"/>
          </p:cNvSpPr>
          <p:nvPr/>
        </p:nvSpPr>
        <p:spPr bwMode="auto">
          <a:xfrm>
            <a:off x="432483" y="1683436"/>
            <a:ext cx="2881313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4175807" y="1683436"/>
            <a:ext cx="1682759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7" name="Rectangle 41"/>
          <p:cNvSpPr>
            <a:spLocks noChangeArrowheads="1"/>
          </p:cNvSpPr>
          <p:nvPr/>
        </p:nvSpPr>
        <p:spPr bwMode="auto">
          <a:xfrm>
            <a:off x="6301471" y="1683436"/>
            <a:ext cx="2590552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8" name="Text Box 44"/>
          <p:cNvSpPr txBox="1">
            <a:spLocks noChangeArrowheads="1"/>
          </p:cNvSpPr>
          <p:nvPr/>
        </p:nvSpPr>
        <p:spPr bwMode="auto">
          <a:xfrm>
            <a:off x="395971" y="1624686"/>
            <a:ext cx="800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</a:t>
            </a:r>
            <a:endParaRPr kumimoji="1" lang="en-US" altLang="ja-JP" sz="2400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9" name="Text Box 45"/>
          <p:cNvSpPr txBox="1">
            <a:spLocks noChangeArrowheads="1"/>
          </p:cNvSpPr>
          <p:nvPr/>
        </p:nvSpPr>
        <p:spPr bwMode="auto">
          <a:xfrm>
            <a:off x="4144055" y="1624686"/>
            <a:ext cx="8851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SK-II</a:t>
            </a:r>
            <a:endParaRPr kumimoji="1" lang="en-US" altLang="ja-JP" sz="2400" b="1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50" name="Text Box 46"/>
          <p:cNvSpPr txBox="1">
            <a:spLocks noChangeArrowheads="1"/>
          </p:cNvSpPr>
          <p:nvPr/>
        </p:nvSpPr>
        <p:spPr bwMode="auto">
          <a:xfrm>
            <a:off x="6215757" y="1624686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SK-III</a:t>
            </a:r>
          </a:p>
        </p:txBody>
      </p:sp>
      <p:sp>
        <p:nvSpPr>
          <p:cNvPr id="51" name="AutoShape 47"/>
          <p:cNvSpPr>
            <a:spLocks noChangeArrowheads="1"/>
          </p:cNvSpPr>
          <p:nvPr/>
        </p:nvSpPr>
        <p:spPr bwMode="auto">
          <a:xfrm flipV="1">
            <a:off x="8883423" y="908720"/>
            <a:ext cx="215900" cy="2159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215361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6</a:t>
            </a:r>
            <a:endParaRPr kumimoji="1" lang="ja-JP" altLang="en-US" b="1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929741" y="148181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12</a:t>
            </a:r>
            <a:endParaRPr kumimoji="1" lang="ja-JP" altLang="en-US" b="1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715691" y="148181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11</a:t>
            </a:r>
            <a:endParaRPr kumimoji="1" lang="ja-JP" altLang="en-US" b="1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128385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6</a:t>
            </a:r>
            <a:endParaRPr kumimoji="1" lang="ja-JP" altLang="en-US" b="1" dirty="0"/>
          </a:p>
        </p:txBody>
      </p:sp>
      <p:sp>
        <p:nvSpPr>
          <p:cNvPr id="56" name="正方形/長方形 55"/>
          <p:cNvSpPr/>
          <p:nvPr/>
        </p:nvSpPr>
        <p:spPr>
          <a:xfrm>
            <a:off x="6497143" y="1910438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(11,129 PMTs)</a:t>
            </a:r>
            <a:endParaRPr lang="ja-JP" altLang="en-US" dirty="0"/>
          </a:p>
        </p:txBody>
      </p:sp>
      <p:sp>
        <p:nvSpPr>
          <p:cNvPr id="57" name="正方形/長方形 56"/>
          <p:cNvSpPr/>
          <p:nvPr/>
        </p:nvSpPr>
        <p:spPr>
          <a:xfrm>
            <a:off x="4429807" y="1910438"/>
            <a:ext cx="100059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(5,182 PMTs)</a:t>
            </a:r>
            <a:endParaRPr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643593" y="1910438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(11,146 PMTs)</a:t>
            </a:r>
            <a:endParaRPr lang="ja-JP" altLang="en-US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214965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4</a:t>
            </a:r>
            <a:endParaRPr kumimoji="1" lang="ja-JP" altLang="en-US" b="1" dirty="0"/>
          </a:p>
        </p:txBody>
      </p:sp>
      <p:sp>
        <p:nvSpPr>
          <p:cNvPr id="60" name="Text Box 46"/>
          <p:cNvSpPr txBox="1">
            <a:spLocks noChangeArrowheads="1"/>
          </p:cNvSpPr>
          <p:nvPr/>
        </p:nvSpPr>
        <p:spPr bwMode="auto">
          <a:xfrm>
            <a:off x="7493711" y="1624686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SK-IV</a:t>
            </a:r>
            <a:endParaRPr kumimoji="1" lang="en-US" altLang="ja-JP" sz="2400" b="1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61" name="直線コネクタ 60"/>
          <p:cNvCxnSpPr/>
          <p:nvPr/>
        </p:nvCxnSpPr>
        <p:spPr bwMode="auto">
          <a:xfrm rot="5400000">
            <a:off x="7288121" y="1909644"/>
            <a:ext cx="42862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テキスト ボックス 61"/>
          <p:cNvSpPr txBox="1"/>
          <p:nvPr/>
        </p:nvSpPr>
        <p:spPr>
          <a:xfrm>
            <a:off x="7342831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9</a:t>
            </a:r>
            <a:endParaRPr kumimoji="1" lang="ja-JP" altLang="en-US" b="1" dirty="0"/>
          </a:p>
        </p:txBody>
      </p:sp>
      <p:sp>
        <p:nvSpPr>
          <p:cNvPr id="63" name="正方形/長方形 62"/>
          <p:cNvSpPr/>
          <p:nvPr/>
        </p:nvSpPr>
        <p:spPr>
          <a:xfrm>
            <a:off x="7783027" y="1910438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(11,129 PMTs)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7441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188913"/>
            <a:ext cx="5843588" cy="777875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4000" dirty="0" smtClean="0"/>
              <a:t>Energy coverage</a:t>
            </a:r>
            <a:endParaRPr lang="en-US" altLang="ja-JP" sz="4000" dirty="0">
              <a:cs typeface="+mj-cs"/>
            </a:endParaRPr>
          </a:p>
        </p:txBody>
      </p:sp>
      <p:sp>
        <p:nvSpPr>
          <p:cNvPr id="18435" name="Text Box 49"/>
          <p:cNvSpPr txBox="1">
            <a:spLocks noChangeArrowheads="1"/>
          </p:cNvSpPr>
          <p:nvPr/>
        </p:nvSpPr>
        <p:spPr bwMode="auto">
          <a:xfrm>
            <a:off x="400398" y="1879600"/>
            <a:ext cx="709612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ja-JP" sz="2400"/>
              <a:t> 10</a:t>
            </a:r>
          </a:p>
          <a:p>
            <a:pPr>
              <a:lnSpc>
                <a:spcPct val="140000"/>
              </a:lnSpc>
            </a:pPr>
            <a:r>
              <a:rPr lang="en-US" altLang="ja-JP" sz="2400"/>
              <a:t>   5</a:t>
            </a:r>
          </a:p>
          <a:p>
            <a:pPr>
              <a:lnSpc>
                <a:spcPct val="140000"/>
              </a:lnSpc>
            </a:pPr>
            <a:r>
              <a:rPr lang="en-US" altLang="ja-JP" sz="2400"/>
              <a:t>   0</a:t>
            </a:r>
          </a:p>
          <a:p>
            <a:pPr>
              <a:lnSpc>
                <a:spcPct val="140000"/>
              </a:lnSpc>
              <a:buFontTx/>
              <a:buChar char="-"/>
            </a:pPr>
            <a:r>
              <a:rPr lang="en-US" altLang="ja-JP" sz="2400"/>
              <a:t>  5</a:t>
            </a:r>
          </a:p>
          <a:p>
            <a:pPr>
              <a:lnSpc>
                <a:spcPct val="140000"/>
              </a:lnSpc>
              <a:buFontTx/>
              <a:buChar char="-"/>
            </a:pPr>
            <a:r>
              <a:rPr lang="en-US" altLang="ja-JP" sz="2400"/>
              <a:t> 10</a:t>
            </a:r>
          </a:p>
        </p:txBody>
      </p:sp>
      <p:sp>
        <p:nvSpPr>
          <p:cNvPr id="18436" name="Text Box 50"/>
          <p:cNvSpPr txBox="1">
            <a:spLocks noChangeArrowheads="1"/>
          </p:cNvSpPr>
          <p:nvPr/>
        </p:nvSpPr>
        <p:spPr bwMode="auto">
          <a:xfrm>
            <a:off x="2968973" y="4686300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400"/>
              <a:t>log(E</a:t>
            </a:r>
            <a:r>
              <a:rPr lang="en-US" altLang="ja-JP" sz="2400" baseline="-25000">
                <a:latin typeface="Symbol" charset="0"/>
              </a:rPr>
              <a:t>n</a:t>
            </a:r>
            <a:r>
              <a:rPr lang="en-US" altLang="ja-JP" sz="2400"/>
              <a:t>)</a:t>
            </a:r>
          </a:p>
        </p:txBody>
      </p:sp>
      <p:sp>
        <p:nvSpPr>
          <p:cNvPr id="18437" name="Text Box 51"/>
          <p:cNvSpPr txBox="1">
            <a:spLocks noChangeArrowheads="1"/>
          </p:cNvSpPr>
          <p:nvPr/>
        </p:nvSpPr>
        <p:spPr bwMode="auto">
          <a:xfrm rot="-5400000">
            <a:off x="-1138683" y="2913856"/>
            <a:ext cx="2563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000"/>
              <a:t>log(E</a:t>
            </a:r>
            <a:r>
              <a:rPr lang="en-US" altLang="ja-JP" sz="2000" baseline="-25000">
                <a:latin typeface="Symbol" charset="0"/>
              </a:rPr>
              <a:t>n</a:t>
            </a:r>
            <a:r>
              <a:rPr lang="en-US" altLang="ja-JP" sz="2000">
                <a:latin typeface="Symbol" charset="0"/>
              </a:rPr>
              <a:t>f</a:t>
            </a:r>
            <a:r>
              <a:rPr lang="en-US" altLang="ja-JP" sz="2000" baseline="-25000">
                <a:latin typeface="Symbol" charset="0"/>
              </a:rPr>
              <a:t>n</a:t>
            </a:r>
            <a:r>
              <a:rPr lang="en-US" altLang="ja-JP" sz="2000"/>
              <a:t> [/ cm</a:t>
            </a:r>
            <a:r>
              <a:rPr lang="en-US" altLang="ja-JP" sz="2000" baseline="30000"/>
              <a:t>2</a:t>
            </a:r>
            <a:r>
              <a:rPr lang="en-US" altLang="ja-JP" sz="2000"/>
              <a:t> s sr])</a:t>
            </a:r>
          </a:p>
        </p:txBody>
      </p:sp>
      <p:grpSp>
        <p:nvGrpSpPr>
          <p:cNvPr id="18438" name="Group 52"/>
          <p:cNvGrpSpPr>
            <a:grpSpLocks/>
          </p:cNvGrpSpPr>
          <p:nvPr/>
        </p:nvGrpSpPr>
        <p:grpSpPr bwMode="auto">
          <a:xfrm>
            <a:off x="1097310" y="1752600"/>
            <a:ext cx="5076825" cy="2563813"/>
            <a:chOff x="1565" y="1661"/>
            <a:chExt cx="3198" cy="1615"/>
          </a:xfrm>
        </p:grpSpPr>
        <p:pic>
          <p:nvPicPr>
            <p:cNvPr id="18466" name="Picture 5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67" b="21858"/>
            <a:stretch>
              <a:fillRect/>
            </a:stretch>
          </p:blipFill>
          <p:spPr bwMode="auto">
            <a:xfrm>
              <a:off x="1588" y="1661"/>
              <a:ext cx="317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7" name="Line 54"/>
            <p:cNvSpPr>
              <a:spLocks noChangeShapeType="1"/>
            </p:cNvSpPr>
            <p:nvPr/>
          </p:nvSpPr>
          <p:spPr bwMode="auto">
            <a:xfrm>
              <a:off x="1577" y="1721"/>
              <a:ext cx="28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68" name="Line 55"/>
            <p:cNvSpPr>
              <a:spLocks noChangeShapeType="1"/>
            </p:cNvSpPr>
            <p:nvPr/>
          </p:nvSpPr>
          <p:spPr bwMode="auto">
            <a:xfrm>
              <a:off x="4386" y="1721"/>
              <a:ext cx="0" cy="15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69" name="Line 56"/>
            <p:cNvSpPr>
              <a:spLocks noChangeShapeType="1"/>
            </p:cNvSpPr>
            <p:nvPr/>
          </p:nvSpPr>
          <p:spPr bwMode="auto">
            <a:xfrm flipH="1">
              <a:off x="1592" y="3270"/>
              <a:ext cx="2800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0" name="Line 57"/>
            <p:cNvSpPr>
              <a:spLocks noChangeShapeType="1"/>
            </p:cNvSpPr>
            <p:nvPr/>
          </p:nvSpPr>
          <p:spPr bwMode="auto">
            <a:xfrm>
              <a:off x="1583" y="1742"/>
              <a:ext cx="5" cy="15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1" name="Line 58"/>
            <p:cNvSpPr>
              <a:spLocks noChangeShapeType="1"/>
            </p:cNvSpPr>
            <p:nvPr/>
          </p:nvSpPr>
          <p:spPr bwMode="auto">
            <a:xfrm>
              <a:off x="2018" y="1706"/>
              <a:ext cx="0" cy="15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2" name="Line 59"/>
            <p:cNvSpPr>
              <a:spLocks noChangeShapeType="1"/>
            </p:cNvSpPr>
            <p:nvPr/>
          </p:nvSpPr>
          <p:spPr bwMode="auto">
            <a:xfrm>
              <a:off x="2662" y="1706"/>
              <a:ext cx="0" cy="15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3" name="Line 60"/>
            <p:cNvSpPr>
              <a:spLocks noChangeShapeType="1"/>
            </p:cNvSpPr>
            <p:nvPr/>
          </p:nvSpPr>
          <p:spPr bwMode="auto">
            <a:xfrm>
              <a:off x="3316" y="1709"/>
              <a:ext cx="0" cy="15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4" name="Line 61"/>
            <p:cNvSpPr>
              <a:spLocks noChangeShapeType="1"/>
            </p:cNvSpPr>
            <p:nvPr/>
          </p:nvSpPr>
          <p:spPr bwMode="auto">
            <a:xfrm>
              <a:off x="3955" y="1715"/>
              <a:ext cx="0" cy="15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5" name="Line 62"/>
            <p:cNvSpPr>
              <a:spLocks noChangeShapeType="1"/>
            </p:cNvSpPr>
            <p:nvPr/>
          </p:nvSpPr>
          <p:spPr bwMode="auto">
            <a:xfrm flipH="1">
              <a:off x="1565" y="1979"/>
              <a:ext cx="28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6" name="Line 63"/>
            <p:cNvSpPr>
              <a:spLocks noChangeShapeType="1"/>
            </p:cNvSpPr>
            <p:nvPr/>
          </p:nvSpPr>
          <p:spPr bwMode="auto">
            <a:xfrm flipH="1">
              <a:off x="1565" y="2296"/>
              <a:ext cx="28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7" name="Line 64"/>
            <p:cNvSpPr>
              <a:spLocks noChangeShapeType="1"/>
            </p:cNvSpPr>
            <p:nvPr/>
          </p:nvSpPr>
          <p:spPr bwMode="auto">
            <a:xfrm flipH="1">
              <a:off x="1565" y="2613"/>
              <a:ext cx="28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78" name="Line 65"/>
            <p:cNvSpPr>
              <a:spLocks noChangeShapeType="1"/>
            </p:cNvSpPr>
            <p:nvPr/>
          </p:nvSpPr>
          <p:spPr bwMode="auto">
            <a:xfrm flipH="1">
              <a:off x="1565" y="2930"/>
              <a:ext cx="28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8439" name="Text Box 66"/>
          <p:cNvSpPr txBox="1">
            <a:spLocks noChangeArrowheads="1"/>
          </p:cNvSpPr>
          <p:nvPr/>
        </p:nvSpPr>
        <p:spPr bwMode="auto">
          <a:xfrm>
            <a:off x="1456085" y="4351338"/>
            <a:ext cx="4032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dist"/>
            <a:r>
              <a:rPr lang="en-US" altLang="ja-JP" sz="2400"/>
              <a:t>1MeV   1GeV   1TeV   1PeV</a:t>
            </a:r>
          </a:p>
        </p:txBody>
      </p:sp>
      <p:sp>
        <p:nvSpPr>
          <p:cNvPr id="18440" name="Text Box 67"/>
          <p:cNvSpPr txBox="1">
            <a:spLocks noChangeArrowheads="1"/>
          </p:cNvSpPr>
          <p:nvPr/>
        </p:nvSpPr>
        <p:spPr bwMode="auto">
          <a:xfrm>
            <a:off x="1070323" y="1903413"/>
            <a:ext cx="8191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55000"/>
              </a:lnSpc>
            </a:pPr>
            <a:r>
              <a:rPr lang="en-US" altLang="ja-JP">
                <a:solidFill>
                  <a:schemeClr val="accent2"/>
                </a:solidFill>
              </a:rPr>
              <a:t>Solar </a:t>
            </a:r>
          </a:p>
          <a:p>
            <a:pPr>
              <a:lnSpc>
                <a:spcPct val="55000"/>
              </a:lnSpc>
            </a:pPr>
            <a:r>
              <a:rPr lang="en-US" altLang="ja-JP">
                <a:solidFill>
                  <a:schemeClr val="accent2"/>
                </a:solidFill>
              </a:rPr>
              <a:t>pp-</a:t>
            </a:r>
            <a:r>
              <a:rPr lang="en-US" altLang="ja-JP">
                <a:solidFill>
                  <a:schemeClr val="accent2"/>
                </a:solidFill>
                <a:latin typeface="Symbol" charset="0"/>
              </a:rPr>
              <a:t>n</a:t>
            </a:r>
          </a:p>
        </p:txBody>
      </p:sp>
      <p:sp>
        <p:nvSpPr>
          <p:cNvPr id="18441" name="Text Box 68"/>
          <p:cNvSpPr txBox="1">
            <a:spLocks noChangeArrowheads="1"/>
          </p:cNvSpPr>
          <p:nvPr/>
        </p:nvSpPr>
        <p:spPr bwMode="auto">
          <a:xfrm>
            <a:off x="1062385" y="2792413"/>
            <a:ext cx="5794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65000"/>
              </a:lnSpc>
            </a:pPr>
            <a:r>
              <a:rPr lang="en-US" altLang="ja-JP" sz="1600">
                <a:solidFill>
                  <a:srgbClr val="00CC00"/>
                </a:solidFill>
              </a:rPr>
              <a:t>Geo</a:t>
            </a:r>
          </a:p>
          <a:p>
            <a:pPr>
              <a:lnSpc>
                <a:spcPct val="65000"/>
              </a:lnSpc>
            </a:pPr>
            <a:r>
              <a:rPr lang="en-US" altLang="ja-JP" sz="1600">
                <a:solidFill>
                  <a:srgbClr val="00CC00"/>
                </a:solidFill>
              </a:rPr>
              <a:t>-</a:t>
            </a:r>
            <a:r>
              <a:rPr lang="en-US" altLang="ja-JP" sz="1600">
                <a:solidFill>
                  <a:srgbClr val="00CC00"/>
                </a:solidFill>
                <a:latin typeface="Symbol" charset="0"/>
              </a:rPr>
              <a:t>n</a:t>
            </a:r>
          </a:p>
        </p:txBody>
      </p:sp>
      <p:sp>
        <p:nvSpPr>
          <p:cNvPr id="18442" name="Text Box 69"/>
          <p:cNvSpPr txBox="1">
            <a:spLocks noChangeArrowheads="1"/>
          </p:cNvSpPr>
          <p:nvPr/>
        </p:nvSpPr>
        <p:spPr bwMode="auto">
          <a:xfrm>
            <a:off x="2392710" y="2112963"/>
            <a:ext cx="2292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>
                <a:solidFill>
                  <a:srgbClr val="FF0000"/>
                </a:solidFill>
              </a:rPr>
              <a:t>Supernova (8.5kpc)</a:t>
            </a:r>
          </a:p>
        </p:txBody>
      </p:sp>
      <p:sp>
        <p:nvSpPr>
          <p:cNvPr id="18443" name="Text Box 70"/>
          <p:cNvSpPr txBox="1">
            <a:spLocks noChangeArrowheads="1"/>
          </p:cNvSpPr>
          <p:nvPr/>
        </p:nvSpPr>
        <p:spPr bwMode="auto">
          <a:xfrm>
            <a:off x="2176810" y="2695575"/>
            <a:ext cx="1263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>
                <a:solidFill>
                  <a:schemeClr val="accent2"/>
                </a:solidFill>
              </a:rPr>
              <a:t>Solar </a:t>
            </a:r>
            <a:r>
              <a:rPr lang="en-US" altLang="ja-JP" baseline="30000">
                <a:solidFill>
                  <a:schemeClr val="accent2"/>
                </a:solidFill>
              </a:rPr>
              <a:t>8</a:t>
            </a:r>
            <a:r>
              <a:rPr lang="en-US" altLang="ja-JP">
                <a:solidFill>
                  <a:schemeClr val="accent2"/>
                </a:solidFill>
              </a:rPr>
              <a:t>B-</a:t>
            </a:r>
            <a:r>
              <a:rPr lang="en-US" altLang="ja-JP">
                <a:solidFill>
                  <a:schemeClr val="accent2"/>
                </a:solidFill>
                <a:latin typeface="Symbol" charset="0"/>
              </a:rPr>
              <a:t>n</a:t>
            </a:r>
          </a:p>
        </p:txBody>
      </p:sp>
      <p:sp>
        <p:nvSpPr>
          <p:cNvPr id="18444" name="Text Box 71"/>
          <p:cNvSpPr txBox="1">
            <a:spLocks noChangeArrowheads="1"/>
          </p:cNvSpPr>
          <p:nvPr/>
        </p:nvSpPr>
        <p:spPr bwMode="auto">
          <a:xfrm>
            <a:off x="1600548" y="3375025"/>
            <a:ext cx="14287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en-US" altLang="ja-JP">
                <a:solidFill>
                  <a:srgbClr val="FF0000"/>
                </a:solidFill>
              </a:rPr>
              <a:t>Supernova </a:t>
            </a:r>
          </a:p>
          <a:p>
            <a:pPr>
              <a:lnSpc>
                <a:spcPct val="75000"/>
              </a:lnSpc>
            </a:pPr>
            <a:r>
              <a:rPr lang="en-US" altLang="ja-JP">
                <a:solidFill>
                  <a:srgbClr val="FF0000"/>
                </a:solidFill>
              </a:rPr>
              <a:t>relic</a:t>
            </a:r>
          </a:p>
        </p:txBody>
      </p:sp>
      <p:sp>
        <p:nvSpPr>
          <p:cNvPr id="18445" name="Rectangle 72"/>
          <p:cNvSpPr>
            <a:spLocks noChangeArrowheads="1"/>
          </p:cNvSpPr>
          <p:nvPr/>
        </p:nvSpPr>
        <p:spPr bwMode="auto">
          <a:xfrm>
            <a:off x="2176810" y="2479675"/>
            <a:ext cx="215900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8446" name="Rectangle 73"/>
          <p:cNvSpPr>
            <a:spLocks noChangeArrowheads="1"/>
          </p:cNvSpPr>
          <p:nvPr/>
        </p:nvSpPr>
        <p:spPr bwMode="auto">
          <a:xfrm>
            <a:off x="3040410" y="3271838"/>
            <a:ext cx="215900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8447" name="Rectangle 74"/>
          <p:cNvSpPr>
            <a:spLocks noChangeArrowheads="1"/>
          </p:cNvSpPr>
          <p:nvPr/>
        </p:nvSpPr>
        <p:spPr bwMode="auto">
          <a:xfrm>
            <a:off x="2897535" y="3559175"/>
            <a:ext cx="215900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8448" name="Rectangle 75"/>
          <p:cNvSpPr>
            <a:spLocks noChangeArrowheads="1"/>
          </p:cNvSpPr>
          <p:nvPr/>
        </p:nvSpPr>
        <p:spPr bwMode="auto">
          <a:xfrm>
            <a:off x="2176810" y="2982913"/>
            <a:ext cx="215900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8449" name="Rectangle 76"/>
          <p:cNvSpPr>
            <a:spLocks noChangeArrowheads="1"/>
          </p:cNvSpPr>
          <p:nvPr/>
        </p:nvSpPr>
        <p:spPr bwMode="auto">
          <a:xfrm>
            <a:off x="2176810" y="3055938"/>
            <a:ext cx="215900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8450" name="Text Box 77"/>
          <p:cNvSpPr txBox="1">
            <a:spLocks noChangeArrowheads="1"/>
          </p:cNvSpPr>
          <p:nvPr/>
        </p:nvSpPr>
        <p:spPr bwMode="auto">
          <a:xfrm rot="1759324">
            <a:off x="2824510" y="3381375"/>
            <a:ext cx="1938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000"/>
              <a:t>Atmospheric </a:t>
            </a:r>
            <a:r>
              <a:rPr lang="en-US" altLang="ja-JP" sz="2000">
                <a:latin typeface="Symbol" charset="0"/>
              </a:rPr>
              <a:t>n</a:t>
            </a:r>
          </a:p>
        </p:txBody>
      </p:sp>
      <p:sp>
        <p:nvSpPr>
          <p:cNvPr id="18451" name="Text Box 78"/>
          <p:cNvSpPr txBox="1">
            <a:spLocks noChangeArrowheads="1"/>
          </p:cNvSpPr>
          <p:nvPr/>
        </p:nvSpPr>
        <p:spPr bwMode="auto">
          <a:xfrm>
            <a:off x="2405410" y="4046538"/>
            <a:ext cx="1355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1400">
                <a:solidFill>
                  <a:srgbClr val="CC00CC"/>
                </a:solidFill>
              </a:rPr>
              <a:t>Astrophysical</a:t>
            </a:r>
          </a:p>
        </p:txBody>
      </p:sp>
      <p:grpSp>
        <p:nvGrpSpPr>
          <p:cNvPr id="18452" name="Group 85"/>
          <p:cNvGrpSpPr>
            <a:grpSpLocks/>
          </p:cNvGrpSpPr>
          <p:nvPr/>
        </p:nvGrpSpPr>
        <p:grpSpPr bwMode="auto">
          <a:xfrm>
            <a:off x="2033935" y="1327150"/>
            <a:ext cx="2447925" cy="503238"/>
            <a:chOff x="2064" y="1752"/>
            <a:chExt cx="1815" cy="317"/>
          </a:xfrm>
        </p:grpSpPr>
        <p:sp>
          <p:nvSpPr>
            <p:cNvPr id="18460" name="Rectangle 80"/>
            <p:cNvSpPr>
              <a:spLocks noChangeArrowheads="1"/>
            </p:cNvSpPr>
            <p:nvPr/>
          </p:nvSpPr>
          <p:spPr bwMode="auto">
            <a:xfrm>
              <a:off x="2064" y="1752"/>
              <a:ext cx="1451" cy="317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Calibri" charset="0"/>
              </a:endParaRPr>
            </a:p>
          </p:txBody>
        </p:sp>
        <p:sp>
          <p:nvSpPr>
            <p:cNvPr id="18461" name="Line 79"/>
            <p:cNvSpPr>
              <a:spLocks noChangeShapeType="1"/>
            </p:cNvSpPr>
            <p:nvPr/>
          </p:nvSpPr>
          <p:spPr bwMode="auto">
            <a:xfrm>
              <a:off x="2064" y="1752"/>
              <a:ext cx="0" cy="3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62" name="Rectangle 81"/>
            <p:cNvSpPr>
              <a:spLocks noChangeArrowheads="1"/>
            </p:cNvSpPr>
            <p:nvPr/>
          </p:nvSpPr>
          <p:spPr bwMode="auto">
            <a:xfrm>
              <a:off x="3560" y="1752"/>
              <a:ext cx="46" cy="317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Calibri" charset="0"/>
              </a:endParaRPr>
            </a:p>
          </p:txBody>
        </p:sp>
        <p:sp>
          <p:nvSpPr>
            <p:cNvPr id="18463" name="Rectangle 82"/>
            <p:cNvSpPr>
              <a:spLocks noChangeArrowheads="1"/>
            </p:cNvSpPr>
            <p:nvPr/>
          </p:nvSpPr>
          <p:spPr bwMode="auto">
            <a:xfrm>
              <a:off x="3651" y="1752"/>
              <a:ext cx="46" cy="317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Calibri" charset="0"/>
              </a:endParaRPr>
            </a:p>
          </p:txBody>
        </p:sp>
        <p:sp>
          <p:nvSpPr>
            <p:cNvPr id="18464" name="Rectangle 83"/>
            <p:cNvSpPr>
              <a:spLocks noChangeArrowheads="1"/>
            </p:cNvSpPr>
            <p:nvPr/>
          </p:nvSpPr>
          <p:spPr bwMode="auto">
            <a:xfrm>
              <a:off x="3742" y="1752"/>
              <a:ext cx="46" cy="317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Calibri" charset="0"/>
              </a:endParaRPr>
            </a:p>
          </p:txBody>
        </p:sp>
        <p:sp>
          <p:nvSpPr>
            <p:cNvPr id="18465" name="Rectangle 84"/>
            <p:cNvSpPr>
              <a:spLocks noChangeArrowheads="1"/>
            </p:cNvSpPr>
            <p:nvPr/>
          </p:nvSpPr>
          <p:spPr bwMode="auto">
            <a:xfrm>
              <a:off x="3833" y="1752"/>
              <a:ext cx="46" cy="317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Calibri" charset="0"/>
              </a:endParaRPr>
            </a:p>
          </p:txBody>
        </p:sp>
      </p:grpSp>
      <p:sp>
        <p:nvSpPr>
          <p:cNvPr id="18453" name="Text Box 87"/>
          <p:cNvSpPr txBox="1">
            <a:spLocks noChangeArrowheads="1"/>
          </p:cNvSpPr>
          <p:nvPr/>
        </p:nvSpPr>
        <p:spPr bwMode="auto">
          <a:xfrm>
            <a:off x="2249835" y="1374775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400"/>
              <a:t>Super-K</a:t>
            </a:r>
          </a:p>
        </p:txBody>
      </p:sp>
      <p:sp>
        <p:nvSpPr>
          <p:cNvPr id="18454" name="テキスト ボックス 48"/>
          <p:cNvSpPr txBox="1">
            <a:spLocks noChangeArrowheads="1"/>
          </p:cNvSpPr>
          <p:nvPr/>
        </p:nvSpPr>
        <p:spPr bwMode="auto">
          <a:xfrm>
            <a:off x="673448" y="1390650"/>
            <a:ext cx="142875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ja-JP" sz="1400"/>
              <a:t>Energy threshold </a:t>
            </a:r>
          </a:p>
          <a:p>
            <a:pPr>
              <a:lnSpc>
                <a:spcPct val="80000"/>
              </a:lnSpc>
            </a:pPr>
            <a:r>
              <a:rPr lang="en-US" altLang="ja-JP" sz="1400"/>
              <a:t>E</a:t>
            </a:r>
            <a:r>
              <a:rPr lang="en-US" altLang="ja-JP" sz="1400" baseline="-25000"/>
              <a:t>obs</a:t>
            </a:r>
            <a:r>
              <a:rPr lang="en-US" altLang="ja-JP" sz="1400"/>
              <a:t> &gt; </a:t>
            </a:r>
            <a:r>
              <a:rPr lang="en-US" altLang="ja-JP" sz="1400" b="1">
                <a:solidFill>
                  <a:srgbClr val="FF0000"/>
                </a:solidFill>
              </a:rPr>
              <a:t>4.5 MeV</a:t>
            </a:r>
          </a:p>
        </p:txBody>
      </p:sp>
      <p:sp>
        <p:nvSpPr>
          <p:cNvPr id="50" name="コンテンツ プレースホルダ 49"/>
          <p:cNvSpPr>
            <a:spLocks noGrp="1"/>
          </p:cNvSpPr>
          <p:nvPr>
            <p:ph sz="quarter" idx="2"/>
          </p:nvPr>
        </p:nvSpPr>
        <p:spPr>
          <a:xfrm>
            <a:off x="5643563" y="1230660"/>
            <a:ext cx="3436937" cy="4788010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Precise study of solar neutrinos</a:t>
            </a:r>
          </a:p>
          <a:p>
            <a:pPr lvl="1" fontAlgn="auto">
              <a:spcAft>
                <a:spcPts val="0"/>
              </a:spcAft>
              <a:buFont typeface="Wingdings" charset="0"/>
              <a:buChar char="Ø"/>
              <a:defRPr/>
            </a:pPr>
            <a:r>
              <a:rPr lang="en-US" altLang="ja-JP" sz="2000" dirty="0" smtClean="0">
                <a:solidFill>
                  <a:srgbClr val="FF0000"/>
                </a:solidFill>
              </a:rPr>
              <a:t>5400 events /year with 5 MeV energy threshold </a:t>
            </a:r>
          </a:p>
          <a:p>
            <a:pPr>
              <a:lnSpc>
                <a:spcPct val="80000"/>
              </a:lnSpc>
              <a:defRPr/>
            </a:pP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Precise study of Atmospheric Neutrinos</a:t>
            </a:r>
          </a:p>
          <a:p>
            <a:pPr lvl="1" fontAlgn="auto">
              <a:spcAft>
                <a:spcPts val="0"/>
              </a:spcAft>
              <a:buFont typeface="Wingdings" charset="0"/>
              <a:buChar char="Ø"/>
              <a:defRPr/>
            </a:pPr>
            <a:r>
              <a:rPr lang="en-US" altLang="ja-JP" sz="2000" dirty="0" smtClean="0">
                <a:solidFill>
                  <a:srgbClr val="FF0000"/>
                </a:solidFill>
              </a:rPr>
              <a:t>3600 events /year</a:t>
            </a:r>
          </a:p>
          <a:p>
            <a:pPr>
              <a:lnSpc>
                <a:spcPct val="80000"/>
              </a:lnSpc>
              <a:defRPr/>
            </a:pP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Look for neutrinos from supernovae</a:t>
            </a:r>
          </a:p>
          <a:p>
            <a:pPr lvl="1">
              <a:lnSpc>
                <a:spcPct val="80000"/>
              </a:lnSpc>
              <a:buFont typeface="Wingdings" charset="2"/>
              <a:buChar char="Ø"/>
              <a:defRPr/>
            </a:pPr>
            <a:r>
              <a:rPr lang="en-US" altLang="ja-JP" sz="2000" dirty="0" smtClean="0">
                <a:solidFill>
                  <a:srgbClr val="FF0000"/>
                </a:solidFill>
                <a:cs typeface="+mn-cs"/>
              </a:rPr>
              <a:t>&gt; 8,000 events for SN at 10kpc distance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sz="2400" dirty="0" smtClean="0">
                <a:cs typeface="+mn-cs"/>
              </a:rPr>
              <a:t>	</a:t>
            </a:r>
            <a:r>
              <a:rPr lang="en-US" altLang="ja-JP" sz="2400" b="1" dirty="0" smtClean="0">
                <a:cs typeface="+mn-cs"/>
              </a:rPr>
              <a:t>Look for SN relic Neutrinos</a:t>
            </a: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888096" y="5254767"/>
            <a:ext cx="6143625" cy="150810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5113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indent="265113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ja-JP" sz="2400" b="1" dirty="0">
                <a:effectLst>
                  <a:outerShdw blurRad="38100" dist="38100" dir="2700000" algn="tl">
                    <a:schemeClr val="tx1">
                      <a:lumMod val="50000"/>
                      <a:lumOff val="50000"/>
                    </a:schemeClr>
                  </a:outerShdw>
                </a:effectLst>
              </a:rPr>
              <a:t>Look for Proton </a:t>
            </a:r>
            <a:r>
              <a:rPr lang="en-US" altLang="ja-JP" sz="2400" b="1" dirty="0" smtClean="0">
                <a:effectLst>
                  <a:outerShdw blurRad="38100" dist="38100" dir="2700000" algn="tl">
                    <a:schemeClr val="tx1">
                      <a:lumMod val="50000"/>
                      <a:lumOff val="50000"/>
                    </a:schemeClr>
                  </a:outerShdw>
                </a:effectLst>
              </a:rPr>
              <a:t>Decay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altLang="ja-JP" sz="2000" dirty="0" smtClean="0">
                <a:solidFill>
                  <a:srgbClr val="FF0000"/>
                </a:solidFill>
              </a:rPr>
              <a:t>Up </a:t>
            </a:r>
            <a:r>
              <a:rPr lang="en-US" altLang="ja-JP" sz="2000" dirty="0">
                <a:solidFill>
                  <a:srgbClr val="FF0000"/>
                </a:solidFill>
              </a:rPr>
              <a:t>to 10</a:t>
            </a:r>
            <a:r>
              <a:rPr lang="en-US" altLang="ja-JP" sz="2000" baseline="30000" dirty="0">
                <a:solidFill>
                  <a:srgbClr val="FF0000"/>
                </a:solidFill>
              </a:rPr>
              <a:t>33</a:t>
            </a:r>
            <a:r>
              <a:rPr lang="en-US" altLang="ja-JP" sz="2000" dirty="0">
                <a:solidFill>
                  <a:srgbClr val="FF0000"/>
                </a:solidFill>
              </a:rPr>
              <a:t>~10</a:t>
            </a:r>
            <a:r>
              <a:rPr lang="en-US" altLang="ja-JP" sz="2000" baseline="30000" dirty="0">
                <a:solidFill>
                  <a:srgbClr val="FF0000"/>
                </a:solidFill>
              </a:rPr>
              <a:t>34</a:t>
            </a:r>
            <a:r>
              <a:rPr lang="en-US" altLang="ja-JP" sz="2000" dirty="0">
                <a:solidFill>
                  <a:srgbClr val="FF0000"/>
                </a:solidFill>
              </a:rPr>
              <a:t> years</a:t>
            </a:r>
          </a:p>
          <a:p>
            <a:pPr>
              <a:buFont typeface="Arial" charset="0"/>
              <a:buChar char="•"/>
            </a:pPr>
            <a:r>
              <a:rPr lang="en-US" altLang="ja-JP" sz="2400" b="1" dirty="0">
                <a:effectLst>
                  <a:outerShdw blurRad="38100" dist="38100" dir="2700000" algn="tl">
                    <a:schemeClr val="tx1">
                      <a:lumMod val="50000"/>
                      <a:lumOff val="50000"/>
                    </a:schemeClr>
                  </a:outerShdw>
                </a:effectLst>
              </a:rPr>
              <a:t>Long baseline Neutrino Oscillation Experiments (later)</a:t>
            </a:r>
          </a:p>
        </p:txBody>
      </p:sp>
      <p:sp>
        <p:nvSpPr>
          <p:cNvPr id="18457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DE" altLang="ja-JP" smtClean="0">
                <a:solidFill>
                  <a:srgbClr val="808080"/>
                </a:solidFill>
                <a:latin typeface="Arial" charset="0"/>
              </a:rPr>
              <a:t>Y. Suzuki in Dubna</a:t>
            </a:r>
            <a:endParaRPr lang="en-US" altLang="ja-JP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8458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662B5973-B176-0C40-9839-6490D3857DB2}" type="slidenum">
              <a:rPr lang="en-US" altLang="ja-JP" sz="1400">
                <a:solidFill>
                  <a:srgbClr val="808080"/>
                </a:solidFill>
                <a:latin typeface="Arial" charset="0"/>
              </a:rPr>
              <a:pPr/>
              <a:t>6</a:t>
            </a:fld>
            <a:endParaRPr lang="en-US" altLang="ja-JP" sz="140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57" name="日付プレースホルダ 2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mtClean="0">
                <a:solidFill>
                  <a:srgbClr val="898989"/>
                </a:solidFill>
              </a:rPr>
              <a:t>11/02/18</a:t>
            </a:r>
            <a:endParaRPr lang="ja-JP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9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/>
          <a:lstStyle/>
          <a:p>
            <a:r>
              <a:rPr kumimoji="1" lang="en-US" altLang="ja-JP" dirty="0" smtClean="0"/>
              <a:t>1 page introduction</a:t>
            </a:r>
            <a:endParaRPr kumimoji="1" lang="ja-JP" altLang="en-US" dirty="0"/>
          </a:p>
        </p:txBody>
      </p:sp>
      <p:sp>
        <p:nvSpPr>
          <p:cNvPr id="10" name="コンテンツ プレースホルダー 9"/>
          <p:cNvSpPr>
            <a:spLocks noGrp="1"/>
          </p:cNvSpPr>
          <p:nvPr>
            <p:ph idx="1"/>
          </p:nvPr>
        </p:nvSpPr>
        <p:spPr>
          <a:xfrm>
            <a:off x="245538" y="1600200"/>
            <a:ext cx="4058210" cy="1645077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Neutrino Oscillation</a:t>
            </a:r>
          </a:p>
          <a:p>
            <a:pPr lvl="1"/>
            <a:r>
              <a:rPr lang="en-US" altLang="ja-JP" i="1" dirty="0"/>
              <a:t>Non-zero neutrino mass</a:t>
            </a:r>
          </a:p>
          <a:p>
            <a:pPr lvl="1"/>
            <a:r>
              <a:rPr lang="en-US" altLang="ja-JP" i="1" dirty="0" smtClean="0"/>
              <a:t>Mixing</a:t>
            </a:r>
          </a:p>
          <a:p>
            <a:pPr lvl="1"/>
            <a:endParaRPr kumimoji="1" lang="ja-JP" altLang="en-US" i="1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11/02/18</a:t>
            </a:r>
            <a:endParaRPr lang="ja-JP" altLang="en-US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ja-JP" smtClean="0"/>
              <a:t>Y. Suzuki in Dubna</a:t>
            </a:r>
            <a:endParaRPr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93DD-C734-7843-9AC2-2DEF928C6F24}" type="slidenum">
              <a:rPr lang="ja-JP" altLang="en-US" smtClean="0"/>
              <a:pPr/>
              <a:t>7</a:t>
            </a:fld>
            <a:endParaRPr lang="ja-JP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3" y="3178715"/>
            <a:ext cx="4070444" cy="224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570393" y="5423581"/>
            <a:ext cx="317181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Ex. </a:t>
            </a:r>
            <a:r>
              <a:rPr lang="en-US" altLang="ja-JP" sz="2400" dirty="0"/>
              <a:t>A</a:t>
            </a:r>
            <a:r>
              <a:rPr lang="en-US" altLang="ja-JP" sz="2400" dirty="0" smtClean="0"/>
              <a:t>t</a:t>
            </a:r>
            <a:r>
              <a:rPr kumimoji="1" lang="en-US" altLang="ja-JP" sz="2400" dirty="0" smtClean="0"/>
              <a:t>mospheric </a:t>
            </a:r>
            <a:r>
              <a:rPr lang="en-US" altLang="ja-JP" sz="2400" dirty="0">
                <a:latin typeface="Symbol" charset="2"/>
                <a:cs typeface="Symbol" charset="2"/>
              </a:rPr>
              <a:t>n</a:t>
            </a:r>
            <a:endParaRPr kumimoji="1" lang="en-US" altLang="ja-JP" sz="2400" dirty="0" smtClean="0">
              <a:latin typeface="Symbol" charset="2"/>
              <a:cs typeface="Symbol" charset="2"/>
            </a:endParaRP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(</a:t>
            </a:r>
            <a:r>
              <a:rPr lang="en-US" altLang="ja-JP" sz="2400" dirty="0">
                <a:latin typeface="Symbol" charset="2"/>
                <a:cs typeface="Symbol" charset="2"/>
              </a:rPr>
              <a:t>~</a:t>
            </a:r>
            <a:r>
              <a:rPr lang="en-US" altLang="ja-JP" sz="2400" dirty="0" smtClean="0"/>
              <a:t>1GeV, </a:t>
            </a:r>
            <a:r>
              <a:rPr lang="en-US" altLang="ja-JP" sz="2400" dirty="0" smtClean="0">
                <a:latin typeface="Symbol" charset="2"/>
                <a:cs typeface="Symbol" charset="2"/>
              </a:rPr>
              <a:t>~</a:t>
            </a:r>
            <a:r>
              <a:rPr lang="en-US" altLang="ja-JP" sz="2400" dirty="0" smtClean="0"/>
              <a:t>2x10</a:t>
            </a:r>
            <a:r>
              <a:rPr lang="en-US" altLang="ja-JP" sz="2400" baseline="30000" dirty="0" smtClean="0"/>
              <a:t>-3</a:t>
            </a:r>
            <a:r>
              <a:rPr lang="en-US" altLang="ja-JP" sz="2400" dirty="0" smtClean="0"/>
              <a:t> eV</a:t>
            </a:r>
            <a:r>
              <a:rPr lang="en-US" altLang="ja-JP" sz="2400" baseline="30000" dirty="0" smtClean="0"/>
              <a:t>2</a:t>
            </a:r>
            <a:r>
              <a:rPr lang="en-US" altLang="ja-JP" sz="2400" dirty="0" smtClean="0"/>
              <a:t>)</a:t>
            </a:r>
          </a:p>
          <a:p>
            <a:r>
              <a:rPr kumimoji="1" lang="en-US" altLang="ja-JP" sz="2400" dirty="0"/>
              <a:t> </a:t>
            </a:r>
            <a:r>
              <a:rPr kumimoji="1" lang="en-US" altLang="ja-JP" sz="2400" dirty="0" smtClean="0"/>
              <a:t>       </a:t>
            </a:r>
            <a:r>
              <a:rPr kumimoji="1" lang="ja-JP" altLang="en-US" sz="2400" dirty="0" smtClean="0">
                <a:sym typeface="Wingdings"/>
              </a:rPr>
              <a:t></a:t>
            </a:r>
            <a:r>
              <a:rPr kumimoji="1" lang="en-US" altLang="ja-JP" sz="2400" dirty="0" smtClean="0">
                <a:sym typeface="Wingdings"/>
              </a:rPr>
              <a:t> </a:t>
            </a:r>
            <a:r>
              <a:rPr kumimoji="1" lang="en-US" altLang="ja-JP" sz="2400" dirty="0" smtClean="0">
                <a:latin typeface="Symbol" charset="2"/>
                <a:cs typeface="Symbol" charset="2"/>
                <a:sym typeface="Wingdings"/>
              </a:rPr>
              <a:t>l</a:t>
            </a:r>
            <a:r>
              <a:rPr kumimoji="1" lang="en-US" altLang="ja-JP" sz="2400" dirty="0" smtClean="0">
                <a:sym typeface="Wingdings"/>
              </a:rPr>
              <a:t>/2 </a:t>
            </a:r>
            <a:r>
              <a:rPr lang="en-US" altLang="ja-JP" sz="2400" dirty="0">
                <a:latin typeface="Symbol" charset="2"/>
                <a:cs typeface="Symbol" charset="2"/>
              </a:rPr>
              <a:t>~</a:t>
            </a:r>
            <a:r>
              <a:rPr kumimoji="1" lang="en-US" altLang="ja-JP" sz="2400" dirty="0" smtClean="0">
                <a:sym typeface="Wingdings"/>
              </a:rPr>
              <a:t>500km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24261" y="3577974"/>
            <a:ext cx="1432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Symbol" charset="2"/>
                <a:cs typeface="Symbol" charset="2"/>
              </a:rPr>
              <a:t>l</a:t>
            </a:r>
            <a:r>
              <a:rPr kumimoji="1" lang="en-US" altLang="ja-JP" dirty="0" smtClean="0"/>
              <a:t> = 4</a:t>
            </a:r>
            <a:r>
              <a:rPr lang="en-US" altLang="ja-JP" dirty="0" smtClean="0">
                <a:latin typeface="Symbol" charset="2"/>
                <a:cs typeface="Symbol" charset="2"/>
              </a:rPr>
              <a:t>p</a:t>
            </a:r>
            <a:r>
              <a:rPr kumimoji="1" lang="en-US" altLang="ja-JP" dirty="0" smtClean="0"/>
              <a:t>E/ </a:t>
            </a:r>
            <a:r>
              <a:rPr kumimoji="1" lang="en-US" altLang="ja-JP" dirty="0" smtClean="0">
                <a:latin typeface="Symbol" charset="2"/>
                <a:cs typeface="Symbol" charset="2"/>
              </a:rPr>
              <a:t>D</a:t>
            </a:r>
            <a:r>
              <a:rPr kumimoji="1" lang="en-US" altLang="ja-JP" dirty="0" smtClean="0"/>
              <a:t>m</a:t>
            </a:r>
            <a:r>
              <a:rPr kumimoji="1" lang="en-US" altLang="ja-JP" baseline="30000" dirty="0" smtClean="0"/>
              <a:t>2</a:t>
            </a:r>
            <a:endParaRPr kumimoji="1" lang="ja-JP" altLang="en-US" baseline="300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144078" y="1592410"/>
            <a:ext cx="47213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FF0000"/>
                </a:solidFill>
              </a:rPr>
              <a:t>Why Neutrino mass is interesting and important</a:t>
            </a:r>
          </a:p>
          <a:p>
            <a:pPr marL="285750" indent="-285750">
              <a:buFont typeface="Arial"/>
              <a:buChar char="•"/>
            </a:pPr>
            <a:r>
              <a:rPr lang="en-US" altLang="ja-JP" sz="2200" dirty="0" smtClean="0"/>
              <a:t>Current model of the elementary particle physics </a:t>
            </a:r>
          </a:p>
          <a:p>
            <a:r>
              <a:rPr kumimoji="1" lang="en-US" altLang="ja-JP" sz="2200" dirty="0" smtClean="0">
                <a:sym typeface="Wingdings"/>
              </a:rPr>
              <a:t>     </a:t>
            </a:r>
            <a:r>
              <a:rPr kumimoji="1" lang="ja-JP" altLang="en-US" sz="2200" dirty="0" smtClean="0">
                <a:sym typeface="Wingdings"/>
              </a:rPr>
              <a:t></a:t>
            </a:r>
            <a:r>
              <a:rPr kumimoji="1" lang="en-US" altLang="ja-JP" sz="2200" dirty="0" smtClean="0">
                <a:sym typeface="Wingdings"/>
              </a:rPr>
              <a:t> assumes zero neutrino mass</a:t>
            </a:r>
          </a:p>
          <a:p>
            <a:pPr marL="285750" indent="-285750">
              <a:buFont typeface="Arial"/>
              <a:buChar char="•"/>
            </a:pPr>
            <a:r>
              <a:rPr lang="en-US" altLang="ja-JP" sz="2200" dirty="0" smtClean="0">
                <a:sym typeface="Wingdings"/>
              </a:rPr>
              <a:t>Finite neutrino mass</a:t>
            </a:r>
          </a:p>
          <a:p>
            <a:pPr lvl="1"/>
            <a:r>
              <a:rPr kumimoji="1" lang="ja-JP" altLang="en-US" sz="2200" dirty="0" smtClean="0">
                <a:sym typeface="Wingdings"/>
              </a:rPr>
              <a:t></a:t>
            </a:r>
            <a:r>
              <a:rPr kumimoji="1" lang="en-US" altLang="ja-JP" sz="2200" dirty="0" smtClean="0">
                <a:sym typeface="Wingdings"/>
              </a:rPr>
              <a:t> clue to a new theory for particle </a:t>
            </a:r>
            <a:r>
              <a:rPr kumimoji="1" lang="en-US" altLang="ja-JP" sz="2200" dirty="0" err="1" smtClean="0">
                <a:sym typeface="Wingdings"/>
              </a:rPr>
              <a:t>physcis</a:t>
            </a:r>
            <a:endParaRPr kumimoji="1" lang="en-US" altLang="ja-JP" sz="2200" dirty="0" smtClean="0">
              <a:sym typeface="Wingdings"/>
            </a:endParaRPr>
          </a:p>
          <a:p>
            <a:pPr lvl="1"/>
            <a:r>
              <a:rPr lang="en-US" altLang="ja-JP" sz="2200" dirty="0" smtClean="0">
                <a:sym typeface="Wingdings"/>
              </a:rPr>
              <a:t>    (beyond the standard model)</a:t>
            </a:r>
          </a:p>
          <a:p>
            <a:pPr marL="285750" indent="-285750">
              <a:buFont typeface="Arial"/>
              <a:buChar char="•"/>
            </a:pPr>
            <a:r>
              <a:rPr kumimoji="1" lang="en-US" altLang="ja-JP" sz="2200" dirty="0" smtClean="0">
                <a:sym typeface="Wingdings"/>
              </a:rPr>
              <a:t>The smallness of the neutrino mass</a:t>
            </a:r>
            <a:endParaRPr lang="en-US" altLang="ja-JP" sz="2200" dirty="0">
              <a:sym typeface="Wingdings"/>
            </a:endParaRPr>
          </a:p>
          <a:p>
            <a:pPr lvl="1"/>
            <a:r>
              <a:rPr kumimoji="1" lang="ja-JP" altLang="en-US" sz="2200" dirty="0" smtClean="0">
                <a:sym typeface="Wingdings"/>
              </a:rPr>
              <a:t></a:t>
            </a:r>
            <a:r>
              <a:rPr kumimoji="1" lang="en-US" altLang="ja-JP" sz="2200" dirty="0" smtClean="0">
                <a:sym typeface="Wingdings"/>
              </a:rPr>
              <a:t> suggest an existence of the energy scale of </a:t>
            </a:r>
            <a:r>
              <a:rPr kumimoji="1" lang="en-US" altLang="ja-JP" sz="2200" dirty="0" smtClean="0">
                <a:latin typeface="Symbol" charset="2"/>
                <a:cs typeface="Symbol" charset="2"/>
                <a:sym typeface="Wingdings"/>
              </a:rPr>
              <a:t>~</a:t>
            </a:r>
            <a:r>
              <a:rPr kumimoji="1" lang="en-US" altLang="ja-JP" sz="2200" dirty="0" smtClean="0">
                <a:sym typeface="Wingdings"/>
              </a:rPr>
              <a:t>10</a:t>
            </a:r>
            <a:r>
              <a:rPr kumimoji="1" lang="en-US" altLang="ja-JP" sz="2200" baseline="30000" dirty="0" smtClean="0">
                <a:sym typeface="Wingdings"/>
              </a:rPr>
              <a:t>16</a:t>
            </a:r>
            <a:r>
              <a:rPr kumimoji="1" lang="en-US" altLang="ja-JP" sz="2200" dirty="0" smtClean="0">
                <a:sym typeface="Wingdings"/>
              </a:rPr>
              <a:t>GeV</a:t>
            </a:r>
          </a:p>
          <a:p>
            <a:pPr marL="742950" lvl="1" indent="-285750">
              <a:buFont typeface="Arial"/>
              <a:buChar char="•"/>
            </a:pPr>
            <a:r>
              <a:rPr lang="en-US" altLang="ja-JP" sz="2200" dirty="0" smtClean="0">
                <a:sym typeface="Wingdings"/>
              </a:rPr>
              <a:t>10</a:t>
            </a:r>
            <a:r>
              <a:rPr lang="en-US" altLang="ja-JP" sz="2200" baseline="30000" dirty="0" smtClean="0">
                <a:sym typeface="Wingdings"/>
              </a:rPr>
              <a:t>-34</a:t>
            </a:r>
            <a:r>
              <a:rPr lang="en-US" altLang="ja-JP" sz="2200" dirty="0" smtClean="0">
                <a:sym typeface="Wingdings"/>
              </a:rPr>
              <a:t> sec after the Big Bang</a:t>
            </a:r>
          </a:p>
          <a:p>
            <a:pPr marL="285750" indent="-285750">
              <a:buFont typeface="Arial"/>
              <a:buChar char="•"/>
            </a:pPr>
            <a:r>
              <a:rPr kumimoji="1" lang="ja-JP" altLang="en-US" sz="2200" dirty="0" smtClean="0">
                <a:sym typeface="Wingdings"/>
              </a:rPr>
              <a:t></a:t>
            </a:r>
            <a:r>
              <a:rPr kumimoji="1" lang="en-US" altLang="ja-JP" sz="2200" dirty="0" smtClean="0">
                <a:sym typeface="Wingdings"/>
              </a:rPr>
              <a:t> tool to study early Universe</a:t>
            </a:r>
          </a:p>
        </p:txBody>
      </p:sp>
      <p:pic>
        <p:nvPicPr>
          <p:cNvPr id="15" name="Picture 3" descr="C:\Documents and Settings\suzuki\デスクトップ\図1.png"/>
          <p:cNvPicPr>
            <a:picLocks noChangeAspect="1" noChangeArrowheads="1"/>
          </p:cNvPicPr>
          <p:nvPr/>
        </p:nvPicPr>
        <p:blipFill>
          <a:blip r:embed="rId3"/>
          <a:srcRect t="12804" r="3846"/>
          <a:stretch>
            <a:fillRect/>
          </a:stretch>
        </p:blipFill>
        <p:spPr bwMode="auto">
          <a:xfrm>
            <a:off x="1994823" y="2483566"/>
            <a:ext cx="2219362" cy="832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1035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altLang="ja-JP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Y. Suzuki in Dubna</a:t>
            </a:r>
            <a:endParaRPr lang="en-US" altLang="ja-JP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AAAA62F9-FD53-5A4A-AA81-09405576454E}" type="slidenum">
              <a:rPr lang="en-US" altLang="ja-JP">
                <a:solidFill>
                  <a:srgbClr val="898989"/>
                </a:solidFill>
              </a:rPr>
              <a:pPr/>
              <a:t>8</a:t>
            </a:fld>
            <a:endParaRPr lang="en-US" altLang="ja-JP">
              <a:solidFill>
                <a:srgbClr val="898989"/>
              </a:solidFill>
            </a:endParaRPr>
          </a:p>
        </p:txBody>
      </p:sp>
      <p:sp>
        <p:nvSpPr>
          <p:cNvPr id="159752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44450"/>
            <a:ext cx="8572500" cy="1143000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kumimoji="0" lang="en-US" altLang="ja-JP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charset="0"/>
                <a:ea typeface="ＭＳ Ｐゴシック" charset="0"/>
              </a:rPr>
              <a:t>Discovery of Atmospheric Neutrino Oscillation</a:t>
            </a:r>
            <a:endParaRPr lang="en-US" altLang="ja-JP" sz="28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charset="0"/>
              <a:ea typeface="ＭＳ Ｐゴシック" charset="0"/>
            </a:endParaRPr>
          </a:p>
        </p:txBody>
      </p:sp>
      <p:pic>
        <p:nvPicPr>
          <p:cNvPr id="19461" name="Picture 27" descr="Atm535days-zeni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8"/>
          <a:stretch>
            <a:fillRect/>
          </a:stretch>
        </p:blipFill>
        <p:spPr bwMode="auto">
          <a:xfrm>
            <a:off x="100013" y="1341438"/>
            <a:ext cx="4759325" cy="4824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30"/>
          <p:cNvSpPr txBox="1">
            <a:spLocks noChangeArrowheads="1"/>
          </p:cNvSpPr>
          <p:nvPr/>
        </p:nvSpPr>
        <p:spPr bwMode="auto">
          <a:xfrm>
            <a:off x="179388" y="6127750"/>
            <a:ext cx="1728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ja-JP" sz="2400">
                <a:solidFill>
                  <a:srgbClr val="FF0000"/>
                </a:solidFill>
                <a:ea typeface="HGPｺﾞｼｯｸE" charset="0"/>
                <a:cs typeface="HGPｺﾞｼｯｸE" charset="0"/>
              </a:rPr>
              <a:t>Up-going                              </a:t>
            </a:r>
          </a:p>
        </p:txBody>
      </p:sp>
      <p:sp>
        <p:nvSpPr>
          <p:cNvPr id="19463" name="AutoShape 31"/>
          <p:cNvSpPr>
            <a:spLocks noChangeArrowheads="1"/>
          </p:cNvSpPr>
          <p:nvPr/>
        </p:nvSpPr>
        <p:spPr bwMode="auto">
          <a:xfrm>
            <a:off x="395288" y="5661025"/>
            <a:ext cx="304800" cy="381000"/>
          </a:xfrm>
          <a:prstGeom prst="upArrow">
            <a:avLst>
              <a:gd name="adj1" fmla="val 50000"/>
              <a:gd name="adj2" fmla="val 312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9464" name="Text Box 32"/>
          <p:cNvSpPr txBox="1">
            <a:spLocks noChangeArrowheads="1"/>
          </p:cNvSpPr>
          <p:nvPr/>
        </p:nvSpPr>
        <p:spPr bwMode="auto">
          <a:xfrm>
            <a:off x="3851275" y="6127750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ja-JP" sz="2400">
                <a:solidFill>
                  <a:srgbClr val="FF0000"/>
                </a:solidFill>
                <a:ea typeface="HGPｺﾞｼｯｸE" charset="0"/>
                <a:cs typeface="HGPｺﾞｼｯｸE" charset="0"/>
              </a:rPr>
              <a:t>Down-going                      </a:t>
            </a:r>
          </a:p>
        </p:txBody>
      </p:sp>
      <p:sp>
        <p:nvSpPr>
          <p:cNvPr id="19465" name="AutoShape 33"/>
          <p:cNvSpPr>
            <a:spLocks noChangeArrowheads="1"/>
          </p:cNvSpPr>
          <p:nvPr/>
        </p:nvSpPr>
        <p:spPr bwMode="auto">
          <a:xfrm flipH="1" flipV="1">
            <a:off x="4643438" y="5661025"/>
            <a:ext cx="304800" cy="381000"/>
          </a:xfrm>
          <a:prstGeom prst="upArrow">
            <a:avLst>
              <a:gd name="adj1" fmla="val 50000"/>
              <a:gd name="adj2" fmla="val 312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9466" name="Text Box 34"/>
          <p:cNvSpPr txBox="1">
            <a:spLocks noChangeArrowheads="1"/>
          </p:cNvSpPr>
          <p:nvPr/>
        </p:nvSpPr>
        <p:spPr bwMode="auto">
          <a:xfrm>
            <a:off x="611188" y="5157788"/>
            <a:ext cx="3743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ja-JP" sz="2400">
                <a:solidFill>
                  <a:schemeClr val="accent2"/>
                </a:solidFill>
                <a:ea typeface="HGPｺﾞｼｯｸE" charset="0"/>
                <a:cs typeface="HGPｺﾞｼｯｸE" charset="0"/>
              </a:rPr>
              <a:t> </a:t>
            </a:r>
            <a:r>
              <a:rPr lang="en-US" altLang="ja-JP" sz="2400">
                <a:solidFill>
                  <a:srgbClr val="FF0000"/>
                </a:solidFill>
                <a:ea typeface="HGPｺﾞｼｯｸE" charset="0"/>
                <a:cs typeface="HGPｺﾞｼｯｸE" charset="0"/>
              </a:rPr>
              <a:t>multi-GeV </a:t>
            </a:r>
            <a:r>
              <a:rPr lang="en-US" altLang="ja-JP" sz="2400">
                <a:solidFill>
                  <a:srgbClr val="FF0000"/>
                </a:solidFill>
                <a:latin typeface="Symbol" charset="0"/>
                <a:ea typeface="HGPｺﾞｼｯｸE" charset="0"/>
                <a:cs typeface="HGPｺﾞｼｯｸE" charset="0"/>
              </a:rPr>
              <a:t>m-</a:t>
            </a:r>
            <a:r>
              <a:rPr lang="en-US" altLang="ja-JP" sz="2400">
                <a:solidFill>
                  <a:srgbClr val="FF0000"/>
                </a:solidFill>
                <a:ea typeface="HGPｺﾞｼｯｸE" charset="0"/>
                <a:cs typeface="HGPｺﾞｼｯｸE" charset="0"/>
              </a:rPr>
              <a:t>like + PC</a:t>
            </a:r>
          </a:p>
        </p:txBody>
      </p:sp>
      <p:sp>
        <p:nvSpPr>
          <p:cNvPr id="19467" name="Text Box 35"/>
          <p:cNvSpPr txBox="1">
            <a:spLocks noChangeArrowheads="1"/>
          </p:cNvSpPr>
          <p:nvPr/>
        </p:nvSpPr>
        <p:spPr bwMode="auto">
          <a:xfrm>
            <a:off x="2420938" y="4797425"/>
            <a:ext cx="2079625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2000"/>
              <a:t>(1.0, 2.2x10</a:t>
            </a:r>
            <a:r>
              <a:rPr lang="en-US" altLang="ja-JP" sz="2000" baseline="30000"/>
              <a:t>-3</a:t>
            </a:r>
            <a:r>
              <a:rPr lang="en-US" altLang="ja-JP" sz="2000"/>
              <a:t>eV)</a:t>
            </a:r>
          </a:p>
        </p:txBody>
      </p:sp>
      <p:sp>
        <p:nvSpPr>
          <p:cNvPr id="19468" name="Rectangle 37"/>
          <p:cNvSpPr>
            <a:spLocks noChangeArrowheads="1"/>
          </p:cNvSpPr>
          <p:nvPr/>
        </p:nvSpPr>
        <p:spPr bwMode="auto">
          <a:xfrm>
            <a:off x="1908175" y="5949950"/>
            <a:ext cx="1511300" cy="287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>
              <a:latin typeface="Calibri" charset="0"/>
            </a:endParaRPr>
          </a:p>
        </p:txBody>
      </p:sp>
      <p:sp>
        <p:nvSpPr>
          <p:cNvPr id="19469" name="Text Box 38"/>
          <p:cNvSpPr txBox="1">
            <a:spLocks noChangeArrowheads="1"/>
          </p:cNvSpPr>
          <p:nvPr/>
        </p:nvSpPr>
        <p:spPr bwMode="auto">
          <a:xfrm>
            <a:off x="2124075" y="5805488"/>
            <a:ext cx="1371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3200"/>
              <a:t>cos </a:t>
            </a:r>
            <a:r>
              <a:rPr lang="en-US" altLang="ja-JP" sz="3200">
                <a:latin typeface="Symbol" charset="0"/>
              </a:rPr>
              <a:t>q</a:t>
            </a:r>
            <a:r>
              <a:rPr lang="en-US" altLang="ja-JP" sz="3200" baseline="-25000"/>
              <a:t>Z</a:t>
            </a:r>
          </a:p>
        </p:txBody>
      </p:sp>
      <p:sp>
        <p:nvSpPr>
          <p:cNvPr id="159783" name="Rectangle 39"/>
          <p:cNvSpPr>
            <a:spLocks noChangeArrowheads="1"/>
          </p:cNvSpPr>
          <p:nvPr/>
        </p:nvSpPr>
        <p:spPr bwMode="auto">
          <a:xfrm>
            <a:off x="4857750" y="1558925"/>
            <a:ext cx="4143375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altLang="ja-JP" sz="3000" b="1" dirty="0">
                <a:solidFill>
                  <a:srgbClr val="FF0000"/>
                </a:solidFill>
                <a:latin typeface="Calibri" charset="0"/>
                <a:sym typeface="Symbol" charset="0"/>
              </a:rPr>
              <a:t>In 1998</a:t>
            </a:r>
            <a:endParaRPr lang="en-US" altLang="ja-JP" sz="3000" b="1" dirty="0">
              <a:latin typeface="Calibri" charset="0"/>
              <a:sym typeface="Symbol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altLang="ja-JP" sz="3000" dirty="0">
                <a:latin typeface="Calibri" charset="0"/>
                <a:sym typeface="Symbol" charset="0"/>
              </a:rPr>
              <a:t>SK observed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altLang="ja-JP" sz="2600" dirty="0" smtClean="0">
                <a:latin typeface="Calibri" charset="0"/>
                <a:sym typeface="Symbol" charset="0"/>
              </a:rPr>
              <a:t>Asymmetry in </a:t>
            </a:r>
            <a:r>
              <a:rPr lang="en-US" altLang="ja-JP" sz="2600" dirty="0">
                <a:latin typeface="Calibri" charset="0"/>
                <a:sym typeface="Symbol" charset="0"/>
              </a:rPr>
              <a:t>zenith angle distributions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altLang="ja-JP" sz="2600" dirty="0" smtClean="0">
                <a:latin typeface="Calibri" charset="0"/>
                <a:sym typeface="Symbol" charset="0"/>
              </a:rPr>
              <a:t>definitive </a:t>
            </a:r>
            <a:r>
              <a:rPr lang="en-US" altLang="ja-JP" sz="2600" dirty="0">
                <a:latin typeface="Calibri" charset="0"/>
                <a:sym typeface="Symbol" charset="0"/>
              </a:rPr>
              <a:t>evidence of the neutrino oscillation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altLang="ja-JP" sz="2600" dirty="0" smtClean="0">
                <a:latin typeface="Calibri" charset="0"/>
                <a:sym typeface="Symbol" charset="0"/>
              </a:rPr>
              <a:t>independent </a:t>
            </a:r>
            <a:r>
              <a:rPr lang="en-US" altLang="ja-JP" sz="2600" dirty="0">
                <a:latin typeface="Calibri" charset="0"/>
                <a:sym typeface="Symbol" charset="0"/>
              </a:rPr>
              <a:t>of the flux calculations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altLang="ja-JP" sz="3000" dirty="0">
                <a:latin typeface="Calibri" charset="0"/>
                <a:sym typeface="Symbol" charset="0"/>
              </a:rPr>
              <a:t>The result was accepted quickly and widely by the community.</a:t>
            </a:r>
          </a:p>
        </p:txBody>
      </p:sp>
      <p:sp>
        <p:nvSpPr>
          <p:cNvPr id="16" name="日付プレースホルダ 15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mtClean="0">
                <a:solidFill>
                  <a:srgbClr val="898989"/>
                </a:solidFill>
              </a:rPr>
              <a:t>11/02/18</a:t>
            </a:r>
            <a:endParaRPr lang="ja-JP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643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73175" y="150095"/>
            <a:ext cx="8820472" cy="723017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altLang="ja-JP" sz="3600" dirty="0" smtClean="0"/>
              <a:t>Latest</a:t>
            </a:r>
            <a:r>
              <a:rPr kumimoji="1" lang="en-US" altLang="ja-JP" sz="3600" dirty="0" smtClean="0"/>
              <a:t> Results (Super-K): 15 years</a:t>
            </a:r>
            <a:endParaRPr kumimoji="1" lang="ja-JP" altLang="en-US" sz="3600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5509919" y="2275199"/>
            <a:ext cx="3634081" cy="4446276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b="1" dirty="0" smtClean="0"/>
              <a:t>SK-I,II,III combined</a:t>
            </a:r>
          </a:p>
          <a:p>
            <a:r>
              <a:rPr lang="en-US" altLang="ja-JP" dirty="0" smtClean="0"/>
              <a:t>2806days (173ktyr) </a:t>
            </a:r>
          </a:p>
          <a:p>
            <a:pPr>
              <a:buNone/>
            </a:pPr>
            <a:r>
              <a:rPr lang="en-US" altLang="ja-JP" dirty="0" smtClean="0"/>
              <a:t>	for FC+PC</a:t>
            </a:r>
          </a:p>
          <a:p>
            <a:pPr lvl="1"/>
            <a:r>
              <a:rPr lang="en-US" altLang="ja-JP" dirty="0" smtClean="0"/>
              <a:t>24841 events</a:t>
            </a:r>
          </a:p>
          <a:p>
            <a:r>
              <a:rPr lang="en-US" altLang="ja-JP" dirty="0" smtClean="0"/>
              <a:t>3109days for up-</a:t>
            </a:r>
            <a:r>
              <a:rPr lang="en-US" altLang="ja-JP" dirty="0" smtClean="0">
                <a:latin typeface="Symbol" pitchFamily="18" charset="2"/>
              </a:rPr>
              <a:t>m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4238 events</a:t>
            </a:r>
          </a:p>
          <a:p>
            <a:r>
              <a:rPr lang="en-US" altLang="ja-JP" dirty="0" smtClean="0"/>
              <a:t>With this statistics, SK is now able to scrutinize subdominant effects, </a:t>
            </a:r>
            <a:r>
              <a:rPr lang="en-US" altLang="ja-JP" dirty="0" smtClean="0">
                <a:latin typeface="Symbol" charset="2"/>
                <a:cs typeface="Symbol" charset="2"/>
              </a:rPr>
              <a:t>q</a:t>
            </a:r>
            <a:r>
              <a:rPr lang="en-US" altLang="ja-JP" baseline="-25000" dirty="0" smtClean="0"/>
              <a:t>13</a:t>
            </a:r>
            <a:r>
              <a:rPr lang="en-US" altLang="ja-JP" dirty="0" smtClean="0"/>
              <a:t>, CPV and so on in 3 flavor analysis</a:t>
            </a:r>
          </a:p>
          <a:p>
            <a:pPr lvl="1"/>
            <a:endParaRPr lang="en-US" altLang="ja-JP" dirty="0" smtClean="0">
              <a:latin typeface="Symbol" pitchFamily="18" charset="2"/>
            </a:endParaRPr>
          </a:p>
          <a:p>
            <a:endParaRPr kumimoji="1" lang="ja-JP" altLang="en-US" dirty="0"/>
          </a:p>
        </p:txBody>
      </p:sp>
      <p:grpSp>
        <p:nvGrpSpPr>
          <p:cNvPr id="2" name="グループ化 39"/>
          <p:cNvGrpSpPr/>
          <p:nvPr/>
        </p:nvGrpSpPr>
        <p:grpSpPr>
          <a:xfrm>
            <a:off x="80631" y="2203761"/>
            <a:ext cx="5429288" cy="4261120"/>
            <a:chOff x="285720" y="1142984"/>
            <a:chExt cx="5429288" cy="4261120"/>
          </a:xfrm>
        </p:grpSpPr>
        <p:grpSp>
          <p:nvGrpSpPr>
            <p:cNvPr id="3" name="グループ化 32"/>
            <p:cNvGrpSpPr/>
            <p:nvPr/>
          </p:nvGrpSpPr>
          <p:grpSpPr>
            <a:xfrm>
              <a:off x="714348" y="1428736"/>
              <a:ext cx="4927500" cy="3821933"/>
              <a:chOff x="714348" y="1428736"/>
              <a:chExt cx="4927500" cy="3821933"/>
            </a:xfrm>
          </p:grpSpPr>
          <p:pic>
            <p:nvPicPr>
              <p:cNvPr id="55298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48" y="1428736"/>
                <a:ext cx="4862516" cy="3524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角丸四角形 10"/>
              <p:cNvSpPr/>
              <p:nvPr/>
            </p:nvSpPr>
            <p:spPr>
              <a:xfrm>
                <a:off x="3357554" y="4857760"/>
                <a:ext cx="1000132" cy="4571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4522278" y="4826319"/>
                <a:ext cx="1049854" cy="10287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/>
              <p:cNvSpPr/>
              <p:nvPr/>
            </p:nvSpPr>
            <p:spPr>
              <a:xfrm>
                <a:off x="1500166" y="2786058"/>
                <a:ext cx="71438" cy="1428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/>
              <p:cNvSpPr/>
              <p:nvPr/>
            </p:nvSpPr>
            <p:spPr>
              <a:xfrm>
                <a:off x="2698636" y="2749490"/>
                <a:ext cx="71438" cy="1428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テキスト ボックス 12"/>
              <p:cNvSpPr txBox="1"/>
              <p:nvPr/>
            </p:nvSpPr>
            <p:spPr>
              <a:xfrm>
                <a:off x="1411434" y="2711650"/>
                <a:ext cx="25519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100" b="1" dirty="0" smtClean="0"/>
                  <a:t>e</a:t>
                </a:r>
                <a:endParaRPr kumimoji="1" lang="ja-JP" altLang="en-US" sz="1100" b="1" dirty="0"/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2621129" y="2721180"/>
                <a:ext cx="2584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000" b="1" dirty="0" smtClean="0">
                    <a:latin typeface="Symbol" pitchFamily="18" charset="2"/>
                  </a:rPr>
                  <a:t>m</a:t>
                </a:r>
                <a:endParaRPr kumimoji="1" lang="ja-JP" altLang="en-US" sz="1200" b="1" dirty="0">
                  <a:latin typeface="Symbol" pitchFamily="18" charset="2"/>
                </a:endParaRPr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714348" y="4786322"/>
                <a:ext cx="12858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kumimoji="1" lang="en-US" altLang="ja-JP" b="1" dirty="0" smtClean="0"/>
                  <a:t>-1         1</a:t>
                </a:r>
                <a:endParaRPr kumimoji="1" lang="ja-JP" altLang="en-US" b="1" dirty="0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928794" y="4786322"/>
                <a:ext cx="12858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kumimoji="1" lang="en-US" altLang="ja-JP" b="1" dirty="0" smtClean="0"/>
                  <a:t>-1         1</a:t>
                </a:r>
                <a:endParaRPr kumimoji="1" lang="ja-JP" altLang="en-US" b="1" dirty="0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3143240" y="4786322"/>
                <a:ext cx="12858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kumimoji="1" lang="en-US" altLang="ja-JP" b="1" dirty="0" smtClean="0"/>
                  <a:t>-1         1</a:t>
                </a:r>
                <a:endParaRPr kumimoji="1" lang="ja-JP" altLang="en-US" b="1" dirty="0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4357686" y="4786322"/>
                <a:ext cx="12841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ja-JP" b="1" dirty="0" smtClean="0"/>
                  <a:t>0</a:t>
                </a:r>
                <a:r>
                  <a:rPr kumimoji="1" lang="en-US" altLang="ja-JP" b="1" dirty="0" smtClean="0"/>
                  <a:t>       1</a:t>
                </a:r>
                <a:endParaRPr kumimoji="1" lang="ja-JP" altLang="en-US" b="1" dirty="0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100529" y="4833476"/>
                <a:ext cx="613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b="1" dirty="0" err="1" smtClean="0"/>
                  <a:t>c</a:t>
                </a:r>
                <a:r>
                  <a:rPr kumimoji="1" lang="en-US" altLang="ja-JP" b="1" dirty="0" err="1" smtClean="0"/>
                  <a:t>os</a:t>
                </a:r>
                <a:r>
                  <a:rPr kumimoji="1" lang="en-US" altLang="ja-JP" b="1" dirty="0" err="1" smtClean="0">
                    <a:latin typeface="Symbol" pitchFamily="18" charset="2"/>
                  </a:rPr>
                  <a:t>q</a:t>
                </a:r>
                <a:endParaRPr kumimoji="1" lang="ja-JP" altLang="en-US" b="1" dirty="0">
                  <a:latin typeface="Symbol" pitchFamily="18" charset="2"/>
                </a:endParaRPr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2314975" y="4833476"/>
                <a:ext cx="613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b="1" dirty="0" err="1" smtClean="0"/>
                  <a:t>c</a:t>
                </a:r>
                <a:r>
                  <a:rPr kumimoji="1" lang="en-US" altLang="ja-JP" b="1" dirty="0" err="1" smtClean="0"/>
                  <a:t>os</a:t>
                </a:r>
                <a:r>
                  <a:rPr kumimoji="1" lang="en-US" altLang="ja-JP" b="1" dirty="0" err="1" smtClean="0">
                    <a:latin typeface="Symbol" pitchFamily="18" charset="2"/>
                  </a:rPr>
                  <a:t>q</a:t>
                </a:r>
                <a:endParaRPr kumimoji="1" lang="ja-JP" altLang="en-US" b="1" dirty="0">
                  <a:latin typeface="Symbol" pitchFamily="18" charset="2"/>
                </a:endParaRPr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3529421" y="4833476"/>
                <a:ext cx="613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b="1" dirty="0" err="1" smtClean="0"/>
                  <a:t>c</a:t>
                </a:r>
                <a:r>
                  <a:rPr kumimoji="1" lang="en-US" altLang="ja-JP" b="1" dirty="0" err="1" smtClean="0"/>
                  <a:t>os</a:t>
                </a:r>
                <a:r>
                  <a:rPr kumimoji="1" lang="en-US" altLang="ja-JP" b="1" dirty="0" err="1" smtClean="0">
                    <a:latin typeface="Symbol" pitchFamily="18" charset="2"/>
                  </a:rPr>
                  <a:t>q</a:t>
                </a:r>
                <a:endParaRPr kumimoji="1" lang="ja-JP" altLang="en-US" b="1" dirty="0">
                  <a:latin typeface="Symbol" pitchFamily="18" charset="2"/>
                </a:endParaRPr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4743867" y="4833476"/>
                <a:ext cx="613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b="1" dirty="0" err="1" smtClean="0"/>
                  <a:t>c</a:t>
                </a:r>
                <a:r>
                  <a:rPr kumimoji="1" lang="en-US" altLang="ja-JP" b="1" dirty="0" err="1" smtClean="0"/>
                  <a:t>os</a:t>
                </a:r>
                <a:r>
                  <a:rPr kumimoji="1" lang="en-US" altLang="ja-JP" b="1" dirty="0" err="1" smtClean="0">
                    <a:latin typeface="Symbol" pitchFamily="18" charset="2"/>
                  </a:rPr>
                  <a:t>q</a:t>
                </a:r>
                <a:endParaRPr kumimoji="1" lang="ja-JP" altLang="en-US" b="1" dirty="0">
                  <a:latin typeface="Symbol" pitchFamily="18" charset="2"/>
                </a:endParaRPr>
              </a:p>
            </p:txBody>
          </p:sp>
          <p:sp>
            <p:nvSpPr>
              <p:cNvPr id="25" name="下矢印 24"/>
              <p:cNvSpPr/>
              <p:nvPr/>
            </p:nvSpPr>
            <p:spPr>
              <a:xfrm>
                <a:off x="1714480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下矢印 25"/>
              <p:cNvSpPr/>
              <p:nvPr/>
            </p:nvSpPr>
            <p:spPr>
              <a:xfrm>
                <a:off x="2928926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下矢印 26"/>
              <p:cNvSpPr/>
              <p:nvPr/>
            </p:nvSpPr>
            <p:spPr>
              <a:xfrm>
                <a:off x="4143372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下矢印 27"/>
              <p:cNvSpPr/>
              <p:nvPr/>
            </p:nvSpPr>
            <p:spPr>
              <a:xfrm>
                <a:off x="5357818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下矢印 28"/>
              <p:cNvSpPr/>
              <p:nvPr/>
            </p:nvSpPr>
            <p:spPr>
              <a:xfrm flipV="1">
                <a:off x="857224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下矢印 29"/>
              <p:cNvSpPr/>
              <p:nvPr/>
            </p:nvSpPr>
            <p:spPr>
              <a:xfrm flipV="1">
                <a:off x="2071670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下矢印 30"/>
              <p:cNvSpPr/>
              <p:nvPr/>
            </p:nvSpPr>
            <p:spPr>
              <a:xfrm flipV="1">
                <a:off x="3286116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下矢印 31"/>
              <p:cNvSpPr/>
              <p:nvPr/>
            </p:nvSpPr>
            <p:spPr>
              <a:xfrm rot="5400000" flipV="1">
                <a:off x="4500562" y="5072074"/>
                <a:ext cx="214314" cy="142876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" name="角丸四角形 33"/>
            <p:cNvSpPr/>
            <p:nvPr/>
          </p:nvSpPr>
          <p:spPr>
            <a:xfrm>
              <a:off x="714348" y="1214422"/>
              <a:ext cx="1196748" cy="418968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1946492" y="1214422"/>
              <a:ext cx="3768516" cy="4189682"/>
            </a:xfrm>
            <a:prstGeom prst="round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928662" y="1142984"/>
              <a:ext cx="8700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b="1" i="1" dirty="0" smtClean="0"/>
                <a:t>e</a:t>
              </a:r>
              <a:r>
                <a:rPr kumimoji="1" lang="en-US" altLang="ja-JP" sz="2400" b="1" i="1" dirty="0" smtClean="0"/>
                <a:t>-like</a:t>
              </a:r>
              <a:endParaRPr kumimoji="1" lang="ja-JP" altLang="en-US" sz="2400" b="1" i="1" dirty="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3273326" y="1142984"/>
              <a:ext cx="8972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b="1" i="1" dirty="0" smtClean="0">
                  <a:latin typeface="Symbol" pitchFamily="18" charset="2"/>
                </a:rPr>
                <a:t>m</a:t>
              </a:r>
              <a:r>
                <a:rPr kumimoji="1" lang="en-US" altLang="ja-JP" sz="2400" b="1" i="1" dirty="0" smtClean="0"/>
                <a:t>-like</a:t>
              </a:r>
              <a:endParaRPr kumimoji="1" lang="ja-JP" altLang="en-US" sz="2400" b="1" i="1" dirty="0"/>
            </a:p>
          </p:txBody>
        </p:sp>
        <p:sp>
          <p:nvSpPr>
            <p:cNvPr id="38" name="上下矢印 37"/>
            <p:cNvSpPr/>
            <p:nvPr/>
          </p:nvSpPr>
          <p:spPr>
            <a:xfrm flipV="1">
              <a:off x="285720" y="1357298"/>
              <a:ext cx="357190" cy="3714776"/>
            </a:xfrm>
            <a:prstGeom prst="upDownArrow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ja-JP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 rot="16200000">
              <a:off x="-1080919" y="3009691"/>
              <a:ext cx="30718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en-US" altLang="ja-JP" sz="1600" b="1" dirty="0" smtClean="0"/>
                <a:t>High            ENERGY             Low</a:t>
              </a:r>
              <a:endParaRPr kumimoji="1" lang="ja-JP" altLang="en-US" sz="1600" b="1" dirty="0"/>
            </a:p>
          </p:txBody>
        </p:sp>
      </p:grpSp>
      <p:sp>
        <p:nvSpPr>
          <p:cNvPr id="44" name="日付プレースホルダ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46" name="スライド番号プレースホルダ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CCF7B-3A3F-47E5-AA31-FFBB05609E58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  <p:sp>
        <p:nvSpPr>
          <p:cNvPr id="47" name="フッター プレースホルダ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 dirty="0"/>
          </a:p>
        </p:txBody>
      </p:sp>
      <p:graphicFrame>
        <p:nvGraphicFramePr>
          <p:cNvPr id="40" name="Group 56"/>
          <p:cNvGraphicFramePr>
            <a:graphicFrameLocks/>
          </p:cNvGraphicFramePr>
          <p:nvPr/>
        </p:nvGraphicFramePr>
        <p:xfrm>
          <a:off x="144462" y="1107173"/>
          <a:ext cx="8569325" cy="457200"/>
        </p:xfrm>
        <a:graphic>
          <a:graphicData uri="http://schemas.openxmlformats.org/drawingml/2006/table">
            <a:tbl>
              <a:tblPr/>
              <a:tblGrid>
                <a:gridCol w="571500"/>
                <a:gridCol w="569912"/>
                <a:gridCol w="573088"/>
                <a:gridCol w="571500"/>
                <a:gridCol w="569912"/>
                <a:gridCol w="571500"/>
                <a:gridCol w="571500"/>
                <a:gridCol w="571500"/>
                <a:gridCol w="571500"/>
                <a:gridCol w="571500"/>
                <a:gridCol w="569913"/>
                <a:gridCol w="571500"/>
                <a:gridCol w="573087"/>
                <a:gridCol w="569913"/>
                <a:gridCol w="571500"/>
              </a:tblGrid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288924" y="1683436"/>
            <a:ext cx="2881313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4032248" y="1683436"/>
            <a:ext cx="1682759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5" name="Rectangle 41"/>
          <p:cNvSpPr>
            <a:spLocks noChangeArrowheads="1"/>
          </p:cNvSpPr>
          <p:nvPr/>
        </p:nvSpPr>
        <p:spPr bwMode="auto">
          <a:xfrm>
            <a:off x="6157912" y="1683436"/>
            <a:ext cx="2590552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8" name="Text Box 44"/>
          <p:cNvSpPr txBox="1">
            <a:spLocks noChangeArrowheads="1"/>
          </p:cNvSpPr>
          <p:nvPr/>
        </p:nvSpPr>
        <p:spPr bwMode="auto">
          <a:xfrm>
            <a:off x="252412" y="1624686"/>
            <a:ext cx="800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</a:t>
            </a:r>
            <a:endParaRPr kumimoji="1" lang="en-US" altLang="ja-JP" sz="2400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49" name="Text Box 45"/>
          <p:cNvSpPr txBox="1">
            <a:spLocks noChangeArrowheads="1"/>
          </p:cNvSpPr>
          <p:nvPr/>
        </p:nvSpPr>
        <p:spPr bwMode="auto">
          <a:xfrm>
            <a:off x="4000496" y="1624686"/>
            <a:ext cx="8851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SK-II</a:t>
            </a:r>
            <a:endParaRPr kumimoji="1" lang="en-US" altLang="ja-JP" sz="2400" b="1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50" name="Text Box 46"/>
          <p:cNvSpPr txBox="1">
            <a:spLocks noChangeArrowheads="1"/>
          </p:cNvSpPr>
          <p:nvPr/>
        </p:nvSpPr>
        <p:spPr bwMode="auto">
          <a:xfrm>
            <a:off x="6072198" y="1624686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SK-III</a:t>
            </a:r>
          </a:p>
        </p:txBody>
      </p:sp>
      <p:sp>
        <p:nvSpPr>
          <p:cNvPr id="51" name="AutoShape 47"/>
          <p:cNvSpPr>
            <a:spLocks noChangeArrowheads="1"/>
          </p:cNvSpPr>
          <p:nvPr/>
        </p:nvSpPr>
        <p:spPr bwMode="auto">
          <a:xfrm flipV="1">
            <a:off x="8716346" y="908720"/>
            <a:ext cx="215900" cy="2159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071802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6</a:t>
            </a:r>
            <a:endParaRPr kumimoji="1" lang="ja-JP" altLang="en-US" b="1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786182" y="148181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12</a:t>
            </a:r>
            <a:endParaRPr kumimoji="1" lang="ja-JP" altLang="en-US" b="1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572132" y="148181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11</a:t>
            </a:r>
            <a:endParaRPr kumimoji="1" lang="ja-JP" altLang="en-US" b="1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984826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6</a:t>
            </a:r>
            <a:endParaRPr kumimoji="1" lang="ja-JP" altLang="en-US" b="1" dirty="0"/>
          </a:p>
        </p:txBody>
      </p:sp>
      <p:sp>
        <p:nvSpPr>
          <p:cNvPr id="56" name="正方形/長方形 55"/>
          <p:cNvSpPr/>
          <p:nvPr/>
        </p:nvSpPr>
        <p:spPr>
          <a:xfrm>
            <a:off x="6353584" y="1910438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(11,129 PMTs)</a:t>
            </a:r>
            <a:endParaRPr lang="ja-JP" altLang="en-US" dirty="0"/>
          </a:p>
        </p:txBody>
      </p:sp>
      <p:sp>
        <p:nvSpPr>
          <p:cNvPr id="57" name="正方形/長方形 56"/>
          <p:cNvSpPr/>
          <p:nvPr/>
        </p:nvSpPr>
        <p:spPr>
          <a:xfrm>
            <a:off x="4286248" y="1910438"/>
            <a:ext cx="100059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(5,182 PMTs)</a:t>
            </a:r>
            <a:endParaRPr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500034" y="1910438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(11,146 PMTs)</a:t>
            </a:r>
            <a:endParaRPr lang="ja-JP" altLang="en-US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71406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4</a:t>
            </a:r>
            <a:endParaRPr kumimoji="1" lang="ja-JP" altLang="en-US" b="1" dirty="0"/>
          </a:p>
        </p:txBody>
      </p:sp>
      <p:sp>
        <p:nvSpPr>
          <p:cNvPr id="60" name="右矢印 59"/>
          <p:cNvSpPr/>
          <p:nvPr/>
        </p:nvSpPr>
        <p:spPr>
          <a:xfrm>
            <a:off x="8820472" y="1244621"/>
            <a:ext cx="32352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Text Box 46"/>
          <p:cNvSpPr txBox="1">
            <a:spLocks noChangeArrowheads="1"/>
          </p:cNvSpPr>
          <p:nvPr/>
        </p:nvSpPr>
        <p:spPr bwMode="auto">
          <a:xfrm>
            <a:off x="7350152" y="1624686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SK-IV</a:t>
            </a:r>
            <a:endParaRPr kumimoji="1" lang="en-US" altLang="ja-JP" sz="2400" b="1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62" name="直線コネクタ 61"/>
          <p:cNvCxnSpPr/>
          <p:nvPr/>
        </p:nvCxnSpPr>
        <p:spPr bwMode="auto">
          <a:xfrm rot="5400000">
            <a:off x="7144562" y="1909644"/>
            <a:ext cx="42862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テキスト ボックス 62"/>
          <p:cNvSpPr txBox="1"/>
          <p:nvPr/>
        </p:nvSpPr>
        <p:spPr>
          <a:xfrm>
            <a:off x="7199272" y="148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9</a:t>
            </a:r>
            <a:endParaRPr kumimoji="1" lang="ja-JP" altLang="en-US" b="1" dirty="0"/>
          </a:p>
        </p:txBody>
      </p:sp>
      <p:sp>
        <p:nvSpPr>
          <p:cNvPr id="64" name="正方形/長方形 63"/>
          <p:cNvSpPr/>
          <p:nvPr/>
        </p:nvSpPr>
        <p:spPr>
          <a:xfrm>
            <a:off x="7639468" y="1910438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(11,129 PMTs)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3146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kumimoji="1" lang="en-US" altLang="ja-JP" dirty="0" err="1" smtClean="0"/>
              <a:t>Subdominent</a:t>
            </a:r>
            <a:r>
              <a:rPr kumimoji="1" lang="en-US" altLang="ja-JP" dirty="0" smtClean="0"/>
              <a:t> effect</a:t>
            </a:r>
            <a:br>
              <a:rPr kumimoji="1" lang="en-US" altLang="ja-JP" dirty="0" smtClean="0"/>
            </a:br>
            <a:r>
              <a:rPr lang="en-US" altLang="ja-JP" dirty="0" smtClean="0"/>
              <a:t>in three </a:t>
            </a:r>
            <a:r>
              <a:rPr lang="en-US" altLang="ja-JP" dirty="0" err="1" smtClean="0"/>
              <a:t>flavour</a:t>
            </a:r>
            <a:r>
              <a:rPr lang="en-US" altLang="ja-JP" dirty="0" smtClean="0"/>
              <a:t> analysis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24150" y="1417639"/>
            <a:ext cx="4919850" cy="5303836"/>
          </a:xfrm>
        </p:spPr>
        <p:txBody>
          <a:bodyPr>
            <a:normAutofit fontScale="85000" lnSpcReduction="10000"/>
          </a:bodyPr>
          <a:lstStyle/>
          <a:p>
            <a:pPr marL="342900" lvl="1" indent="-342900">
              <a:buFont typeface="Arial"/>
              <a:buChar char="•"/>
            </a:pPr>
            <a:r>
              <a:rPr lang="en-US" altLang="ja-JP" sz="3200" b="1" dirty="0" smtClean="0"/>
              <a:t>The latest SK results indicate a small deviation of </a:t>
            </a:r>
            <a:r>
              <a:rPr lang="en-US" altLang="ja-JP" sz="3200" b="1" dirty="0" smtClean="0">
                <a:latin typeface="Symbol" pitchFamily="18" charset="2"/>
              </a:rPr>
              <a:t>q</a:t>
            </a:r>
            <a:r>
              <a:rPr lang="en-US" altLang="ja-JP" sz="3200" b="1" baseline="-25000" dirty="0" smtClean="0"/>
              <a:t>13 </a:t>
            </a:r>
            <a:r>
              <a:rPr lang="en-US" altLang="ja-JP" sz="3200" b="1" dirty="0" smtClean="0"/>
              <a:t>from </a:t>
            </a:r>
            <a:r>
              <a:rPr lang="en-US" altLang="ja-JP" sz="3200" b="1" dirty="0"/>
              <a:t>zero </a:t>
            </a:r>
            <a:r>
              <a:rPr lang="en-US" altLang="ja-JP" sz="3200" b="1" dirty="0" smtClean="0"/>
              <a:t>and a value for CP phase,</a:t>
            </a:r>
          </a:p>
          <a:p>
            <a:pPr marL="342900" lvl="1" indent="-342900">
              <a:buFont typeface="Arial"/>
              <a:buChar char="•"/>
            </a:pPr>
            <a:r>
              <a:rPr lang="en-US" altLang="ja-JP" sz="3200" b="1" dirty="0" smtClean="0"/>
              <a:t>although statistical significance (1</a:t>
            </a:r>
            <a:r>
              <a:rPr lang="en-US" altLang="ja-JP" sz="3200" b="1" dirty="0" smtClean="0">
                <a:latin typeface="Symbol" charset="2"/>
                <a:cs typeface="Symbol" charset="2"/>
              </a:rPr>
              <a:t>s</a:t>
            </a:r>
            <a:r>
              <a:rPr lang="en-US" altLang="ja-JP" sz="3200" b="1" dirty="0" smtClean="0"/>
              <a:t>) is low and it must be </a:t>
            </a:r>
            <a:r>
              <a:rPr lang="en-US" altLang="ja-JP" sz="3200" b="1" dirty="0"/>
              <a:t>s</a:t>
            </a:r>
            <a:r>
              <a:rPr lang="en-US" altLang="ja-JP" sz="3200" b="1" dirty="0" smtClean="0"/>
              <a:t>tatistical </a:t>
            </a:r>
            <a:r>
              <a:rPr lang="en-US" altLang="ja-JP" sz="3200" b="1" dirty="0"/>
              <a:t>fluctuation or</a:t>
            </a:r>
            <a:r>
              <a:rPr lang="ja-JP" altLang="en-US" sz="3200" b="1" dirty="0"/>
              <a:t> </a:t>
            </a:r>
            <a:r>
              <a:rPr lang="en-US" altLang="ja-JP" sz="3200" b="1" dirty="0"/>
              <a:t>may be </a:t>
            </a:r>
            <a:r>
              <a:rPr lang="en-US" altLang="ja-JP" sz="3200" b="1" dirty="0" smtClean="0"/>
              <a:t>something else.</a:t>
            </a:r>
            <a:endParaRPr lang="en-US" altLang="ja-JP" sz="3200" b="1" dirty="0"/>
          </a:p>
          <a:p>
            <a:r>
              <a:rPr lang="en-US" altLang="ja-JP" b="1" dirty="0"/>
              <a:t>But this </a:t>
            </a:r>
            <a:r>
              <a:rPr lang="en-US" altLang="ja-JP" b="1" dirty="0" smtClean="0"/>
              <a:t>observation definitely </a:t>
            </a:r>
            <a:r>
              <a:rPr lang="en-US" altLang="ja-JP" b="1" dirty="0"/>
              <a:t>demonstrate that the high statistic measurement of atmospheric neutrinos </a:t>
            </a:r>
            <a:r>
              <a:rPr lang="en-US" altLang="ja-JP" b="1" dirty="0" smtClean="0"/>
              <a:t>will be  important to study </a:t>
            </a:r>
            <a:r>
              <a:rPr lang="en-US" altLang="ja-JP" b="1" dirty="0" smtClean="0">
                <a:latin typeface="Symbol" charset="2"/>
                <a:cs typeface="Symbol" charset="2"/>
              </a:rPr>
              <a:t>q</a:t>
            </a:r>
            <a:r>
              <a:rPr lang="en-US" altLang="ja-JP" b="1" baseline="-25000" dirty="0" smtClean="0"/>
              <a:t>13</a:t>
            </a:r>
            <a:r>
              <a:rPr lang="en-US" altLang="ja-JP" b="1" dirty="0" smtClean="0"/>
              <a:t> and CPV in future.</a:t>
            </a:r>
            <a:endParaRPr lang="en-US" altLang="ja-JP" b="1" dirty="0"/>
          </a:p>
          <a:p>
            <a:endParaRPr kumimoji="1" lang="ja-JP" altLang="en-US" dirty="0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2BBB4-8A4A-4655-B8BF-22816E8DE7CE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  <p:pic>
        <p:nvPicPr>
          <p:cNvPr id="131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805" y="1915240"/>
            <a:ext cx="232138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933" y="4369722"/>
            <a:ext cx="2304256" cy="208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テキスト ボックス 12"/>
          <p:cNvSpPr txBox="1"/>
          <p:nvPr/>
        </p:nvSpPr>
        <p:spPr>
          <a:xfrm>
            <a:off x="196412" y="1411184"/>
            <a:ext cx="3389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 smtClean="0"/>
              <a:t>Inverted </a:t>
            </a:r>
            <a:r>
              <a:rPr kumimoji="1" lang="en-US" altLang="ja-JP" sz="2400" b="1" i="1" dirty="0" smtClean="0"/>
              <a:t>Mass Hierarchy</a:t>
            </a:r>
            <a:endParaRPr kumimoji="1" lang="ja-JP" altLang="en-US" sz="2400" b="1" i="1" dirty="0"/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8701" y="1983322"/>
            <a:ext cx="12057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テキスト ボックス 15"/>
          <p:cNvSpPr txBox="1"/>
          <p:nvPr/>
        </p:nvSpPr>
        <p:spPr>
          <a:xfrm>
            <a:off x="934860" y="1915240"/>
            <a:ext cx="909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/>
              <a:t>Data</a:t>
            </a:r>
            <a:endParaRPr kumimoji="1" lang="ja-JP" altLang="en-US" sz="2800" b="1" i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34860" y="4179457"/>
            <a:ext cx="17263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ja-JP" sz="2000" b="1" i="1" dirty="0" smtClean="0"/>
              <a:t>Sensitivity test</a:t>
            </a:r>
          </a:p>
          <a:p>
            <a:pPr>
              <a:lnSpc>
                <a:spcPct val="70000"/>
              </a:lnSpc>
            </a:pPr>
            <a:r>
              <a:rPr lang="en-US" altLang="ja-JP" sz="2000" b="1" i="1" dirty="0" smtClean="0"/>
              <a:t>MC</a:t>
            </a:r>
            <a:endParaRPr kumimoji="1" lang="ja-JP" altLang="en-US" sz="2000" b="1" i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63126" y="3729992"/>
            <a:ext cx="557214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latin typeface="Symbol" charset="2"/>
                <a:cs typeface="Symbol" charset="2"/>
              </a:rPr>
              <a:t>d</a:t>
            </a:r>
            <a:r>
              <a:rPr kumimoji="1" lang="en-US" altLang="ja-JP" sz="1600" b="1" dirty="0" err="1" smtClean="0"/>
              <a:t>cp</a:t>
            </a:r>
            <a:endParaRPr kumimoji="1" lang="ja-JP" altLang="en-US" sz="16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527516" y="6252160"/>
            <a:ext cx="557214" cy="4616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latin typeface="Symbol" charset="2"/>
                <a:cs typeface="Symbol" charset="2"/>
              </a:rPr>
              <a:t>d</a:t>
            </a:r>
            <a:r>
              <a:rPr kumimoji="1" lang="en-US" altLang="ja-JP" sz="1600" b="1" dirty="0" err="1" smtClean="0"/>
              <a:t>cp</a:t>
            </a:r>
            <a:endParaRPr kumimoji="1" lang="ja-JP" altLang="en-US" sz="1600" b="1" dirty="0"/>
          </a:p>
        </p:txBody>
      </p:sp>
      <p:sp>
        <p:nvSpPr>
          <p:cNvPr id="18" name="Text Box 44"/>
          <p:cNvSpPr txBox="1">
            <a:spLocks noChangeArrowheads="1"/>
          </p:cNvSpPr>
          <p:nvPr/>
        </p:nvSpPr>
        <p:spPr bwMode="auto">
          <a:xfrm rot="16200000">
            <a:off x="-52857" y="2557235"/>
            <a:ext cx="1017726" cy="46166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b="1" dirty="0" smtClean="0"/>
              <a:t>sin</a:t>
            </a:r>
            <a:r>
              <a:rPr lang="en-US" altLang="ja-JP" sz="2400" b="1" baseline="30000" dirty="0" smtClean="0"/>
              <a:t>2</a:t>
            </a:r>
            <a:r>
              <a:rPr lang="en-US" altLang="ja-JP" sz="2400" b="1" dirty="0" smtClean="0">
                <a:latin typeface="Symbol" pitchFamily="18" charset="2"/>
              </a:rPr>
              <a:t>q</a:t>
            </a:r>
            <a:r>
              <a:rPr lang="en-US" altLang="ja-JP" sz="2400" b="1" baseline="-25000" dirty="0" smtClean="0">
                <a:latin typeface="Symbol" pitchFamily="18" charset="2"/>
              </a:rPr>
              <a:t>13</a:t>
            </a:r>
            <a:endParaRPr lang="en-US" altLang="ja-JP" sz="2400" b="1" baseline="-25000" dirty="0">
              <a:latin typeface="Symbol" pitchFamily="18" charset="2"/>
            </a:endParaRPr>
          </a:p>
        </p:txBody>
      </p:sp>
      <p:sp>
        <p:nvSpPr>
          <p:cNvPr id="19" name="Text Box 44"/>
          <p:cNvSpPr txBox="1">
            <a:spLocks noChangeArrowheads="1"/>
          </p:cNvSpPr>
          <p:nvPr/>
        </p:nvSpPr>
        <p:spPr bwMode="auto">
          <a:xfrm rot="16200000">
            <a:off x="-10751" y="4841024"/>
            <a:ext cx="1017726" cy="46166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b="1" dirty="0" smtClean="0"/>
              <a:t>sin</a:t>
            </a:r>
            <a:r>
              <a:rPr lang="en-US" altLang="ja-JP" sz="2400" b="1" baseline="30000" dirty="0" smtClean="0"/>
              <a:t>2</a:t>
            </a:r>
            <a:r>
              <a:rPr lang="en-US" altLang="ja-JP" sz="2400" b="1" dirty="0" smtClean="0">
                <a:latin typeface="Symbol" pitchFamily="18" charset="2"/>
              </a:rPr>
              <a:t>q</a:t>
            </a:r>
            <a:r>
              <a:rPr lang="en-US" altLang="ja-JP" sz="2400" b="1" baseline="-25000" dirty="0" smtClean="0">
                <a:latin typeface="Symbol" pitchFamily="18" charset="2"/>
              </a:rPr>
              <a:t>13</a:t>
            </a:r>
            <a:endParaRPr lang="en-US" altLang="ja-JP" sz="2400" b="1" baseline="-25000" dirty="0">
              <a:latin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06221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5288"/>
            <a:ext cx="8229600" cy="1143000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T</a:t>
            </a:r>
            <a:r>
              <a:rPr kumimoji="1" lang="en-US" altLang="ja-JP" dirty="0" smtClean="0"/>
              <a:t>owards K2K, T2K</a:t>
            </a:r>
            <a:br>
              <a:rPr kumimoji="1" lang="en-US" altLang="ja-JP" dirty="0" smtClean="0"/>
            </a:br>
            <a:r>
              <a:rPr lang="en-US" altLang="ja-JP" sz="3600" dirty="0" smtClean="0"/>
              <a:t>Long baseline neutrino oscillation experiments</a:t>
            </a:r>
            <a:endParaRPr kumimoji="1" lang="ja-JP" altLang="en-US" sz="3600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half" idx="1"/>
          </p:nvPr>
        </p:nvSpPr>
        <p:spPr>
          <a:xfrm>
            <a:off x="5824134" y="1554660"/>
            <a:ext cx="3319866" cy="4024327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Super-K was used as a far detector for </a:t>
            </a:r>
            <a:r>
              <a:rPr lang="en-US" altLang="ja-JP" dirty="0" err="1" smtClean="0"/>
              <a:t>longbaseline</a:t>
            </a:r>
            <a:r>
              <a:rPr lang="en-US" altLang="ja-JP" dirty="0" smtClean="0"/>
              <a:t> neutrino oscillation experiments</a:t>
            </a:r>
          </a:p>
          <a:p>
            <a:r>
              <a:rPr lang="en-US" altLang="ja-JP" dirty="0" smtClean="0"/>
              <a:t>K2K (KEK to </a:t>
            </a:r>
            <a:r>
              <a:rPr lang="en-US" altLang="ja-JP" dirty="0" err="1" smtClean="0"/>
              <a:t>kamioka</a:t>
            </a:r>
            <a:r>
              <a:rPr lang="en-US" altLang="ja-JP" dirty="0" smtClean="0"/>
              <a:t>) with 250km baseline using neutrinos from KEK 12 </a:t>
            </a:r>
            <a:r>
              <a:rPr lang="en-US" altLang="ja-JP" dirty="0" err="1" smtClean="0"/>
              <a:t>GeV</a:t>
            </a:r>
            <a:r>
              <a:rPr lang="en-US" altLang="ja-JP" dirty="0" smtClean="0"/>
              <a:t> PS, run between 1999 and 2004, confirmed atmospheric neutrino oscillations.</a:t>
            </a:r>
            <a:endParaRPr lang="en-US" altLang="ja-JP" dirty="0"/>
          </a:p>
        </p:txBody>
      </p:sp>
      <p:sp>
        <p:nvSpPr>
          <p:cNvPr id="29" name="コンテンツ プレースホルダー 28"/>
          <p:cNvSpPr>
            <a:spLocks noGrp="1"/>
          </p:cNvSpPr>
          <p:nvPr>
            <p:ph sz="half" idx="2"/>
          </p:nvPr>
        </p:nvSpPr>
        <p:spPr>
          <a:xfrm>
            <a:off x="683569" y="5544264"/>
            <a:ext cx="8003231" cy="1342690"/>
          </a:xfrm>
        </p:spPr>
        <p:txBody>
          <a:bodyPr>
            <a:normAutofit fontScale="85000" lnSpcReduction="20000"/>
          </a:bodyPr>
          <a:lstStyle/>
          <a:p>
            <a:pPr marL="273050" indent="-273050">
              <a:lnSpc>
                <a:spcPct val="120000"/>
              </a:lnSpc>
            </a:pP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T2K  </a:t>
            </a:r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(Tokai to </a:t>
            </a:r>
            <a:r>
              <a:rPr lang="en-US" altLang="ja-JP" dirty="0" err="1">
                <a:solidFill>
                  <a:schemeClr val="bg1">
                    <a:lumMod val="50000"/>
                  </a:schemeClr>
                </a:solidFill>
              </a:rPr>
              <a:t>Kamioka</a:t>
            </a: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) uses newly build JPARC 40 </a:t>
            </a:r>
            <a:r>
              <a:rPr lang="en-US" altLang="ja-JP" dirty="0" err="1" smtClean="0">
                <a:solidFill>
                  <a:schemeClr val="bg1">
                    <a:lumMod val="50000"/>
                  </a:schemeClr>
                </a:solidFill>
              </a:rPr>
              <a:t>GeV</a:t>
            </a:r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Accelerator with 295km baseline has started in 2010 aiming to discover theta 13</a:t>
            </a:r>
            <a:endParaRPr lang="ja-JP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kumimoji="1" lang="ja-JP" altLang="en-US" dirty="0"/>
          </a:p>
        </p:txBody>
      </p:sp>
      <p:pic>
        <p:nvPicPr>
          <p:cNvPr id="4" name="図 3" descr="T2K-K2K-地図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13376" r="11644" b="6289"/>
          <a:stretch/>
        </p:blipFill>
        <p:spPr>
          <a:xfrm>
            <a:off x="90837" y="1516179"/>
            <a:ext cx="5733297" cy="3743205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479096" y="2343025"/>
            <a:ext cx="188710" cy="1751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207602" y="2255435"/>
            <a:ext cx="188710" cy="17518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4407560" y="2901409"/>
            <a:ext cx="188710" cy="17518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992040" y="4647512"/>
            <a:ext cx="2698175" cy="274286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marL="176400" indent="-285750">
              <a:lnSpc>
                <a:spcPct val="120000"/>
              </a:lnSpc>
              <a:buFont typeface="Arial"/>
              <a:buChar char="•"/>
            </a:pPr>
            <a:endParaRPr kumimoji="1" lang="ja-JP" altLang="en-US" sz="40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6628" y="2518194"/>
            <a:ext cx="167206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kumimoji="1" lang="en-US" altLang="ja-JP" sz="20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Super</a:t>
            </a:r>
          </a:p>
          <a:p>
            <a:pPr>
              <a:lnSpc>
                <a:spcPct val="70000"/>
              </a:lnSpc>
            </a:pPr>
            <a:r>
              <a:rPr kumimoji="1" lang="en-US" altLang="ja-JP" sz="20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-</a:t>
            </a:r>
            <a:r>
              <a:rPr kumimoji="1" lang="en-US" altLang="ja-JP" sz="2000" b="1" i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Kamiokande</a:t>
            </a:r>
            <a:endParaRPr kumimoji="1" lang="ja-JP" altLang="en-US" sz="2000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 flipH="1" flipV="1">
            <a:off x="683568" y="2492896"/>
            <a:ext cx="3634609" cy="470794"/>
          </a:xfrm>
          <a:prstGeom prst="straightConnector1">
            <a:avLst/>
          </a:prstGeom>
          <a:ln w="5715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flipH="1">
            <a:off x="683569" y="2343025"/>
            <a:ext cx="4524033" cy="7786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2342790" y="1820407"/>
            <a:ext cx="24818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>
                <a:solidFill>
                  <a:srgbClr val="FF0000"/>
                </a:solidFill>
              </a:rPr>
              <a:t>T2K:  295 km</a:t>
            </a:r>
            <a:endParaRPr kumimoji="1" lang="ja-JP" altLang="en-US" sz="3200" b="1" i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 rot="421210">
            <a:off x="1665181" y="2704323"/>
            <a:ext cx="2215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rgbClr val="FFFF00"/>
                </a:solidFill>
              </a:rPr>
              <a:t>K2K:  250 km</a:t>
            </a:r>
            <a:endParaRPr kumimoji="1" lang="ja-JP" altLang="en-US" sz="2800" b="1" i="1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704194" y="2343016"/>
            <a:ext cx="951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JPARC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363768" y="2988734"/>
            <a:ext cx="65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FF00"/>
                </a:solidFill>
              </a:rPr>
              <a:t>KEK</a:t>
            </a:r>
            <a:endParaRPr kumimoji="1" lang="ja-JP" altLang="en-US" sz="2400" dirty="0">
              <a:solidFill>
                <a:srgbClr val="FFFF00"/>
              </a:solidFill>
            </a:endParaRPr>
          </a:p>
        </p:txBody>
      </p:sp>
      <p:sp>
        <p:nvSpPr>
          <p:cNvPr id="25" name="円/楕円 24"/>
          <p:cNvSpPr/>
          <p:nvPr/>
        </p:nvSpPr>
        <p:spPr>
          <a:xfrm>
            <a:off x="4014309" y="3666935"/>
            <a:ext cx="281971" cy="274599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005499" y="3294422"/>
            <a:ext cx="1332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chemeClr val="bg1"/>
                </a:solidFill>
              </a:rPr>
              <a:t>TOKYO</a:t>
            </a:r>
            <a:endParaRPr kumimoji="1" lang="ja-JP" altLang="en-US" sz="2800" b="1" i="1" dirty="0">
              <a:solidFill>
                <a:schemeClr val="bg1"/>
              </a:solidFill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453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5288"/>
            <a:ext cx="8229600" cy="1143000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T</a:t>
            </a:r>
            <a:r>
              <a:rPr kumimoji="1" lang="en-US" altLang="ja-JP" dirty="0" smtClean="0"/>
              <a:t>owards K2K, T2K</a:t>
            </a:r>
            <a:br>
              <a:rPr kumimoji="1" lang="en-US" altLang="ja-JP" dirty="0" smtClean="0"/>
            </a:br>
            <a:r>
              <a:rPr lang="en-US" altLang="ja-JP" sz="3600" dirty="0" smtClean="0"/>
              <a:t>Long baseline neutrino oscillation experiments</a:t>
            </a:r>
            <a:endParaRPr kumimoji="1" lang="ja-JP" altLang="en-US" sz="3600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half" idx="1"/>
          </p:nvPr>
        </p:nvSpPr>
        <p:spPr>
          <a:xfrm>
            <a:off x="5824134" y="1554660"/>
            <a:ext cx="3319866" cy="4024327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Super-K was used as a far detector for </a:t>
            </a:r>
            <a:r>
              <a:rPr lang="en-US" altLang="ja-JP" dirty="0" err="1" smtClean="0"/>
              <a:t>longbaseline</a:t>
            </a:r>
            <a:r>
              <a:rPr lang="en-US" altLang="ja-JP" dirty="0" smtClean="0"/>
              <a:t> neutrino oscillation experiments</a:t>
            </a:r>
          </a:p>
          <a:p>
            <a:r>
              <a:rPr lang="en-US" altLang="ja-JP" dirty="0" smtClean="0"/>
              <a:t>K2K (KEK to </a:t>
            </a:r>
            <a:r>
              <a:rPr lang="en-US" altLang="ja-JP" dirty="0" err="1" smtClean="0"/>
              <a:t>kamioka</a:t>
            </a:r>
            <a:r>
              <a:rPr lang="en-US" altLang="ja-JP" dirty="0" smtClean="0"/>
              <a:t>) with 250km baseline using neutrinos from KEK 12 </a:t>
            </a:r>
            <a:r>
              <a:rPr lang="en-US" altLang="ja-JP" dirty="0" err="1" smtClean="0"/>
              <a:t>GeV</a:t>
            </a:r>
            <a:r>
              <a:rPr lang="en-US" altLang="ja-JP" dirty="0" smtClean="0"/>
              <a:t> PS, run between 1999 and 2004, </a:t>
            </a:r>
            <a:r>
              <a:rPr lang="en-US" altLang="ja-JP" dirty="0" smtClean="0">
                <a:solidFill>
                  <a:srgbClr val="FF0000"/>
                </a:solidFill>
              </a:rPr>
              <a:t>confirmed atmospheric neutrino oscillations.</a:t>
            </a: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29" name="コンテンツ プレースホルダー 28"/>
          <p:cNvSpPr>
            <a:spLocks noGrp="1"/>
          </p:cNvSpPr>
          <p:nvPr>
            <p:ph sz="half" idx="2"/>
          </p:nvPr>
        </p:nvSpPr>
        <p:spPr>
          <a:xfrm>
            <a:off x="683569" y="5544264"/>
            <a:ext cx="8003231" cy="1342690"/>
          </a:xfrm>
        </p:spPr>
        <p:txBody>
          <a:bodyPr>
            <a:normAutofit fontScale="85000" lnSpcReduction="20000"/>
          </a:bodyPr>
          <a:lstStyle/>
          <a:p>
            <a:pPr marL="273050" indent="-273050">
              <a:lnSpc>
                <a:spcPct val="120000"/>
              </a:lnSpc>
            </a:pPr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T2K  (Tokai to </a:t>
            </a:r>
            <a:r>
              <a:rPr lang="en-US" altLang="ja-JP" dirty="0" err="1">
                <a:solidFill>
                  <a:schemeClr val="bg1">
                    <a:lumMod val="50000"/>
                  </a:schemeClr>
                </a:solidFill>
              </a:rPr>
              <a:t>Kamioka</a:t>
            </a:r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) uses newly build JPARC 40 </a:t>
            </a:r>
            <a:r>
              <a:rPr lang="en-US" altLang="ja-JP" dirty="0" err="1">
                <a:solidFill>
                  <a:schemeClr val="bg1">
                    <a:lumMod val="50000"/>
                  </a:schemeClr>
                </a:solidFill>
              </a:rPr>
              <a:t>GeV</a:t>
            </a:r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 Accelerator with 295km baseline has started in 2010 aiming to discover theta 13</a:t>
            </a:r>
            <a:endParaRPr lang="ja-JP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kumimoji="1"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156979" y="1417638"/>
            <a:ext cx="5667155" cy="41266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k</a:t>
            </a:r>
            <a:endParaRPr kumimoji="1" lang="ja-JP" altLang="en-US" dirty="0"/>
          </a:p>
        </p:txBody>
      </p:sp>
      <p:pic>
        <p:nvPicPr>
          <p:cNvPr id="7" name="Picture 4" descr="fit_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4" r="8025"/>
          <a:stretch>
            <a:fillRect/>
          </a:stretch>
        </p:blipFill>
        <p:spPr bwMode="auto">
          <a:xfrm>
            <a:off x="251520" y="1556792"/>
            <a:ext cx="2908391" cy="281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346984" y="1458364"/>
            <a:ext cx="23383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Symbol" charset="2"/>
                <a:cs typeface="Symbol" charset="2"/>
              </a:rPr>
              <a:t>K2K</a:t>
            </a:r>
          </a:p>
          <a:p>
            <a:pPr marL="342900" indent="-342900">
              <a:buFont typeface="Arial"/>
              <a:buChar char="•"/>
            </a:pPr>
            <a:r>
              <a:rPr lang="en-US" altLang="ja-JP" sz="2000" dirty="0" smtClean="0">
                <a:latin typeface="Symbol" charset="2"/>
                <a:cs typeface="Symbol" charset="2"/>
              </a:rPr>
              <a:t>~</a:t>
            </a:r>
            <a:r>
              <a:rPr lang="en-US" altLang="ja-JP" sz="2000" dirty="0" smtClean="0"/>
              <a:t>0.92x 10</a:t>
            </a:r>
            <a:r>
              <a:rPr lang="en-US" altLang="ja-JP" sz="2000" baseline="30000" dirty="0" smtClean="0"/>
              <a:t>20</a:t>
            </a:r>
            <a:r>
              <a:rPr lang="en-US" altLang="ja-JP" sz="2000" dirty="0" smtClean="0"/>
              <a:t> POT</a:t>
            </a:r>
          </a:p>
          <a:p>
            <a:pPr marL="342900" indent="-342900">
              <a:buFont typeface="Arial"/>
              <a:buChar char="•"/>
            </a:pPr>
            <a:r>
              <a:rPr kumimoji="1" lang="en-US" altLang="ja-JP" sz="2000" dirty="0" smtClean="0"/>
              <a:t>Total observed </a:t>
            </a:r>
          </a:p>
          <a:p>
            <a:r>
              <a:rPr kumimoji="1" lang="en-US" altLang="ja-JP" sz="2000" dirty="0" smtClean="0"/>
              <a:t>	neutrino int.:  </a:t>
            </a:r>
          </a:p>
          <a:p>
            <a:pPr marL="342900" indent="-342900">
              <a:buFont typeface="Wingdings" charset="0"/>
              <a:buChar char="è"/>
            </a:pPr>
            <a:r>
              <a:rPr kumimoji="1" lang="en-US" altLang="ja-JP" sz="2000" dirty="0" smtClean="0"/>
              <a:t>112 events</a:t>
            </a:r>
          </a:p>
          <a:p>
            <a:pPr marL="342900" indent="-342900">
              <a:buFont typeface="Arial"/>
              <a:buChar char="•"/>
            </a:pPr>
            <a:r>
              <a:rPr lang="en-US" altLang="ja-JP" sz="2000" dirty="0" smtClean="0"/>
              <a:t>Predicted</a:t>
            </a:r>
            <a:endParaRPr kumimoji="1" lang="en-US" altLang="ja-JP" sz="2000" dirty="0" smtClean="0"/>
          </a:p>
          <a:p>
            <a:pPr marL="342900" indent="-342900">
              <a:buFont typeface="Wingdings" charset="0"/>
              <a:buChar char="ó"/>
            </a:pPr>
            <a:r>
              <a:rPr lang="en-US" altLang="ja-JP" sz="2000" dirty="0" smtClean="0">
                <a:sym typeface="Wingdings"/>
              </a:rPr>
              <a:t>155.9 </a:t>
            </a:r>
            <a:r>
              <a:rPr lang="en-US" altLang="ja-JP" sz="2000" dirty="0" err="1" smtClean="0">
                <a:sym typeface="Wingdings"/>
              </a:rPr>
              <a:t>ev</a:t>
            </a:r>
            <a:endParaRPr lang="en-US" altLang="ja-JP" sz="2000" dirty="0">
              <a:sym typeface="Wingdings"/>
            </a:endParaRPr>
          </a:p>
          <a:p>
            <a:r>
              <a:rPr lang="en-US" altLang="ja-JP" sz="2000" dirty="0" smtClean="0">
                <a:sym typeface="Wingdings"/>
              </a:rPr>
              <a:t>   (for no oscillation)</a:t>
            </a:r>
          </a:p>
          <a:p>
            <a:r>
              <a:rPr lang="ja-JP" altLang="en-US" sz="2000" dirty="0" smtClean="0">
                <a:sym typeface="Wingdings"/>
              </a:rPr>
              <a:t></a:t>
            </a:r>
            <a:r>
              <a:rPr lang="en-US" altLang="ja-JP" sz="2000" dirty="0" smtClean="0">
                <a:sym typeface="Wingdings"/>
              </a:rPr>
              <a:t> 71% survive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008298" y="2361805"/>
            <a:ext cx="11845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 dirty="0">
                <a:solidFill>
                  <a:srgbClr val="FF0000"/>
                </a:solidFill>
              </a:rPr>
              <a:t>Oscillation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552331" y="2070785"/>
            <a:ext cx="1533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 dirty="0">
                <a:solidFill>
                  <a:schemeClr val="accent1"/>
                </a:solidFill>
              </a:rPr>
              <a:t>No oscillation</a:t>
            </a:r>
            <a:endParaRPr lang="en-US" altLang="ja-JP" sz="1600" b="1" dirty="0">
              <a:solidFill>
                <a:schemeClr val="accent1"/>
              </a:solidFill>
            </a:endParaRP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1116692" y="2440117"/>
            <a:ext cx="770563" cy="669872"/>
          </a:xfrm>
          <a:prstGeom prst="line">
            <a:avLst/>
          </a:prstGeom>
          <a:noFill/>
          <a:ln w="38100">
            <a:solidFill>
              <a:srgbClr val="4F81B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1476262" y="2731138"/>
            <a:ext cx="802689" cy="48037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451078" y="1622222"/>
            <a:ext cx="1658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ja-JP" b="1" u="sng" dirty="0"/>
              <a:t>1R-</a:t>
            </a:r>
            <a:r>
              <a:rPr lang="en-US" altLang="ja-JP" b="1" u="sng" dirty="0">
                <a:latin typeface="Symbol" charset="0"/>
              </a:rPr>
              <a:t>m</a:t>
            </a:r>
            <a:r>
              <a:rPr lang="en-US" altLang="ja-JP" b="1" u="sng" dirty="0"/>
              <a:t> spectrum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4498772"/>
            <a:ext cx="5457738" cy="104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Predicted survival </a:t>
            </a:r>
            <a:r>
              <a:rPr lang="en-US" altLang="ja-JP" b="1" dirty="0" smtClean="0"/>
              <a:t>prob. </a:t>
            </a:r>
            <a:r>
              <a:rPr lang="en-US" altLang="ja-JP" b="1" dirty="0"/>
              <a:t>f</a:t>
            </a:r>
            <a:r>
              <a:rPr lang="en-US" altLang="ja-JP" b="1" dirty="0" smtClean="0"/>
              <a:t>or L</a:t>
            </a:r>
            <a:r>
              <a:rPr lang="en-US" altLang="ja-JP" b="1" dirty="0"/>
              <a:t>=</a:t>
            </a:r>
            <a:r>
              <a:rPr lang="en-US" altLang="ja-JP" b="1" dirty="0" smtClean="0"/>
              <a:t>250 km, &lt;</a:t>
            </a:r>
            <a:r>
              <a:rPr lang="en-US" altLang="ja-JP" b="1" dirty="0"/>
              <a:t>E</a:t>
            </a:r>
            <a:r>
              <a:rPr lang="en-US" altLang="ja-JP" b="1" dirty="0">
                <a:latin typeface="Symbol" charset="2"/>
                <a:cs typeface="Symbol" charset="2"/>
              </a:rPr>
              <a:t>n</a:t>
            </a:r>
            <a:r>
              <a:rPr lang="en-US" altLang="ja-JP" b="1" dirty="0"/>
              <a:t>&gt;</a:t>
            </a:r>
            <a:r>
              <a:rPr lang="en-US" altLang="ja-JP" b="1" dirty="0">
                <a:latin typeface="Symbol" charset="2"/>
                <a:cs typeface="Symbol" charset="2"/>
              </a:rPr>
              <a:t>~</a:t>
            </a:r>
            <a:r>
              <a:rPr lang="en-US" altLang="ja-JP" b="1" dirty="0"/>
              <a:t>1.3 </a:t>
            </a:r>
            <a:r>
              <a:rPr lang="en-US" altLang="ja-JP" b="1" dirty="0" err="1"/>
              <a:t>GeV</a:t>
            </a:r>
            <a:endParaRPr lang="en-US" altLang="ja-JP" b="1" dirty="0"/>
          </a:p>
          <a:p>
            <a:r>
              <a:rPr lang="en-US" altLang="ja-JP" b="1" dirty="0">
                <a:latin typeface="Symbol" charset="2"/>
                <a:cs typeface="Symbol" charset="2"/>
              </a:rPr>
              <a:t>D</a:t>
            </a:r>
            <a:r>
              <a:rPr lang="en-US" altLang="ja-JP" b="1" dirty="0"/>
              <a:t>m</a:t>
            </a:r>
            <a:r>
              <a:rPr lang="en-US" altLang="ja-JP" b="1" baseline="30000" dirty="0"/>
              <a:t>2</a:t>
            </a:r>
            <a:r>
              <a:rPr lang="en-US" altLang="ja-JP" b="1" dirty="0"/>
              <a:t>=2.5x10</a:t>
            </a:r>
            <a:r>
              <a:rPr lang="en-US" altLang="ja-JP" b="1" baseline="30000" dirty="0"/>
              <a:t>-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eV</a:t>
            </a:r>
            <a:r>
              <a:rPr lang="en-US" altLang="ja-JP" b="1" baseline="30000" dirty="0" smtClean="0"/>
              <a:t>2</a:t>
            </a:r>
            <a:r>
              <a:rPr lang="en-US" altLang="ja-JP" b="1" dirty="0" smtClean="0"/>
              <a:t>,</a:t>
            </a:r>
            <a:r>
              <a:rPr lang="en-US" altLang="ja-JP" b="1" dirty="0"/>
              <a:t> </a:t>
            </a:r>
            <a:r>
              <a:rPr lang="en-US" altLang="ja-JP" b="1" dirty="0" smtClean="0"/>
              <a:t>:</a:t>
            </a:r>
            <a:r>
              <a:rPr lang="en-US" altLang="ja-JP" b="1" dirty="0" smtClean="0">
                <a:sym typeface="Wingdings"/>
              </a:rPr>
              <a:t>70</a:t>
            </a:r>
            <a:r>
              <a:rPr lang="en-US" altLang="ja-JP" b="1" dirty="0">
                <a:sym typeface="Wingdings"/>
              </a:rPr>
              <a:t>% </a:t>
            </a:r>
            <a:r>
              <a:rPr lang="en-US" altLang="ja-JP" b="1" dirty="0" smtClean="0">
                <a:sym typeface="Wingdings"/>
              </a:rPr>
              <a:t>survival </a:t>
            </a:r>
            <a:r>
              <a:rPr lang="ja-JP" altLang="en-US" b="1" dirty="0" smtClean="0">
                <a:sym typeface="Wingdings"/>
              </a:rPr>
              <a:t></a:t>
            </a:r>
            <a:r>
              <a:rPr lang="en-US" altLang="ja-JP" b="1" dirty="0" smtClean="0">
                <a:sym typeface="Wingdings"/>
              </a:rPr>
              <a:t> Obs</a:t>
            </a:r>
            <a:r>
              <a:rPr lang="en-US" altLang="ja-JP" b="1" dirty="0">
                <a:sym typeface="Wingdings"/>
              </a:rPr>
              <a:t>.: </a:t>
            </a:r>
            <a:r>
              <a:rPr lang="en-US" altLang="ja-JP" b="1" dirty="0" smtClean="0">
                <a:sym typeface="Wingdings"/>
              </a:rPr>
              <a:t>71%</a:t>
            </a:r>
          </a:p>
          <a:p>
            <a:pPr>
              <a:lnSpc>
                <a:spcPct val="80000"/>
              </a:lnSpc>
            </a:pPr>
            <a:r>
              <a:rPr lang="en-US" altLang="ja-JP" sz="1400" b="1" dirty="0"/>
              <a:t>(in physical region)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altLang="ja-JP" b="1" dirty="0"/>
              <a:t>   sin</a:t>
            </a:r>
            <a:r>
              <a:rPr lang="en-US" altLang="ja-JP" b="1" baseline="30000" dirty="0"/>
              <a:t>2</a:t>
            </a:r>
            <a:r>
              <a:rPr lang="en-US" altLang="ja-JP" b="1" dirty="0"/>
              <a:t>2</a:t>
            </a:r>
            <a:r>
              <a:rPr lang="en-US" altLang="ja-JP" b="1" dirty="0">
                <a:latin typeface="Symbol" charset="0"/>
              </a:rPr>
              <a:t>q</a:t>
            </a:r>
            <a:r>
              <a:rPr lang="en-US" altLang="ja-JP" b="1" dirty="0"/>
              <a:t> = </a:t>
            </a:r>
            <a:r>
              <a:rPr lang="en-US" altLang="ja-JP" b="1" dirty="0" smtClean="0"/>
              <a:t>1.0, </a:t>
            </a:r>
            <a:r>
              <a:rPr lang="en-US" altLang="ja-JP" b="1" dirty="0" smtClean="0">
                <a:latin typeface="Symbol" charset="0"/>
              </a:rPr>
              <a:t>D</a:t>
            </a:r>
            <a:r>
              <a:rPr lang="en-US" altLang="ja-JP" b="1" dirty="0" smtClean="0"/>
              <a:t>m</a:t>
            </a:r>
            <a:r>
              <a:rPr lang="en-US" altLang="ja-JP" b="1" baseline="30000" dirty="0" smtClean="0"/>
              <a:t>2</a:t>
            </a:r>
            <a:r>
              <a:rPr lang="en-US" altLang="ja-JP" b="1" dirty="0" smtClean="0"/>
              <a:t>  </a:t>
            </a:r>
            <a:r>
              <a:rPr lang="en-US" altLang="ja-JP" b="1" dirty="0"/>
              <a:t>= (2.76 </a:t>
            </a:r>
            <a:r>
              <a:rPr lang="en-US" altLang="ja-JP" b="1" dirty="0">
                <a:sym typeface="Symbol" charset="0"/>
              </a:rPr>
              <a:t></a:t>
            </a:r>
            <a:r>
              <a:rPr lang="en-US" altLang="ja-JP" b="1" dirty="0"/>
              <a:t> 0.36)x10</a:t>
            </a:r>
            <a:r>
              <a:rPr lang="en-US" altLang="ja-JP" b="1" baseline="30000" dirty="0"/>
              <a:t>-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eV</a:t>
            </a:r>
            <a:r>
              <a:rPr lang="en-US" altLang="ja-JP" b="1" baseline="30000" dirty="0" smtClean="0"/>
              <a:t>2</a:t>
            </a:r>
            <a:endParaRPr lang="en-US" altLang="ja-JP" b="1" baseline="30000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433631" y="4198736"/>
            <a:ext cx="97169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/>
              <a:t>E</a:t>
            </a:r>
            <a:r>
              <a:rPr kumimoji="1" lang="en-US" altLang="ja-JP" sz="2400" b="1" dirty="0" err="1" smtClean="0">
                <a:latin typeface="Symbol" charset="2"/>
                <a:cs typeface="Symbol" charset="2"/>
              </a:rPr>
              <a:t>n</a:t>
            </a:r>
            <a:r>
              <a:rPr kumimoji="1" lang="en-US" altLang="ja-JP" sz="2400" b="1" baseline="30000" dirty="0" err="1" smtClean="0"/>
              <a:t>recon</a:t>
            </a:r>
            <a:endParaRPr kumimoji="1" lang="ja-JP" altLang="en-US" sz="2400" b="1" baseline="30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683748" y="4206931"/>
            <a:ext cx="745704" cy="400110"/>
          </a:xfrm>
          <a:prstGeom prst="rect">
            <a:avLst/>
          </a:prstGeom>
          <a:solidFill>
            <a:srgbClr val="C6D9F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i="1" dirty="0" smtClean="0"/>
              <a:t>MeV</a:t>
            </a:r>
            <a:endParaRPr kumimoji="1" lang="ja-JP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934241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5288"/>
            <a:ext cx="8229600" cy="1143000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T</a:t>
            </a:r>
            <a:r>
              <a:rPr kumimoji="1" lang="en-US" altLang="ja-JP" dirty="0" smtClean="0"/>
              <a:t>owards K2K, T2K</a:t>
            </a:r>
            <a:br>
              <a:rPr kumimoji="1" lang="en-US" altLang="ja-JP" dirty="0" smtClean="0"/>
            </a:br>
            <a:r>
              <a:rPr lang="en-US" altLang="ja-JP" sz="3600" dirty="0" smtClean="0"/>
              <a:t>Long baseline neutrino oscillation experiments</a:t>
            </a:r>
            <a:endParaRPr kumimoji="1" lang="ja-JP" altLang="en-US" sz="3600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half" idx="1"/>
          </p:nvPr>
        </p:nvSpPr>
        <p:spPr>
          <a:xfrm>
            <a:off x="5824134" y="1554660"/>
            <a:ext cx="3319866" cy="4024327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 smtClean="0">
                <a:solidFill>
                  <a:srgbClr val="7F7F7F"/>
                </a:solidFill>
              </a:rPr>
              <a:t>Super-K was used as a far detector for </a:t>
            </a:r>
            <a:r>
              <a:rPr lang="en-US" altLang="ja-JP" dirty="0" err="1" smtClean="0">
                <a:solidFill>
                  <a:srgbClr val="7F7F7F"/>
                </a:solidFill>
              </a:rPr>
              <a:t>longbaseline</a:t>
            </a:r>
            <a:r>
              <a:rPr lang="en-US" altLang="ja-JP" dirty="0" smtClean="0">
                <a:solidFill>
                  <a:srgbClr val="7F7F7F"/>
                </a:solidFill>
              </a:rPr>
              <a:t> neutrino oscillation experiments</a:t>
            </a:r>
          </a:p>
          <a:p>
            <a:r>
              <a:rPr lang="en-US" altLang="ja-JP" dirty="0" smtClean="0">
                <a:solidFill>
                  <a:srgbClr val="7F7F7F"/>
                </a:solidFill>
              </a:rPr>
              <a:t>K2K (KEK to </a:t>
            </a:r>
            <a:r>
              <a:rPr lang="en-US" altLang="ja-JP" dirty="0" err="1" smtClean="0">
                <a:solidFill>
                  <a:srgbClr val="7F7F7F"/>
                </a:solidFill>
              </a:rPr>
              <a:t>kamioka</a:t>
            </a:r>
            <a:r>
              <a:rPr lang="en-US" altLang="ja-JP" dirty="0" smtClean="0">
                <a:solidFill>
                  <a:srgbClr val="7F7F7F"/>
                </a:solidFill>
              </a:rPr>
              <a:t>) with 250km baseline using neutrinos from KEK 12 </a:t>
            </a:r>
            <a:r>
              <a:rPr lang="en-US" altLang="ja-JP" dirty="0" err="1" smtClean="0">
                <a:solidFill>
                  <a:srgbClr val="7F7F7F"/>
                </a:solidFill>
              </a:rPr>
              <a:t>GeV</a:t>
            </a:r>
            <a:r>
              <a:rPr lang="en-US" altLang="ja-JP" dirty="0" smtClean="0">
                <a:solidFill>
                  <a:srgbClr val="7F7F7F"/>
                </a:solidFill>
              </a:rPr>
              <a:t> PS, run between 1999 and 2004, confirmed atmospheric neutrino oscillations.</a:t>
            </a:r>
            <a:endParaRPr lang="en-US" altLang="ja-JP" dirty="0">
              <a:solidFill>
                <a:srgbClr val="7F7F7F"/>
              </a:solidFill>
            </a:endParaRPr>
          </a:p>
        </p:txBody>
      </p:sp>
      <p:sp>
        <p:nvSpPr>
          <p:cNvPr id="29" name="コンテンツ プレースホルダー 28"/>
          <p:cNvSpPr>
            <a:spLocks noGrp="1"/>
          </p:cNvSpPr>
          <p:nvPr>
            <p:ph sz="half" idx="2"/>
          </p:nvPr>
        </p:nvSpPr>
        <p:spPr>
          <a:xfrm>
            <a:off x="683569" y="5544264"/>
            <a:ext cx="8003231" cy="1342690"/>
          </a:xfrm>
        </p:spPr>
        <p:txBody>
          <a:bodyPr>
            <a:normAutofit fontScale="85000" lnSpcReduction="20000"/>
          </a:bodyPr>
          <a:lstStyle/>
          <a:p>
            <a:pPr marL="273050" indent="-273050">
              <a:lnSpc>
                <a:spcPct val="120000"/>
              </a:lnSpc>
            </a:pPr>
            <a:r>
              <a:rPr lang="en-US" altLang="ja-JP" dirty="0" smtClean="0"/>
              <a:t>T2K  </a:t>
            </a:r>
            <a:r>
              <a:rPr lang="en-US" altLang="ja-JP" dirty="0"/>
              <a:t>(Tokai to </a:t>
            </a:r>
            <a:r>
              <a:rPr lang="en-US" altLang="ja-JP" dirty="0" err="1"/>
              <a:t>Kamioka</a:t>
            </a:r>
            <a:r>
              <a:rPr lang="en-US" altLang="ja-JP" dirty="0" smtClean="0"/>
              <a:t>) uses newly build JPARC 40 </a:t>
            </a:r>
            <a:r>
              <a:rPr lang="en-US" altLang="ja-JP" dirty="0" err="1" smtClean="0"/>
              <a:t>GeV</a:t>
            </a:r>
            <a:r>
              <a:rPr lang="en-US" altLang="ja-JP" dirty="0"/>
              <a:t> </a:t>
            </a:r>
            <a:r>
              <a:rPr lang="en-US" altLang="ja-JP" dirty="0" smtClean="0"/>
              <a:t>Accelerator with 295km baseline has started in 2010 aiming to discover </a:t>
            </a:r>
            <a:r>
              <a:rPr lang="en-US" altLang="ja-JP" dirty="0" smtClean="0">
                <a:latin typeface="Symbol" charset="2"/>
                <a:cs typeface="Symbol" charset="2"/>
              </a:rPr>
              <a:t>q</a:t>
            </a:r>
            <a:r>
              <a:rPr lang="en-US" altLang="ja-JP" baseline="-25000" dirty="0" smtClean="0"/>
              <a:t>13</a:t>
            </a:r>
            <a:endParaRPr lang="ja-JP" altLang="en-US" baseline="-25000" dirty="0"/>
          </a:p>
          <a:p>
            <a:endParaRPr kumimoji="1" lang="ja-JP" altLang="en-US" dirty="0"/>
          </a:p>
        </p:txBody>
      </p:sp>
      <p:pic>
        <p:nvPicPr>
          <p:cNvPr id="4" name="図 3" descr="T2K-K2K-地図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13376" r="11644" b="6289"/>
          <a:stretch/>
        </p:blipFill>
        <p:spPr>
          <a:xfrm>
            <a:off x="90837" y="1516179"/>
            <a:ext cx="5733297" cy="3743205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479096" y="2343025"/>
            <a:ext cx="188710" cy="1751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207602" y="2255435"/>
            <a:ext cx="188710" cy="17518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4407560" y="2901409"/>
            <a:ext cx="188710" cy="17518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992040" y="4635642"/>
            <a:ext cx="2698175" cy="274286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marL="176400" indent="-285750">
              <a:lnSpc>
                <a:spcPct val="120000"/>
              </a:lnSpc>
              <a:buFont typeface="Arial"/>
              <a:buChar char="•"/>
            </a:pPr>
            <a:endParaRPr kumimoji="1" lang="ja-JP" altLang="en-US" sz="40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6628" y="2518194"/>
            <a:ext cx="167206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kumimoji="1" lang="en-US" altLang="ja-JP" sz="20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Super</a:t>
            </a:r>
          </a:p>
          <a:p>
            <a:pPr>
              <a:lnSpc>
                <a:spcPct val="70000"/>
              </a:lnSpc>
            </a:pPr>
            <a:r>
              <a:rPr kumimoji="1" lang="en-US" altLang="ja-JP" sz="20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-</a:t>
            </a:r>
            <a:r>
              <a:rPr kumimoji="1" lang="en-US" altLang="ja-JP" sz="2000" b="1" i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Kamiokande</a:t>
            </a:r>
            <a:endParaRPr kumimoji="1" lang="ja-JP" altLang="en-US" sz="2000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 flipH="1" flipV="1">
            <a:off x="683568" y="2492896"/>
            <a:ext cx="3634609" cy="470794"/>
          </a:xfrm>
          <a:prstGeom prst="straightConnector1">
            <a:avLst/>
          </a:prstGeom>
          <a:ln w="5715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flipH="1">
            <a:off x="683569" y="2343025"/>
            <a:ext cx="4524033" cy="7786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2342790" y="1820407"/>
            <a:ext cx="24818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>
                <a:solidFill>
                  <a:srgbClr val="FF0000"/>
                </a:solidFill>
              </a:rPr>
              <a:t>T2K:  295 km</a:t>
            </a:r>
            <a:endParaRPr kumimoji="1" lang="ja-JP" altLang="en-US" sz="3200" b="1" i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 rot="421210">
            <a:off x="1665181" y="2704323"/>
            <a:ext cx="2215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rgbClr val="FFFF00"/>
                </a:solidFill>
              </a:rPr>
              <a:t>K2K:  250 km</a:t>
            </a:r>
            <a:endParaRPr kumimoji="1" lang="ja-JP" altLang="en-US" sz="2800" b="1" i="1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704194" y="2343016"/>
            <a:ext cx="951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JPARC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363768" y="2988734"/>
            <a:ext cx="65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FF00"/>
                </a:solidFill>
              </a:rPr>
              <a:t>KEK</a:t>
            </a:r>
            <a:endParaRPr kumimoji="1" lang="ja-JP" altLang="en-US" sz="2400" dirty="0">
              <a:solidFill>
                <a:srgbClr val="FFFF00"/>
              </a:solidFill>
            </a:endParaRPr>
          </a:p>
        </p:txBody>
      </p:sp>
      <p:sp>
        <p:nvSpPr>
          <p:cNvPr id="25" name="円/楕円 24"/>
          <p:cNvSpPr/>
          <p:nvPr/>
        </p:nvSpPr>
        <p:spPr>
          <a:xfrm>
            <a:off x="4014309" y="3666935"/>
            <a:ext cx="281971" cy="274599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005499" y="3294422"/>
            <a:ext cx="1332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chemeClr val="bg1"/>
                </a:solidFill>
              </a:rPr>
              <a:t>TOKYO</a:t>
            </a:r>
            <a:endParaRPr kumimoji="1" lang="ja-JP" altLang="en-US" sz="2800" b="1" i="1" dirty="0">
              <a:solidFill>
                <a:schemeClr val="bg1"/>
              </a:solidFill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894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925" y="1052513"/>
            <a:ext cx="9109075" cy="547211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ja-JP" sz="2800" dirty="0" smtClean="0">
                <a:latin typeface="Calibri" charset="0"/>
                <a:ea typeface="ＭＳ Ｐゴシック" charset="0"/>
              </a:rPr>
              <a:t>June 18</a:t>
            </a:r>
            <a:r>
              <a:rPr lang="en-US" altLang="ja-JP" sz="2800" baseline="30000" dirty="0" smtClean="0">
                <a:latin typeface="Calibri" charset="0"/>
                <a:ea typeface="ＭＳ Ｐゴシック" charset="0"/>
              </a:rPr>
              <a:t>th</a:t>
            </a:r>
            <a:r>
              <a:rPr lang="en-US" altLang="ja-JP" sz="2800" dirty="0" smtClean="0">
                <a:latin typeface="Calibri" charset="0"/>
                <a:ea typeface="ＭＳ Ｐゴシック" charset="0"/>
              </a:rPr>
              <a:t> was a very special day for us for the solar neutrino oscillation</a:t>
            </a:r>
          </a:p>
          <a:p>
            <a:pPr>
              <a:lnSpc>
                <a:spcPct val="90000"/>
              </a:lnSpc>
            </a:pPr>
            <a:r>
              <a:rPr lang="en-US" altLang="ja-JP" sz="2800" dirty="0" smtClean="0">
                <a:latin typeface="Calibri" charset="0"/>
                <a:ea typeface="ＭＳ Ｐゴシック" charset="0"/>
              </a:rPr>
              <a:t>SK </a:t>
            </a:r>
            <a:r>
              <a:rPr lang="en-US" altLang="ja-JP" sz="2800" dirty="0">
                <a:latin typeface="Calibri" charset="0"/>
                <a:ea typeface="ＭＳ Ｐゴシック" charset="0"/>
              </a:rPr>
              <a:t>1258 days ES flux: PRL86 in 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June 18, 2001</a:t>
            </a:r>
            <a:r>
              <a:rPr lang="en-US" altLang="ja-JP" sz="2800" dirty="0">
                <a:latin typeface="Calibri" charset="0"/>
                <a:ea typeface="ＭＳ Ｐゴシック" charset="0"/>
              </a:rPr>
              <a:t> issue</a:t>
            </a:r>
          </a:p>
          <a:p>
            <a:pPr lvl="1">
              <a:lnSpc>
                <a:spcPct val="50000"/>
              </a:lnSpc>
            </a:pPr>
            <a:r>
              <a:rPr lang="en-US" altLang="ja-JP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en-US" altLang="ja-JP" sz="2400" b="1" dirty="0">
                <a:solidFill>
                  <a:schemeClr val="accent2"/>
                </a:solidFill>
                <a:latin typeface="Symbol" charset="0"/>
                <a:ea typeface="ＭＳ Ｐゴシック" charset="0"/>
                <a:sym typeface="Wingdings" charset="0"/>
              </a:rPr>
              <a:t>n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 + e  </a:t>
            </a:r>
            <a:r>
              <a:rPr lang="en-US" altLang="ja-JP" sz="2400" b="1" dirty="0">
                <a:solidFill>
                  <a:schemeClr val="accent2"/>
                </a:solidFill>
                <a:latin typeface="Symbol" charset="0"/>
                <a:ea typeface="ＭＳ Ｐゴシック" charset="0"/>
                <a:sym typeface="Wingdings" charset="0"/>
              </a:rPr>
              <a:t>n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 + e 		2.35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Symbol" charset="0"/>
              </a:rPr>
              <a:t>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0.02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Symbol" charset="0"/>
              </a:rPr>
              <a:t>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0.08 x 10</a:t>
            </a:r>
            <a:r>
              <a:rPr lang="en-US" altLang="ja-JP" sz="2400" b="1" baseline="300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6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cm</a:t>
            </a:r>
            <a:r>
              <a:rPr lang="en-US" altLang="ja-JP" sz="2400" b="1" baseline="300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-2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s</a:t>
            </a:r>
            <a:r>
              <a:rPr lang="en-US" altLang="ja-JP" sz="2400" b="1" baseline="300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-1</a:t>
            </a:r>
            <a:endParaRPr lang="en-US" altLang="ja-JP" sz="3200" baseline="30000" dirty="0">
              <a:solidFill>
                <a:schemeClr val="accent2"/>
              </a:solidFill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sz="2800" dirty="0">
                <a:latin typeface="Calibri" charset="0"/>
                <a:ea typeface="ＭＳ Ｐゴシック" charset="0"/>
              </a:rPr>
              <a:t>SNO CC results: announcement in 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June 18, 2001</a:t>
            </a:r>
          </a:p>
          <a:p>
            <a:pPr lvl="1">
              <a:lnSpc>
                <a:spcPct val="60000"/>
              </a:lnSpc>
            </a:pP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altLang="ja-JP" sz="2400" b="1" dirty="0">
                <a:solidFill>
                  <a:schemeClr val="accent2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altLang="ja-JP" sz="2400" b="1" baseline="-25000" dirty="0">
                <a:solidFill>
                  <a:schemeClr val="accent2"/>
                </a:solidFill>
                <a:latin typeface="Calibri" charset="0"/>
                <a:ea typeface="ＭＳ Ｐゴシック" charset="0"/>
              </a:rPr>
              <a:t>e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</a:rPr>
              <a:t> + d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 p + p + e</a:t>
            </a:r>
            <a:r>
              <a:rPr lang="en-US" altLang="ja-JP" sz="2400" b="1" baseline="300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-</a:t>
            </a:r>
            <a:r>
              <a:rPr lang="en-US" altLang="ja-JP" sz="24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 	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1.76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Symbol" charset="0"/>
              </a:rPr>
              <a:t>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0.06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Symbol" charset="0"/>
              </a:rPr>
              <a:t>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0.09 x 10</a:t>
            </a:r>
            <a:r>
              <a:rPr lang="en-US" altLang="ja-JP" sz="2400" b="1" baseline="300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6 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cm</a:t>
            </a:r>
            <a:r>
              <a:rPr lang="en-US" altLang="ja-JP" sz="2400" b="1" baseline="300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-2</a:t>
            </a:r>
            <a:r>
              <a:rPr lang="en-US" altLang="ja-JP" sz="2400" b="1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s</a:t>
            </a:r>
            <a:r>
              <a:rPr lang="en-US" altLang="ja-JP" sz="2400" b="1" baseline="30000" dirty="0">
                <a:solidFill>
                  <a:schemeClr val="accent2"/>
                </a:solidFill>
                <a:latin typeface="Calibri" charset="0"/>
                <a:ea typeface="ＭＳ Ｐゴシック" charset="0"/>
                <a:sym typeface="Wingdings" charset="0"/>
              </a:rPr>
              <a:t>-1</a:t>
            </a:r>
          </a:p>
          <a:p>
            <a:pPr lvl="1">
              <a:lnSpc>
                <a:spcPct val="60000"/>
              </a:lnSpc>
              <a:buFont typeface="Arial" charset="0"/>
              <a:buNone/>
            </a:pPr>
            <a:endParaRPr lang="en-US" altLang="ja-JP" sz="3200" baseline="30000" dirty="0">
              <a:solidFill>
                <a:schemeClr val="accent2"/>
              </a:solidFill>
              <a:latin typeface="Calibri" charset="0"/>
              <a:ea typeface="ＭＳ Ｐゴシック" charset="0"/>
            </a:endParaRPr>
          </a:p>
          <a:p>
            <a:pPr lvl="1">
              <a:lnSpc>
                <a:spcPct val="60000"/>
              </a:lnSpc>
              <a:buFont typeface="Arial" charset="0"/>
              <a:buNone/>
            </a:pPr>
            <a:endParaRPr lang="en-US" altLang="ja-JP" sz="3200" baseline="30000" dirty="0">
              <a:solidFill>
                <a:schemeClr val="accent2"/>
              </a:solidFill>
              <a:latin typeface="Calibri" charset="0"/>
              <a:ea typeface="ＭＳ Ｐゴシック" charset="0"/>
            </a:endParaRPr>
          </a:p>
          <a:p>
            <a:pPr>
              <a:lnSpc>
                <a:spcPct val="150000"/>
              </a:lnSpc>
            </a:pP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SNO (</a:t>
            </a:r>
            <a:r>
              <a:rPr lang="en-US" altLang="ja-JP" sz="2800" dirty="0">
                <a:solidFill>
                  <a:srgbClr val="FF0000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altLang="ja-JP" sz="28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e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) +SK (</a:t>
            </a:r>
            <a:r>
              <a:rPr lang="en-US" altLang="ja-JP" sz="2800" dirty="0">
                <a:solidFill>
                  <a:srgbClr val="FF0000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altLang="ja-JP" sz="28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e 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+ (</a:t>
            </a:r>
            <a:r>
              <a:rPr lang="en-US" altLang="ja-JP" sz="2800" dirty="0">
                <a:solidFill>
                  <a:srgbClr val="FF0000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altLang="ja-JP" sz="2800" baseline="-25000" dirty="0">
                <a:solidFill>
                  <a:srgbClr val="FF0000"/>
                </a:solidFill>
                <a:latin typeface="Symbol" charset="0"/>
                <a:ea typeface="ＭＳ Ｐゴシック" charset="0"/>
              </a:rPr>
              <a:t>m</a:t>
            </a:r>
            <a:r>
              <a:rPr lang="en-US" altLang="ja-JP" sz="28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+ </a:t>
            </a:r>
            <a:r>
              <a:rPr lang="en-US" altLang="ja-JP" sz="2800" dirty="0" err="1">
                <a:solidFill>
                  <a:srgbClr val="FF0000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altLang="ja-JP" sz="2800" baseline="-25000" dirty="0" err="1">
                <a:solidFill>
                  <a:srgbClr val="FF0000"/>
                </a:solidFill>
                <a:latin typeface="Symbol" charset="0"/>
                <a:ea typeface="ＭＳ Ｐゴシック" charset="0"/>
              </a:rPr>
              <a:t>t</a:t>
            </a:r>
            <a:r>
              <a:rPr lang="en-US" altLang="ja-JP" sz="2800" dirty="0">
                <a:solidFill>
                  <a:srgbClr val="FF0000"/>
                </a:solidFill>
                <a:latin typeface="Symbol" charset="0"/>
                <a:ea typeface="ＭＳ Ｐゴシック" charset="0"/>
              </a:rPr>
              <a:t> 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)</a:t>
            </a:r>
            <a:r>
              <a:rPr lang="en-US" altLang="ja-JP" sz="2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x0.15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ja-JP" sz="14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50000"/>
              </a:lnSpc>
              <a:buFont typeface="Wingdings" charset="0"/>
              <a:buChar char="è"/>
            </a:pPr>
            <a:r>
              <a:rPr lang="en-US" altLang="ja-JP" sz="2400" b="1" dirty="0">
                <a:latin typeface="Calibri" charset="0"/>
                <a:ea typeface="ＭＳ Ｐゴシック" charset="0"/>
                <a:sym typeface="Wingdings" charset="0"/>
              </a:rPr>
              <a:t>4.3</a:t>
            </a:r>
            <a:r>
              <a:rPr lang="en-US" altLang="ja-JP" sz="2400" b="1" dirty="0">
                <a:latin typeface="Calibri" charset="0"/>
                <a:ea typeface="ＭＳ Ｐゴシック" charset="0"/>
              </a:rPr>
              <a:t> </a:t>
            </a:r>
            <a:r>
              <a:rPr lang="en-US" altLang="ja-JP" sz="2400" b="1" dirty="0">
                <a:latin typeface="Symbol" charset="0"/>
                <a:ea typeface="ＭＳ Ｐゴシック" charset="0"/>
              </a:rPr>
              <a:t>s</a:t>
            </a:r>
            <a:r>
              <a:rPr lang="en-US" altLang="ja-JP" sz="2400" b="1" dirty="0">
                <a:latin typeface="Calibri" charset="0"/>
                <a:ea typeface="ＭＳ Ｐゴシック" charset="0"/>
              </a:rPr>
              <a:t> effect of the existence of 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altLang="ja-JP" sz="2400" b="1" dirty="0">
                <a:latin typeface="Calibri" charset="0"/>
                <a:ea typeface="ＭＳ Ｐゴシック" charset="0"/>
              </a:rPr>
              <a:t>    non-electron neutrino </a:t>
            </a:r>
          </a:p>
          <a:p>
            <a:pPr lvl="1">
              <a:lnSpc>
                <a:spcPct val="70000"/>
              </a:lnSpc>
              <a:buFont typeface="Wingdings" charset="0"/>
              <a:buNone/>
            </a:pPr>
            <a:r>
              <a:rPr lang="en-US" altLang="ja-JP" sz="2400" b="1" dirty="0">
                <a:latin typeface="Calibri" charset="0"/>
                <a:ea typeface="ＭＳ Ｐゴシック" charset="0"/>
              </a:rPr>
              <a:t>    components in solar neutrinos</a:t>
            </a:r>
          </a:p>
          <a:p>
            <a:pPr lvl="1">
              <a:lnSpc>
                <a:spcPct val="70000"/>
              </a:lnSpc>
              <a:buFont typeface="Wingdings" charset="0"/>
              <a:buNone/>
            </a:pPr>
            <a:r>
              <a:rPr lang="en-US" altLang="ja-JP" sz="2400" b="1" dirty="0">
                <a:latin typeface="Calibri" charset="0"/>
                <a:ea typeface="ＭＳ Ｐゴシック" charset="0"/>
              </a:rPr>
              <a:t>    on the earth</a:t>
            </a:r>
          </a:p>
          <a:p>
            <a:pPr>
              <a:lnSpc>
                <a:spcPct val="90000"/>
              </a:lnSpc>
              <a:buFont typeface="Wingdings" charset="0"/>
              <a:buChar char="è"/>
            </a:pP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</a:rPr>
              <a:t>Evidence of Neutrino Oscillation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71438"/>
            <a:ext cx="7138987" cy="857250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altLang="ja-JP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charset="0"/>
                <a:ea typeface="ＭＳ Ｐゴシック" charset="0"/>
              </a:rPr>
              <a:t>Solar Neutrino Oscillation</a:t>
            </a:r>
          </a:p>
        </p:txBody>
      </p:sp>
      <p:pic>
        <p:nvPicPr>
          <p:cNvPr id="25603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95" b="3415"/>
          <a:stretch/>
        </p:blipFill>
        <p:spPr bwMode="auto">
          <a:xfrm>
            <a:off x="5126763" y="3206667"/>
            <a:ext cx="3779837" cy="348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DE" altLang="ja-JP" smtClean="0">
                <a:solidFill>
                  <a:srgbClr val="808080"/>
                </a:solidFill>
                <a:latin typeface="Arial" charset="0"/>
              </a:rPr>
              <a:t>Y. Suzuki in Dubna</a:t>
            </a:r>
            <a:endParaRPr lang="en-US" altLang="ja-JP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5" name="日付プレースホルダ 2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mtClean="0">
                <a:solidFill>
                  <a:srgbClr val="898989"/>
                </a:solidFill>
              </a:rPr>
              <a:t>11/02/18</a:t>
            </a:r>
            <a:endParaRPr lang="ja-JP" altLang="en-US">
              <a:solidFill>
                <a:srgbClr val="898989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99AC-EAF5-F443-BF86-3951C5D03965}" type="slidenum">
              <a:rPr lang="ja-JP" altLang="en-US" smtClean="0"/>
              <a:pPr/>
              <a:t>14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014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737" y="1608652"/>
            <a:ext cx="4192107" cy="4298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15" name="スライド番号プレースホル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CCF7B-3A3F-47E5-AA31-FFBB05609E58}" type="slidenum">
              <a:rPr kumimoji="1" lang="ja-JP" altLang="en-US" smtClean="0"/>
              <a:pPr/>
              <a:t>15</a:t>
            </a:fld>
            <a:endParaRPr kumimoji="1" lang="ja-JP" altLang="en-US" dirty="0"/>
          </a:p>
        </p:txBody>
      </p:sp>
      <p:sp>
        <p:nvSpPr>
          <p:cNvPr id="16" name="フッター プレースホル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7" name="Text Box 43"/>
          <p:cNvSpPr txBox="1">
            <a:spLocks noChangeArrowheads="1"/>
          </p:cNvSpPr>
          <p:nvPr/>
        </p:nvSpPr>
        <p:spPr bwMode="auto">
          <a:xfrm>
            <a:off x="980696" y="1956238"/>
            <a:ext cx="1842649" cy="39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b="1" dirty="0"/>
              <a:t>1-(1/2)sin</a:t>
            </a:r>
            <a:r>
              <a:rPr lang="en-US" altLang="ja-JP" sz="2400" b="1" baseline="30000" dirty="0"/>
              <a:t>2</a:t>
            </a:r>
            <a:r>
              <a:rPr lang="en-US" altLang="ja-JP" sz="2400" b="1" dirty="0"/>
              <a:t>2</a:t>
            </a:r>
            <a:r>
              <a:rPr lang="en-US" altLang="ja-JP" sz="2400" b="1" dirty="0">
                <a:latin typeface="Symbol" pitchFamily="18" charset="2"/>
              </a:rPr>
              <a:t>q</a:t>
            </a:r>
          </a:p>
        </p:txBody>
      </p:sp>
      <p:sp>
        <p:nvSpPr>
          <p:cNvPr id="8" name="Text Box 44"/>
          <p:cNvSpPr txBox="1">
            <a:spLocks noChangeArrowheads="1"/>
          </p:cNvSpPr>
          <p:nvPr/>
        </p:nvSpPr>
        <p:spPr bwMode="auto">
          <a:xfrm>
            <a:off x="3571868" y="5004326"/>
            <a:ext cx="840141" cy="39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b="1" dirty="0"/>
              <a:t>sin</a:t>
            </a:r>
            <a:r>
              <a:rPr lang="en-US" altLang="ja-JP" sz="2400" b="1" baseline="30000" dirty="0"/>
              <a:t>2</a:t>
            </a:r>
            <a:r>
              <a:rPr lang="en-US" altLang="ja-JP" sz="2400" b="1" dirty="0">
                <a:latin typeface="Symbol" pitchFamily="18" charset="2"/>
              </a:rPr>
              <a:t>q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50583" y="4361384"/>
            <a:ext cx="1806905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latin typeface="+mn-lt"/>
                <a:ea typeface="+mn-ea"/>
              </a:rPr>
              <a:t>sin</a:t>
            </a:r>
            <a:r>
              <a:rPr lang="en-US" altLang="ja-JP" sz="1600" b="1" baseline="30000" dirty="0">
                <a:latin typeface="+mn-lt"/>
                <a:ea typeface="+mn-ea"/>
              </a:rPr>
              <a:t>2</a:t>
            </a:r>
            <a:r>
              <a:rPr lang="en-US" altLang="ja-JP" sz="1600" b="1" dirty="0">
                <a:latin typeface="Symbol" pitchFamily="18" charset="2"/>
                <a:ea typeface="+mn-ea"/>
              </a:rPr>
              <a:t>q</a:t>
            </a:r>
            <a:r>
              <a:rPr lang="en-US" altLang="ja-JP" sz="1600" b="1" baseline="-25000" dirty="0">
                <a:latin typeface="+mn-lt"/>
                <a:ea typeface="+mn-ea"/>
              </a:rPr>
              <a:t>12 </a:t>
            </a:r>
            <a:r>
              <a:rPr lang="en-US" altLang="ja-JP" sz="1600" b="1" dirty="0">
                <a:latin typeface="+mn-lt"/>
                <a:ea typeface="+mn-ea"/>
              </a:rPr>
              <a:t> = 0.32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srgbClr val="00B050"/>
                </a:solidFill>
                <a:latin typeface="Symbol" pitchFamily="18" charset="2"/>
                <a:ea typeface="+mn-ea"/>
              </a:rPr>
              <a:t>D</a:t>
            </a:r>
            <a:r>
              <a:rPr lang="en-US" altLang="ja-JP" sz="1600" b="1" dirty="0">
                <a:solidFill>
                  <a:srgbClr val="00B050"/>
                </a:solidFill>
                <a:latin typeface="+mn-lt"/>
                <a:ea typeface="+mn-ea"/>
              </a:rPr>
              <a:t>m</a:t>
            </a:r>
            <a:r>
              <a:rPr lang="en-US" altLang="ja-JP" sz="1600" b="1" baseline="30000" dirty="0">
                <a:solidFill>
                  <a:srgbClr val="00B050"/>
                </a:solidFill>
                <a:latin typeface="+mn-lt"/>
                <a:ea typeface="+mn-ea"/>
              </a:rPr>
              <a:t>2</a:t>
            </a:r>
            <a:r>
              <a:rPr lang="en-US" altLang="ja-JP" sz="1600" b="1" dirty="0">
                <a:solidFill>
                  <a:srgbClr val="00B050"/>
                </a:solidFill>
                <a:latin typeface="+mn-lt"/>
                <a:ea typeface="+mn-ea"/>
              </a:rPr>
              <a:t> =</a:t>
            </a:r>
            <a:r>
              <a:rPr lang="en-US" altLang="ja-JP" sz="1600" b="1" dirty="0" smtClean="0">
                <a:solidFill>
                  <a:srgbClr val="00B050"/>
                </a:solidFill>
                <a:latin typeface="+mj-lt"/>
                <a:ea typeface="+mn-ea"/>
              </a:rPr>
              <a:t>9.6×10</a:t>
            </a:r>
            <a:r>
              <a:rPr lang="en-US" altLang="ja-JP" sz="1600" b="1" baseline="30000" dirty="0" smtClean="0">
                <a:solidFill>
                  <a:srgbClr val="00B050"/>
                </a:solidFill>
                <a:latin typeface="+mj-lt"/>
                <a:ea typeface="+mn-ea"/>
              </a:rPr>
              <a:t>-5 </a:t>
            </a:r>
            <a:r>
              <a:rPr lang="en-US" altLang="ja-JP" sz="1600" b="1" dirty="0" smtClean="0">
                <a:solidFill>
                  <a:srgbClr val="00B050"/>
                </a:solidFill>
                <a:latin typeface="+mj-lt"/>
                <a:ea typeface="+mn-ea"/>
              </a:rPr>
              <a:t>eV</a:t>
            </a:r>
            <a:r>
              <a:rPr lang="en-US" altLang="ja-JP" sz="1600" b="1" baseline="30000" dirty="0" smtClean="0">
                <a:solidFill>
                  <a:srgbClr val="00B050"/>
                </a:solidFill>
                <a:latin typeface="+mj-lt"/>
                <a:ea typeface="+mn-ea"/>
              </a:rPr>
              <a:t>2</a:t>
            </a:r>
            <a:endParaRPr lang="en-US" altLang="ja-JP" sz="1600" b="1" baseline="30000" dirty="0">
              <a:solidFill>
                <a:srgbClr val="00B050"/>
              </a:solidFill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srgbClr val="FF0000"/>
                </a:solidFill>
                <a:latin typeface="Symbol" pitchFamily="18" charset="2"/>
                <a:ea typeface="+mn-ea"/>
              </a:rPr>
              <a:t>D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ja-JP" sz="16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+mn-ea"/>
              </a:rPr>
              <a:t> =</a:t>
            </a:r>
            <a:r>
              <a:rPr lang="en-US" altLang="ja-JP" sz="1600" b="1" dirty="0" smtClean="0">
                <a:solidFill>
                  <a:srgbClr val="FF0000"/>
                </a:solidFill>
                <a:latin typeface="+mn-lt"/>
                <a:ea typeface="+mn-ea"/>
              </a:rPr>
              <a:t>7.6×10</a:t>
            </a:r>
            <a:r>
              <a:rPr lang="en-US" altLang="ja-JP" sz="1600" b="1" baseline="30000" dirty="0" smtClean="0">
                <a:solidFill>
                  <a:srgbClr val="FF0000"/>
                </a:solidFill>
                <a:latin typeface="+mn-lt"/>
                <a:ea typeface="+mn-ea"/>
              </a:rPr>
              <a:t>-5 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eV</a:t>
            </a:r>
            <a:r>
              <a:rPr lang="en-US" altLang="ja-JP" sz="1600" b="1" baseline="30000" dirty="0" smtClean="0">
                <a:solidFill>
                  <a:srgbClr val="FF0000"/>
                </a:solidFill>
              </a:rPr>
              <a:t>2</a:t>
            </a:r>
            <a:endParaRPr lang="en-US" altLang="ja-JP" sz="1600" b="1" baseline="30000" dirty="0">
              <a:solidFill>
                <a:srgbClr val="FF0000"/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srgbClr val="0000FF"/>
                </a:solidFill>
                <a:latin typeface="Symbol" pitchFamily="18" charset="2"/>
                <a:ea typeface="+mn-ea"/>
              </a:rPr>
              <a:t>D</a:t>
            </a:r>
            <a:r>
              <a:rPr lang="en-US" altLang="ja-JP" sz="1600" b="1" dirty="0">
                <a:solidFill>
                  <a:srgbClr val="0000FF"/>
                </a:solidFill>
                <a:latin typeface="+mn-lt"/>
                <a:ea typeface="+mn-ea"/>
              </a:rPr>
              <a:t>m</a:t>
            </a:r>
            <a:r>
              <a:rPr lang="en-US" altLang="ja-JP" sz="1600" b="1" baseline="30000" dirty="0">
                <a:solidFill>
                  <a:srgbClr val="0000FF"/>
                </a:solidFill>
                <a:latin typeface="+mn-lt"/>
                <a:ea typeface="+mn-ea"/>
              </a:rPr>
              <a:t>2</a:t>
            </a:r>
            <a:r>
              <a:rPr lang="en-US" altLang="ja-JP" sz="1600" b="1" dirty="0">
                <a:solidFill>
                  <a:srgbClr val="0000FF"/>
                </a:solidFill>
                <a:latin typeface="+mn-lt"/>
                <a:ea typeface="+mn-ea"/>
              </a:rPr>
              <a:t> =</a:t>
            </a:r>
            <a:r>
              <a:rPr lang="en-US" altLang="ja-JP" sz="1600" b="1" dirty="0" smtClean="0">
                <a:solidFill>
                  <a:srgbClr val="0000FF"/>
                </a:solidFill>
                <a:latin typeface="+mn-lt"/>
                <a:ea typeface="+mn-ea"/>
              </a:rPr>
              <a:t>5.6×10</a:t>
            </a:r>
            <a:r>
              <a:rPr lang="en-US" altLang="ja-JP" sz="1600" b="1" baseline="30000" dirty="0" smtClean="0">
                <a:solidFill>
                  <a:srgbClr val="0000FF"/>
                </a:solidFill>
                <a:latin typeface="+mn-lt"/>
                <a:ea typeface="+mn-ea"/>
              </a:rPr>
              <a:t>-5 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eV</a:t>
            </a:r>
            <a:r>
              <a:rPr lang="en-US" altLang="ja-JP" sz="1600" b="1" baseline="30000" dirty="0" smtClean="0">
                <a:solidFill>
                  <a:srgbClr val="0070C0"/>
                </a:solidFill>
              </a:rPr>
              <a:t>2</a:t>
            </a:r>
            <a:endParaRPr lang="en-US" altLang="ja-JP" sz="1600" b="1" baseline="300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cxnSp>
        <p:nvCxnSpPr>
          <p:cNvPr id="24" name="直線コネクタ 23"/>
          <p:cNvCxnSpPr/>
          <p:nvPr/>
        </p:nvCxnSpPr>
        <p:spPr>
          <a:xfrm rot="5400000">
            <a:off x="1928794" y="3432690"/>
            <a:ext cx="71438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円/楕円 36"/>
          <p:cNvSpPr/>
          <p:nvPr/>
        </p:nvSpPr>
        <p:spPr>
          <a:xfrm>
            <a:off x="2247894" y="3385059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コネクタ 41"/>
          <p:cNvCxnSpPr/>
          <p:nvPr/>
        </p:nvCxnSpPr>
        <p:spPr>
          <a:xfrm rot="5400000">
            <a:off x="1608470" y="3599619"/>
            <a:ext cx="3580158" cy="12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 rot="5400000">
            <a:off x="1546818" y="3655261"/>
            <a:ext cx="3580158" cy="12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rot="5400000">
            <a:off x="1216673" y="3644746"/>
            <a:ext cx="3580158" cy="12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/>
          <p:cNvSpPr/>
          <p:nvPr/>
        </p:nvSpPr>
        <p:spPr>
          <a:xfrm>
            <a:off x="3000364" y="3718442"/>
            <a:ext cx="819156" cy="714380"/>
          </a:xfrm>
          <a:prstGeom prst="rect">
            <a:avLst/>
          </a:prstGeom>
          <a:solidFill>
            <a:srgbClr val="FDEADA">
              <a:alpha val="52941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/>
        </p:nvSpPr>
        <p:spPr>
          <a:xfrm>
            <a:off x="3428992" y="4218508"/>
            <a:ext cx="714380" cy="71438"/>
          </a:xfrm>
          <a:prstGeom prst="rect">
            <a:avLst/>
          </a:prstGeom>
          <a:solidFill>
            <a:srgbClr val="FF0000">
              <a:alpha val="32157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/>
          <p:cNvSpPr/>
          <p:nvPr/>
        </p:nvSpPr>
        <p:spPr>
          <a:xfrm>
            <a:off x="3357554" y="4147070"/>
            <a:ext cx="785818" cy="71438"/>
          </a:xfrm>
          <a:prstGeom prst="rect">
            <a:avLst/>
          </a:prstGeom>
          <a:solidFill>
            <a:srgbClr val="0070C0">
              <a:alpha val="34118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1500166" y="3280288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コネクタ 26"/>
          <p:cNvCxnSpPr/>
          <p:nvPr/>
        </p:nvCxnSpPr>
        <p:spPr>
          <a:xfrm rot="5400000">
            <a:off x="1334315" y="3331886"/>
            <a:ext cx="40957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1071538" y="2777606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Ga</a:t>
            </a:r>
            <a:r>
              <a:rPr lang="en-US" altLang="ja-JP" sz="1200" b="1" dirty="0" smtClean="0">
                <a:solidFill>
                  <a:srgbClr val="FF0000"/>
                </a:solidFill>
                <a:latin typeface="Symbol" pitchFamily="18" charset="2"/>
              </a:rPr>
              <a:t>-</a:t>
            </a:r>
            <a:r>
              <a:rPr kumimoji="1" lang="en-US" altLang="ja-JP" sz="1200" b="1" dirty="0" smtClean="0">
                <a:solidFill>
                  <a:srgbClr val="FF0000"/>
                </a:solidFill>
              </a:rPr>
              <a:t>(</a:t>
            </a:r>
            <a:r>
              <a:rPr kumimoji="1" lang="en-US" altLang="ja-JP" sz="1200" b="1" baseline="30000" dirty="0" smtClean="0">
                <a:solidFill>
                  <a:srgbClr val="FF0000"/>
                </a:solidFill>
              </a:rPr>
              <a:t>8</a:t>
            </a:r>
            <a:r>
              <a:rPr kumimoji="1" lang="en-US" altLang="ja-JP" sz="1200" b="1" dirty="0" smtClean="0">
                <a:solidFill>
                  <a:srgbClr val="FF0000"/>
                </a:solidFill>
              </a:rPr>
              <a:t>B+</a:t>
            </a:r>
            <a:r>
              <a:rPr kumimoji="1" lang="en-US" altLang="ja-JP" sz="1200" b="1" baseline="30000" dirty="0" smtClean="0">
                <a:solidFill>
                  <a:srgbClr val="FF0000"/>
                </a:solidFill>
              </a:rPr>
              <a:t>7</a:t>
            </a:r>
            <a:r>
              <a:rPr kumimoji="1" lang="en-US" altLang="ja-JP" sz="1200" b="1" dirty="0" smtClean="0">
                <a:solidFill>
                  <a:srgbClr val="FF0000"/>
                </a:solidFill>
              </a:rPr>
              <a:t>Be)</a:t>
            </a:r>
            <a:endParaRPr kumimoji="1" lang="ja-JP" altLang="en-US" sz="1200" b="1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071670" y="277760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Bor: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7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Be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2357422" y="3861318"/>
            <a:ext cx="71438" cy="7143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コネクタ 31"/>
          <p:cNvCxnSpPr/>
          <p:nvPr/>
        </p:nvCxnSpPr>
        <p:spPr>
          <a:xfrm rot="5400000">
            <a:off x="2245535" y="3901798"/>
            <a:ext cx="300035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1890139" y="3932756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rgbClr val="00B050"/>
                </a:solidFill>
              </a:rPr>
              <a:t>Cl</a:t>
            </a:r>
            <a:r>
              <a:rPr lang="en-US" altLang="ja-JP" sz="1200" b="1" dirty="0" smtClean="0">
                <a:solidFill>
                  <a:srgbClr val="00B050"/>
                </a:solidFill>
                <a:latin typeface="Symbol" pitchFamily="18" charset="2"/>
              </a:rPr>
              <a:t>-</a:t>
            </a:r>
            <a:r>
              <a:rPr kumimoji="1" lang="en-US" altLang="ja-JP" sz="1200" b="1" dirty="0" smtClean="0">
                <a:solidFill>
                  <a:srgbClr val="00B050"/>
                </a:solidFill>
              </a:rPr>
              <a:t>(</a:t>
            </a:r>
            <a:r>
              <a:rPr kumimoji="1" lang="en-US" altLang="ja-JP" sz="1200" b="1" baseline="30000" dirty="0" smtClean="0">
                <a:solidFill>
                  <a:srgbClr val="00B050"/>
                </a:solidFill>
              </a:rPr>
              <a:t>8</a:t>
            </a:r>
            <a:r>
              <a:rPr kumimoji="1" lang="en-US" altLang="ja-JP" sz="1200" b="1" dirty="0" smtClean="0">
                <a:solidFill>
                  <a:srgbClr val="00B050"/>
                </a:solidFill>
              </a:rPr>
              <a:t>B)</a:t>
            </a:r>
            <a:endParaRPr kumimoji="1" lang="ja-JP" altLang="en-US" sz="1200" b="1" dirty="0">
              <a:solidFill>
                <a:srgbClr val="00B050"/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778000" y="3789880"/>
            <a:ext cx="810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SK: P</a:t>
            </a:r>
            <a:r>
              <a:rPr kumimoji="1" lang="en-US" altLang="ja-JP" b="1" baseline="-25000" dirty="0" smtClean="0"/>
              <a:t>ee</a:t>
            </a:r>
            <a:endParaRPr kumimoji="1" lang="ja-JP" altLang="en-US" b="1" baseline="-250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786182" y="4277804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SNO CC</a:t>
            </a:r>
            <a:endParaRPr kumimoji="1" lang="ja-JP" altLang="en-US" b="1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008141" y="3361252"/>
            <a:ext cx="127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accent6">
                    <a:lumMod val="75000"/>
                  </a:schemeClr>
                </a:solidFill>
              </a:rPr>
              <a:t>Bor:</a:t>
            </a:r>
            <a:r>
              <a:rPr kumimoji="1" lang="en-US" altLang="ja-JP" b="1" baseline="30000" dirty="0" smtClean="0">
                <a:solidFill>
                  <a:schemeClr val="accent6">
                    <a:lumMod val="75000"/>
                  </a:schemeClr>
                </a:solidFill>
              </a:rPr>
              <a:t>8</a:t>
            </a:r>
            <a:r>
              <a:rPr kumimoji="1" lang="en-US" altLang="ja-JP" b="1" dirty="0" smtClean="0">
                <a:solidFill>
                  <a:schemeClr val="accent6">
                    <a:lumMod val="75000"/>
                  </a:schemeClr>
                </a:solidFill>
              </a:rPr>
              <a:t>B (P</a:t>
            </a:r>
            <a:r>
              <a:rPr kumimoji="1" lang="en-US" altLang="ja-JP" b="1" baseline="-25000" dirty="0" smtClean="0">
                <a:solidFill>
                  <a:schemeClr val="accent6">
                    <a:lumMod val="75000"/>
                  </a:schemeClr>
                </a:solidFill>
              </a:rPr>
              <a:t>ee</a:t>
            </a:r>
            <a:r>
              <a:rPr kumimoji="1" lang="en-US" altLang="ja-JP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515091" y="1911326"/>
            <a:ext cx="914033" cy="626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kumimoji="1" lang="en-US" altLang="ja-JP" sz="2400" i="1" dirty="0" smtClean="0"/>
              <a:t>Guide</a:t>
            </a:r>
          </a:p>
          <a:p>
            <a:pPr>
              <a:lnSpc>
                <a:spcPct val="70000"/>
              </a:lnSpc>
            </a:pPr>
            <a:r>
              <a:rPr lang="en-US" altLang="ja-JP" sz="2400" i="1" dirty="0" smtClean="0"/>
              <a:t>Line</a:t>
            </a:r>
          </a:p>
        </p:txBody>
      </p:sp>
      <p:sp>
        <p:nvSpPr>
          <p:cNvPr id="68" name="正方形/長方形 67"/>
          <p:cNvSpPr/>
          <p:nvPr/>
        </p:nvSpPr>
        <p:spPr>
          <a:xfrm>
            <a:off x="642910" y="5466289"/>
            <a:ext cx="378621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642910" y="5394851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2400" dirty="0" smtClean="0"/>
              <a:t>0.1          1          10</a:t>
            </a:r>
            <a:endParaRPr kumimoji="1" lang="ja-JP" altLang="en-US" sz="2400" dirty="0"/>
          </a:p>
        </p:txBody>
      </p:sp>
      <p:sp>
        <p:nvSpPr>
          <p:cNvPr id="69" name="正方形/長方形 68"/>
          <p:cNvSpPr/>
          <p:nvPr/>
        </p:nvSpPr>
        <p:spPr>
          <a:xfrm rot="16200000">
            <a:off x="-1250197" y="3430306"/>
            <a:ext cx="378621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4"/>
          <p:cNvSpPr txBox="1">
            <a:spLocks noChangeArrowheads="1"/>
          </p:cNvSpPr>
          <p:nvPr/>
        </p:nvSpPr>
        <p:spPr bwMode="auto">
          <a:xfrm>
            <a:off x="1285852" y="5680603"/>
            <a:ext cx="31466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Calibri" pitchFamily="34" charset="0"/>
              </a:rPr>
              <a:t>Neutrino energy [</a:t>
            </a:r>
            <a:r>
              <a:rPr lang="en-US" altLang="ja-JP" sz="2400" b="1" dirty="0" err="1">
                <a:latin typeface="Calibri" pitchFamily="34" charset="0"/>
              </a:rPr>
              <a:t>MeV</a:t>
            </a:r>
            <a:r>
              <a:rPr lang="en-US" altLang="ja-JP" sz="2400" b="1" dirty="0">
                <a:latin typeface="Calibri" pitchFamily="34" charset="0"/>
              </a:rPr>
              <a:t>]</a:t>
            </a:r>
            <a:endParaRPr lang="ja-JP" altLang="en-US" sz="2400" b="1" dirty="0">
              <a:latin typeface="Calibri" pitchFamily="34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427507" y="1608637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1.0</a:t>
            </a:r>
            <a:endParaRPr kumimoji="1" lang="ja-JP" altLang="en-US" sz="2400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28596" y="2323017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0.8</a:t>
            </a:r>
            <a:endParaRPr kumimoji="1" lang="ja-JP" altLang="en-US" sz="24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429685" y="3037397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0.6</a:t>
            </a:r>
            <a:endParaRPr kumimoji="1" lang="ja-JP" altLang="en-US" sz="2400" dirty="0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430774" y="3751777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0.4</a:t>
            </a:r>
            <a:endParaRPr kumimoji="1" lang="ja-JP" altLang="en-US" sz="2400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431863" y="4466157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0.2</a:t>
            </a:r>
            <a:endParaRPr kumimoji="1" lang="ja-JP" altLang="en-US" sz="2400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517066" y="518053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0</a:t>
            </a:r>
            <a:endParaRPr kumimoji="1" lang="ja-JP" altLang="en-US" sz="2400" dirty="0"/>
          </a:p>
        </p:txBody>
      </p:sp>
      <p:sp>
        <p:nvSpPr>
          <p:cNvPr id="19" name="テキスト ボックス 5"/>
          <p:cNvSpPr txBox="1">
            <a:spLocks noChangeArrowheads="1"/>
          </p:cNvSpPr>
          <p:nvPr/>
        </p:nvSpPr>
        <p:spPr bwMode="auto">
          <a:xfrm rot="16200000">
            <a:off x="-1352957" y="3223070"/>
            <a:ext cx="33103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Calibri" pitchFamily="34" charset="0"/>
              </a:rPr>
              <a:t>Survival  </a:t>
            </a:r>
            <a:r>
              <a:rPr lang="en-US" altLang="ja-JP" sz="2400" b="1" dirty="0" smtClean="0">
                <a:latin typeface="Calibri" pitchFamily="34" charset="0"/>
              </a:rPr>
              <a:t>prob. P(</a:t>
            </a:r>
            <a:r>
              <a:rPr lang="en-US" altLang="ja-JP" sz="2400" b="1" dirty="0" err="1" smtClean="0">
                <a:latin typeface="Symbol" pitchFamily="18" charset="2"/>
              </a:rPr>
              <a:t>n</a:t>
            </a:r>
            <a:r>
              <a:rPr lang="en-US" altLang="ja-JP" sz="2400" b="1" baseline="-25000" dirty="0" err="1" smtClean="0">
                <a:latin typeface="Calibri" pitchFamily="34" charset="0"/>
              </a:rPr>
              <a:t>e</a:t>
            </a:r>
            <a:r>
              <a:rPr lang="en-US" altLang="ja-JP" sz="2400" b="1" dirty="0" err="1" smtClean="0">
                <a:latin typeface="Calibri" pitchFamily="34" charset="0"/>
                <a:sym typeface="Wingdings" pitchFamily="2" charset="2"/>
              </a:rPr>
              <a:t></a:t>
            </a:r>
            <a:r>
              <a:rPr lang="en-US" altLang="ja-JP" sz="2400" b="1" dirty="0" err="1" smtClean="0">
                <a:latin typeface="Symbol" pitchFamily="18" charset="2"/>
                <a:sym typeface="Wingdings" pitchFamily="2" charset="2"/>
              </a:rPr>
              <a:t>n</a:t>
            </a:r>
            <a:r>
              <a:rPr lang="en-US" altLang="ja-JP" sz="2400" b="1" baseline="-25000" dirty="0" err="1" smtClean="0">
                <a:latin typeface="Calibri" pitchFamily="34" charset="0"/>
                <a:sym typeface="Wingdings" pitchFamily="2" charset="2"/>
              </a:rPr>
              <a:t>e</a:t>
            </a:r>
            <a:r>
              <a:rPr lang="en-US" altLang="ja-JP" sz="2400" b="1" dirty="0">
                <a:latin typeface="Calibri" pitchFamily="34" charset="0"/>
                <a:sym typeface="Wingdings" pitchFamily="2" charset="2"/>
              </a:rPr>
              <a:t>)</a:t>
            </a:r>
            <a:endParaRPr lang="ja-JP" altLang="en-US" sz="2400" b="1" dirty="0">
              <a:latin typeface="Calibri" pitchFamily="34" charset="0"/>
            </a:endParaRPr>
          </a:p>
        </p:txBody>
      </p:sp>
      <p:sp>
        <p:nvSpPr>
          <p:cNvPr id="84" name="コンテンツ プレースホルダ 3"/>
          <p:cNvSpPr txBox="1">
            <a:spLocks/>
          </p:cNvSpPr>
          <p:nvPr/>
        </p:nvSpPr>
        <p:spPr>
          <a:xfrm>
            <a:off x="4937720" y="1426487"/>
            <a:ext cx="3957009" cy="52240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spcBef>
                <a:spcPct val="20000"/>
              </a:spcBef>
              <a:defRPr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now know that LMA is responsible for the solar neutrino oscillation, </a:t>
            </a:r>
            <a:r>
              <a:rPr lang="en-US" altLang="ja-JP" sz="2800" b="1" dirty="0" smtClean="0"/>
              <a:t>w</a:t>
            </a:r>
            <a:r>
              <a:rPr kumimoji="1" lang="en-US" altLang="ja-JP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here</a:t>
            </a:r>
            <a:r>
              <a:rPr kumimoji="1" lang="en-US" altLang="ja-JP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the oscillation is ‘</a:t>
            </a:r>
            <a:r>
              <a:rPr lang="en-US" altLang="ja-JP" sz="2800" b="1" dirty="0" smtClean="0"/>
              <a:t>v</a:t>
            </a:r>
            <a:r>
              <a:rPr kumimoji="1" lang="en-US" altLang="ja-JP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acuum</a:t>
            </a:r>
            <a:r>
              <a:rPr kumimoji="1" lang="en-US" altLang="ja-JP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’ in low energy</a:t>
            </a:r>
            <a:r>
              <a:rPr lang="en-US" altLang="ja-JP" sz="2800" b="1" noProof="0" dirty="0"/>
              <a:t> </a:t>
            </a:r>
            <a:r>
              <a:rPr lang="en-US" altLang="ja-JP" sz="2800" b="1" noProof="0" dirty="0" smtClean="0"/>
              <a:t>and </a:t>
            </a:r>
            <a:r>
              <a:rPr kumimoji="1" lang="en-US" altLang="ja-JP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Matter effect dominates in high energy (&gt;5 MeV):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en-US" altLang="ja-JP" sz="2800" b="1" dirty="0" smtClean="0">
                <a:solidFill>
                  <a:srgbClr val="FF0000"/>
                </a:solidFill>
              </a:rPr>
              <a:t>The transition region:</a:t>
            </a:r>
          </a:p>
          <a:p>
            <a:pPr lvl="1"/>
            <a:r>
              <a:rPr lang="en-US" altLang="ja-JP" sz="2000" b="1" dirty="0" smtClean="0">
                <a:solidFill>
                  <a:srgbClr val="FF0000"/>
                </a:solidFill>
              </a:rPr>
              <a:t>(2</a:t>
            </a:r>
            <a:r>
              <a:rPr lang="en-US" altLang="ja-JP" sz="2000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~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5 MeV)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ja-JP" altLang="en-US" sz="2400" dirty="0">
                <a:sym typeface="Wingdings" pitchFamily="2" charset="2"/>
              </a:rPr>
              <a:t>　　</a:t>
            </a:r>
            <a:r>
              <a:rPr lang="en-US" altLang="ja-JP" sz="2400" dirty="0">
                <a:sym typeface="Wingdings" pitchFamily="2" charset="2"/>
              </a:rPr>
              <a:t> </a:t>
            </a:r>
            <a:r>
              <a:rPr lang="en-US" altLang="ja-JP" sz="2400" dirty="0" smtClean="0">
                <a:sym typeface="Wingdings" pitchFamily="2" charset="2"/>
              </a:rPr>
              <a:t>sensitive to </a:t>
            </a:r>
            <a:r>
              <a:rPr lang="en-US" altLang="ja-JP" sz="2400" dirty="0" smtClean="0">
                <a:latin typeface="Symbol" pitchFamily="18" charset="2"/>
                <a:sym typeface="Wingdings" pitchFamily="2" charset="2"/>
              </a:rPr>
              <a:t>D</a:t>
            </a:r>
            <a:r>
              <a:rPr lang="en-US" altLang="ja-JP" sz="2400" dirty="0" smtClean="0">
                <a:sym typeface="Wingdings" pitchFamily="2" charset="2"/>
              </a:rPr>
              <a:t>m</a:t>
            </a:r>
            <a:r>
              <a:rPr lang="en-US" altLang="ja-JP" sz="2400" baseline="30000" dirty="0" smtClean="0">
                <a:sym typeface="Wingdings" pitchFamily="2" charset="2"/>
              </a:rPr>
              <a:t>2</a:t>
            </a:r>
            <a:endParaRPr lang="en-US" altLang="ja-JP" sz="2400" dirty="0">
              <a:sym typeface="Wingdings" pitchFamily="2" charset="2"/>
            </a:endParaRPr>
          </a:p>
          <a:p>
            <a:pPr>
              <a:buNone/>
            </a:pPr>
            <a:r>
              <a:rPr lang="ja-JP" altLang="en-US" sz="2400" dirty="0">
                <a:sym typeface="Wingdings" pitchFamily="2" charset="2"/>
              </a:rPr>
              <a:t>　　</a:t>
            </a:r>
            <a:r>
              <a:rPr lang="en-US" altLang="ja-JP" sz="2400" dirty="0">
                <a:sym typeface="Wingdings" pitchFamily="2" charset="2"/>
              </a:rPr>
              <a:t> good place to look for </a:t>
            </a:r>
            <a:r>
              <a:rPr lang="en-US" altLang="ja-JP" sz="2400" dirty="0" smtClean="0">
                <a:sym typeface="Wingdings" pitchFamily="2" charset="2"/>
              </a:rPr>
              <a:t> </a:t>
            </a:r>
          </a:p>
          <a:p>
            <a:pPr>
              <a:buNone/>
            </a:pPr>
            <a:r>
              <a:rPr lang="en-US" altLang="ja-JP" sz="2400" dirty="0">
                <a:sym typeface="Wingdings" pitchFamily="2" charset="2"/>
              </a:rPr>
              <a:t> </a:t>
            </a:r>
            <a:r>
              <a:rPr lang="en-US" altLang="ja-JP" sz="2400" dirty="0" smtClean="0">
                <a:sym typeface="Wingdings" pitchFamily="2" charset="2"/>
              </a:rPr>
              <a:t>           some exotics</a:t>
            </a:r>
            <a:endParaRPr lang="en-US" altLang="ja-JP" sz="2400" dirty="0">
              <a:latin typeface="Symbol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en-US" altLang="ja-JP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7" name="タイトル 1"/>
          <p:cNvSpPr txBox="1">
            <a:spLocks/>
          </p:cNvSpPr>
          <p:nvPr/>
        </p:nvSpPr>
        <p:spPr>
          <a:xfrm>
            <a:off x="450255" y="103881"/>
            <a:ext cx="8231909" cy="1000132"/>
          </a:xfrm>
          <a:prstGeom prst="rect">
            <a:avLst/>
          </a:prstGeo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mtClean="0"/>
              <a:t>Large Mixing Angle Solution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519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0170" y="122701"/>
            <a:ext cx="8532440" cy="916384"/>
          </a:xfrm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/>
          <a:lstStyle/>
          <a:p>
            <a:r>
              <a:rPr lang="en-US" altLang="ja-JP" dirty="0" smtClean="0"/>
              <a:t>Lowering the energy threshold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half" idx="1"/>
          </p:nvPr>
        </p:nvSpPr>
        <p:spPr>
          <a:xfrm>
            <a:off x="5429283" y="2464248"/>
            <a:ext cx="3627180" cy="4186271"/>
          </a:xfrm>
          <a:ln w="28575">
            <a:solidFill>
              <a:srgbClr val="00B05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ja-JP" sz="4600" dirty="0" smtClean="0"/>
              <a:t>SK-IV</a:t>
            </a:r>
            <a:endParaRPr lang="en-US" altLang="ja-JP" dirty="0" smtClean="0"/>
          </a:p>
          <a:p>
            <a:r>
              <a:rPr lang="en-US" altLang="ja-JP" dirty="0" smtClean="0"/>
              <a:t>New electronics (’08-Sep-09 </a:t>
            </a:r>
            <a:r>
              <a:rPr lang="en-US" altLang="ja-JP" dirty="0" smtClean="0">
                <a:sym typeface="Wingdings" pitchFamily="2" charset="2"/>
              </a:rPr>
              <a:t></a:t>
            </a:r>
            <a:r>
              <a:rPr lang="en-US" altLang="ja-JP" dirty="0" smtClean="0"/>
              <a:t>) </a:t>
            </a:r>
            <a:endParaRPr lang="en-US" altLang="ja-JP" dirty="0" smtClean="0">
              <a:sym typeface="Wingdings" pitchFamily="2" charset="2"/>
            </a:endParaRPr>
          </a:p>
          <a:p>
            <a:pPr lvl="1"/>
            <a:r>
              <a:rPr lang="en-US" altLang="ja-JP" dirty="0" smtClean="0">
                <a:sym typeface="Wingdings" pitchFamily="2" charset="2"/>
              </a:rPr>
              <a:t>Record all the pulses </a:t>
            </a:r>
            <a:r>
              <a:rPr lang="en-US" altLang="ja-JP" dirty="0" err="1" smtClean="0">
                <a:sym typeface="Wingdings" pitchFamily="2" charset="2"/>
              </a:rPr>
              <a:t>inc.</a:t>
            </a:r>
            <a:r>
              <a:rPr lang="en-US" altLang="ja-JP" dirty="0" smtClean="0">
                <a:sym typeface="Wingdings" pitchFamily="2" charset="2"/>
              </a:rPr>
              <a:t> noise;  </a:t>
            </a:r>
          </a:p>
          <a:p>
            <a:pPr marL="457200" lvl="1" indent="0">
              <a:buNone/>
            </a:pPr>
            <a:r>
              <a:rPr lang="en-US" altLang="ja-JP" dirty="0" smtClean="0">
                <a:sym typeface="Wingdings" pitchFamily="2" charset="2"/>
              </a:rPr>
              <a:t>    </a:t>
            </a:r>
            <a:r>
              <a:rPr lang="ja-JP" altLang="en-US" dirty="0" smtClean="0">
                <a:sym typeface="Wingdings"/>
              </a:rPr>
              <a:t></a:t>
            </a:r>
            <a:r>
              <a:rPr lang="en-US" altLang="ja-JP" dirty="0" smtClean="0">
                <a:sym typeface="Wingdings"/>
              </a:rPr>
              <a:t> </a:t>
            </a:r>
            <a:r>
              <a:rPr lang="en-US" altLang="ja-JP" dirty="0" smtClean="0">
                <a:sym typeface="Wingdings" pitchFamily="2" charset="2"/>
              </a:rPr>
              <a:t>Software trigger</a:t>
            </a:r>
            <a:endParaRPr lang="en-US" altLang="ja-JP" dirty="0" smtClean="0"/>
          </a:p>
          <a:p>
            <a:r>
              <a:rPr kumimoji="1" lang="en-US" altLang="ja-JP" dirty="0" smtClean="0"/>
              <a:t>Lower background was achieved</a:t>
            </a:r>
          </a:p>
          <a:p>
            <a:r>
              <a:rPr kumimoji="1" lang="en-US" altLang="ja-JP" dirty="0" smtClean="0"/>
              <a:t>Threshold: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	 </a:t>
            </a:r>
          </a:p>
          <a:p>
            <a:pPr marL="0" indent="0">
              <a:buNone/>
            </a:pPr>
            <a:r>
              <a:rPr lang="en-US" altLang="ja-JP" b="1" dirty="0" smtClean="0">
                <a:solidFill>
                  <a:srgbClr val="FF0000"/>
                </a:solidFill>
              </a:rPr>
              <a:t>     </a:t>
            </a:r>
            <a:r>
              <a:rPr lang="ja-JP" altLang="en-US" b="1" dirty="0" smtClean="0">
                <a:solidFill>
                  <a:srgbClr val="FF0000"/>
                </a:solidFill>
                <a:sym typeface="Wingdings"/>
              </a:rPr>
              <a:t></a:t>
            </a:r>
            <a:r>
              <a:rPr lang="en-US" altLang="ja-JP" b="1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3.5 MeV(K.E.)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CCF7B-3A3F-47E5-AA31-FFBB05609E58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40794" t="25409" r="29652" b="7326"/>
          <a:stretch/>
        </p:blipFill>
        <p:spPr>
          <a:xfrm>
            <a:off x="2108716" y="2573932"/>
            <a:ext cx="1561494" cy="1440160"/>
          </a:xfrm>
          <a:prstGeom prst="rect">
            <a:avLst/>
          </a:prstGeom>
        </p:spPr>
      </p:pic>
      <p:sp>
        <p:nvSpPr>
          <p:cNvPr id="13" name="右矢印 12"/>
          <p:cNvSpPr/>
          <p:nvPr/>
        </p:nvSpPr>
        <p:spPr>
          <a:xfrm>
            <a:off x="1462154" y="2369518"/>
            <a:ext cx="3528392" cy="216024"/>
          </a:xfrm>
          <a:prstGeom prst="rightArrow">
            <a:avLst>
              <a:gd name="adj1" fmla="val 50000"/>
              <a:gd name="adj2" fmla="val 13465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右矢印 13"/>
          <p:cNvSpPr/>
          <p:nvPr/>
        </p:nvSpPr>
        <p:spPr>
          <a:xfrm>
            <a:off x="1503009" y="4033980"/>
            <a:ext cx="3528392" cy="216024"/>
          </a:xfrm>
          <a:prstGeom prst="rightArrow">
            <a:avLst>
              <a:gd name="adj1" fmla="val 50000"/>
              <a:gd name="adj2" fmla="val 13465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408844" y="2111928"/>
            <a:ext cx="1824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Lower the energy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 flipH="1">
            <a:off x="2225255" y="3938232"/>
            <a:ext cx="2502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Limit the </a:t>
            </a:r>
            <a:r>
              <a:rPr lang="en-US" altLang="ja-JP" dirty="0" err="1" smtClean="0"/>
              <a:t>fiducial</a:t>
            </a:r>
            <a:r>
              <a:rPr lang="en-US" altLang="ja-JP" dirty="0" smtClean="0"/>
              <a:t> volume</a:t>
            </a:r>
            <a:endParaRPr kumimoji="1" lang="ja-JP" alt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 l="45626" t="8557" r="28433" b="48749"/>
          <a:stretch>
            <a:fillRect/>
          </a:stretch>
        </p:blipFill>
        <p:spPr bwMode="auto">
          <a:xfrm>
            <a:off x="420572" y="4217021"/>
            <a:ext cx="2337089" cy="2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 l="18358" t="8557" r="54231" b="48749"/>
          <a:stretch>
            <a:fillRect/>
          </a:stretch>
        </p:blipFill>
        <p:spPr bwMode="auto">
          <a:xfrm>
            <a:off x="2824746" y="4243226"/>
            <a:ext cx="2427301" cy="2433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テキスト ボックス 19"/>
          <p:cNvSpPr txBox="1"/>
          <p:nvPr/>
        </p:nvSpPr>
        <p:spPr>
          <a:xfrm>
            <a:off x="1918681" y="5758921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SK-III</a:t>
            </a:r>
            <a:endParaRPr kumimoji="1" lang="ja-JP" altLang="en-US" dirty="0"/>
          </a:p>
        </p:txBody>
      </p:sp>
      <p:graphicFrame>
        <p:nvGraphicFramePr>
          <p:cNvPr id="22" name="Group 56"/>
          <p:cNvGraphicFramePr>
            <a:graphicFrameLocks/>
          </p:cNvGraphicFramePr>
          <p:nvPr/>
        </p:nvGraphicFramePr>
        <p:xfrm>
          <a:off x="144462" y="1203320"/>
          <a:ext cx="8569325" cy="457200"/>
        </p:xfrm>
        <a:graphic>
          <a:graphicData uri="http://schemas.openxmlformats.org/drawingml/2006/table">
            <a:tbl>
              <a:tblPr/>
              <a:tblGrid>
                <a:gridCol w="571500"/>
                <a:gridCol w="569912"/>
                <a:gridCol w="573088"/>
                <a:gridCol w="571500"/>
                <a:gridCol w="569912"/>
                <a:gridCol w="571500"/>
                <a:gridCol w="571500"/>
                <a:gridCol w="571500"/>
                <a:gridCol w="571500"/>
                <a:gridCol w="571500"/>
                <a:gridCol w="569913"/>
                <a:gridCol w="571500"/>
                <a:gridCol w="573087"/>
                <a:gridCol w="569913"/>
                <a:gridCol w="571500"/>
              </a:tblGrid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Rectangle 38"/>
          <p:cNvSpPr>
            <a:spLocks noChangeArrowheads="1"/>
          </p:cNvSpPr>
          <p:nvPr/>
        </p:nvSpPr>
        <p:spPr bwMode="auto">
          <a:xfrm>
            <a:off x="288924" y="1779583"/>
            <a:ext cx="2881313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4032248" y="1779583"/>
            <a:ext cx="1682759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5" name="Rectangle 41"/>
          <p:cNvSpPr>
            <a:spLocks noChangeArrowheads="1"/>
          </p:cNvSpPr>
          <p:nvPr/>
        </p:nvSpPr>
        <p:spPr bwMode="auto">
          <a:xfrm>
            <a:off x="6157912" y="1779583"/>
            <a:ext cx="2590552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252412" y="1720833"/>
            <a:ext cx="800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</a:t>
            </a:r>
            <a:endParaRPr kumimoji="1" lang="en-US" altLang="ja-JP" sz="2400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7" name="Text Box 45"/>
          <p:cNvSpPr txBox="1">
            <a:spLocks noChangeArrowheads="1"/>
          </p:cNvSpPr>
          <p:nvPr/>
        </p:nvSpPr>
        <p:spPr bwMode="auto">
          <a:xfrm>
            <a:off x="4000496" y="1720833"/>
            <a:ext cx="8851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SK-II</a:t>
            </a:r>
            <a:endParaRPr kumimoji="1" lang="en-US" altLang="ja-JP" sz="2400" b="1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8" name="Text Box 46"/>
          <p:cNvSpPr txBox="1">
            <a:spLocks noChangeArrowheads="1"/>
          </p:cNvSpPr>
          <p:nvPr/>
        </p:nvSpPr>
        <p:spPr bwMode="auto">
          <a:xfrm>
            <a:off x="6072198" y="1720833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SK-III</a:t>
            </a:r>
          </a:p>
        </p:txBody>
      </p:sp>
      <p:sp>
        <p:nvSpPr>
          <p:cNvPr id="29" name="AutoShape 47"/>
          <p:cNvSpPr>
            <a:spLocks noChangeArrowheads="1"/>
          </p:cNvSpPr>
          <p:nvPr/>
        </p:nvSpPr>
        <p:spPr bwMode="auto">
          <a:xfrm flipV="1">
            <a:off x="8739864" y="1004867"/>
            <a:ext cx="215900" cy="2159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 i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071802" y="15779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6</a:t>
            </a:r>
            <a:endParaRPr kumimoji="1" lang="ja-JP" altLang="en-US" b="1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786182" y="157795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12</a:t>
            </a:r>
            <a:endParaRPr kumimoji="1" lang="ja-JP" altLang="en-US" b="1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572132" y="157795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11</a:t>
            </a:r>
            <a:endParaRPr kumimoji="1" lang="ja-JP" altLang="en-US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984826" y="15779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6</a:t>
            </a:r>
            <a:endParaRPr kumimoji="1" lang="ja-JP" altLang="en-US" b="1" dirty="0"/>
          </a:p>
        </p:txBody>
      </p:sp>
      <p:sp>
        <p:nvSpPr>
          <p:cNvPr id="34" name="正方形/長方形 33"/>
          <p:cNvSpPr/>
          <p:nvPr/>
        </p:nvSpPr>
        <p:spPr>
          <a:xfrm>
            <a:off x="6496024" y="2006585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(11,129 PMTs)</a:t>
            </a:r>
            <a:endParaRPr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4428688" y="2006585"/>
            <a:ext cx="100059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(5,182 PMTs)</a:t>
            </a:r>
            <a:endParaRPr lang="ja-JP" altLang="en-US" dirty="0"/>
          </a:p>
        </p:txBody>
      </p:sp>
      <p:sp>
        <p:nvSpPr>
          <p:cNvPr id="39" name="正方形/長方形 38"/>
          <p:cNvSpPr/>
          <p:nvPr/>
        </p:nvSpPr>
        <p:spPr>
          <a:xfrm>
            <a:off x="642474" y="2006585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(11,146 PMTs)</a:t>
            </a:r>
            <a:endParaRPr lang="ja-JP" altLang="en-US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1406" y="15779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4</a:t>
            </a:r>
            <a:endParaRPr kumimoji="1" lang="ja-JP" altLang="en-US" b="1" dirty="0"/>
          </a:p>
        </p:txBody>
      </p:sp>
      <p:sp>
        <p:nvSpPr>
          <p:cNvPr id="41" name="右矢印 40"/>
          <p:cNvSpPr/>
          <p:nvPr/>
        </p:nvSpPr>
        <p:spPr>
          <a:xfrm>
            <a:off x="8820472" y="1340768"/>
            <a:ext cx="32352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Text Box 46"/>
          <p:cNvSpPr txBox="1">
            <a:spLocks noChangeArrowheads="1"/>
          </p:cNvSpPr>
          <p:nvPr/>
        </p:nvSpPr>
        <p:spPr bwMode="auto">
          <a:xfrm>
            <a:off x="7350152" y="1720833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b="1" kern="120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cs typeface="+mn-cs"/>
              </a:rPr>
              <a:t>SK-IV</a:t>
            </a:r>
            <a:endParaRPr kumimoji="1" lang="en-US" altLang="ja-JP" sz="2400" b="1" kern="1200" dirty="0">
              <a:solidFill>
                <a:srgbClr val="000000"/>
              </a:solidFill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43" name="直線コネクタ 42"/>
          <p:cNvCxnSpPr/>
          <p:nvPr/>
        </p:nvCxnSpPr>
        <p:spPr bwMode="auto">
          <a:xfrm rot="5400000">
            <a:off x="7144562" y="2005791"/>
            <a:ext cx="42862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7199272" y="15779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9</a:t>
            </a:r>
            <a:endParaRPr kumimoji="1" lang="ja-JP" altLang="en-US" b="1" dirty="0"/>
          </a:p>
        </p:txBody>
      </p:sp>
      <p:sp>
        <p:nvSpPr>
          <p:cNvPr id="45" name="正方形/長方形 44"/>
          <p:cNvSpPr/>
          <p:nvPr/>
        </p:nvSpPr>
        <p:spPr>
          <a:xfrm>
            <a:off x="7781908" y="2006585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rPr>
              <a:t>(11,129 PMTs)</a:t>
            </a:r>
            <a:endParaRPr lang="ja-JP" altLang="en-US" dirty="0"/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69992" t="25409" r="2257" b="7326"/>
          <a:stretch/>
        </p:blipFill>
        <p:spPr>
          <a:xfrm>
            <a:off x="642474" y="2573932"/>
            <a:ext cx="1466241" cy="1440160"/>
          </a:xfrm>
          <a:prstGeom prst="rect">
            <a:avLst/>
          </a:prstGeom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10564" t="25409" r="57810" b="7326"/>
          <a:stretch/>
        </p:blipFill>
        <p:spPr>
          <a:xfrm>
            <a:off x="3528391" y="2573932"/>
            <a:ext cx="1670933" cy="144016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678084" y="6096228"/>
            <a:ext cx="183896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4.5 MeV – 5 MeV</a:t>
            </a:r>
            <a:endParaRPr kumimoji="1" lang="ja-JP" altLang="en-US" b="1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180744" y="6129928"/>
            <a:ext cx="201850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4.0 MeV – 4.5 MeV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25688" y="6474462"/>
            <a:ext cx="1035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err="1" smtClean="0"/>
              <a:t>cos</a:t>
            </a:r>
            <a:r>
              <a:rPr kumimoji="1" lang="en-US" altLang="ja-JP" b="1" i="1" dirty="0" smtClean="0"/>
              <a:t> </a:t>
            </a:r>
            <a:r>
              <a:rPr kumimoji="1" lang="en-US" altLang="ja-JP" b="1" i="1" dirty="0" err="1" smtClean="0">
                <a:latin typeface="Symbol" charset="2"/>
                <a:cs typeface="Symbol" charset="2"/>
              </a:rPr>
              <a:t>q</a:t>
            </a:r>
            <a:r>
              <a:rPr kumimoji="1" lang="en-US" altLang="ja-JP" sz="1600" b="1" i="1" dirty="0" err="1" smtClean="0"/>
              <a:t>sun</a:t>
            </a:r>
            <a:endParaRPr kumimoji="1" lang="ja-JP" altLang="en-US" b="1" i="1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816516" y="6473953"/>
            <a:ext cx="1035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err="1" smtClean="0"/>
              <a:t>cos</a:t>
            </a:r>
            <a:r>
              <a:rPr kumimoji="1" lang="en-US" altLang="ja-JP" b="1" i="1" dirty="0" smtClean="0"/>
              <a:t> </a:t>
            </a:r>
            <a:r>
              <a:rPr kumimoji="1" lang="en-US" altLang="ja-JP" b="1" i="1" dirty="0" err="1" smtClean="0">
                <a:latin typeface="Symbol" charset="2"/>
                <a:cs typeface="Symbol" charset="2"/>
              </a:rPr>
              <a:t>q</a:t>
            </a:r>
            <a:r>
              <a:rPr kumimoji="1" lang="en-US" altLang="ja-JP" sz="1600" b="1" i="1" dirty="0" err="1" smtClean="0"/>
              <a:t>sun</a:t>
            </a:r>
            <a:endParaRPr kumimoji="1" lang="ja-JP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1842087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 cmpd="sng">
            <a:solidFill>
              <a:schemeClr val="accent2"/>
            </a:solidFill>
          </a:ln>
        </p:spPr>
        <p:txBody>
          <a:bodyPr>
            <a:noAutofit/>
          </a:bodyPr>
          <a:lstStyle/>
          <a:p>
            <a:r>
              <a:rPr lang="en-US" altLang="ja-JP" sz="2800" b="1" i="1">
                <a:effectLst>
                  <a:outerShdw blurRad="38100" dist="38100" dir="2700000" algn="tl">
                    <a:srgbClr val="FFFFFF"/>
                  </a:outerShdw>
                </a:effectLst>
                <a:latin typeface="Calibri" charset="0"/>
                <a:ea typeface="ＭＳ Ｐゴシック" charset="0"/>
              </a:rPr>
              <a:t>The mission may continue to the Next generation detector, </a:t>
            </a:r>
            <a:r>
              <a:rPr lang="en-US" altLang="ja-JP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  <a:ea typeface="ＭＳ Ｐゴシック" charset="0"/>
              </a:rPr>
              <a:t>Hyper-Kamiokande and beyond</a:t>
            </a:r>
            <a:endParaRPr lang="ja-JP" altLang="en-US" sz="28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  <a:ea typeface="ＭＳ Ｐゴシック" charset="0"/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71500" y="4572000"/>
            <a:ext cx="4000500" cy="17145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ja-JP" sz="2400" dirty="0" err="1">
                <a:latin typeface="Calibri" charset="0"/>
                <a:ea typeface="ＭＳ Ｐゴシック" charset="0"/>
              </a:rPr>
              <a:t>Fiducial</a:t>
            </a:r>
            <a:r>
              <a:rPr lang="en-US" altLang="ja-JP" sz="2400" dirty="0">
                <a:latin typeface="Calibri" charset="0"/>
                <a:ea typeface="ＭＳ Ｐゴシック" charset="0"/>
              </a:rPr>
              <a:t> mass 540kt </a:t>
            </a: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latin typeface="Calibri" charset="0"/>
                <a:ea typeface="ＭＳ Ｐゴシック" charset="0"/>
                <a:sym typeface="Wingdings" charset="0"/>
              </a:rPr>
              <a:t> 22.5 </a:t>
            </a:r>
            <a:r>
              <a:rPr lang="en-US" altLang="ja-JP" sz="2000" dirty="0" err="1">
                <a:latin typeface="Calibri" charset="0"/>
                <a:ea typeface="ＭＳ Ｐゴシック" charset="0"/>
                <a:sym typeface="Wingdings" charset="0"/>
              </a:rPr>
              <a:t>kton</a:t>
            </a:r>
            <a:r>
              <a:rPr lang="en-US" altLang="ja-JP" sz="2000" dirty="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en-US" altLang="ja-JP" sz="2000" dirty="0" smtClean="0">
                <a:latin typeface="Calibri" charset="0"/>
                <a:ea typeface="ＭＳ Ｐゴシック" charset="0"/>
                <a:sym typeface="Wingdings" charset="0"/>
              </a:rPr>
              <a:t>Super-K  </a:t>
            </a:r>
            <a:r>
              <a:rPr lang="en-US" altLang="ja-JP" sz="2000" dirty="0">
                <a:latin typeface="Calibri" charset="0"/>
                <a:ea typeface="ＭＳ Ｐゴシック" charset="0"/>
                <a:sym typeface="Wingdings" charset="0"/>
              </a:rPr>
              <a:t>(</a:t>
            </a:r>
            <a:r>
              <a:rPr lang="en-US" altLang="ja-JP" sz="2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Wingdings" charset="0"/>
              </a:rPr>
              <a:t>x20</a:t>
            </a:r>
            <a:r>
              <a:rPr lang="en-US" altLang="ja-JP" sz="2000" dirty="0">
                <a:latin typeface="Calibri" charset="0"/>
                <a:ea typeface="ＭＳ Ｐゴシック" charset="0"/>
                <a:sym typeface="Wingdings" charset="0"/>
              </a:rPr>
              <a:t>)</a:t>
            </a:r>
            <a:endParaRPr lang="en-US" altLang="ja-JP" sz="20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sz="24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Precise</a:t>
            </a:r>
            <a:r>
              <a:rPr lang="en-US" altLang="ja-JP" sz="2400" dirty="0">
                <a:latin typeface="Calibri" charset="0"/>
                <a:ea typeface="ＭＳ Ｐゴシック" charset="0"/>
              </a:rPr>
              <a:t> study on solar and atmospheric neutrinos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760538"/>
            <a:ext cx="4038600" cy="48117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ja-JP" sz="2400" dirty="0">
                <a:latin typeface="Calibri" charset="0"/>
                <a:ea typeface="ＭＳ Ｐゴシック" charset="0"/>
              </a:rPr>
              <a:t>Tie up with the accelerator neutrino beam</a:t>
            </a: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latin typeface="Calibri" charset="0"/>
                <a:ea typeface="ＭＳ Ｐゴシック" charset="0"/>
              </a:rPr>
              <a:t>Study on </a:t>
            </a:r>
            <a:r>
              <a:rPr lang="en-US" altLang="ja-JP" sz="2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CP</a:t>
            </a:r>
            <a:r>
              <a:rPr lang="ja-JP" altLang="en-US" sz="2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Violation</a:t>
            </a:r>
            <a:r>
              <a:rPr lang="en-US" altLang="ja-JP" sz="2000" dirty="0">
                <a:latin typeface="Calibri" charset="0"/>
                <a:ea typeface="ＭＳ Ｐゴシック" charset="0"/>
              </a:rPr>
              <a:t> in neutrino sector</a:t>
            </a:r>
          </a:p>
          <a:p>
            <a:pPr lvl="2">
              <a:lnSpc>
                <a:spcPct val="90000"/>
              </a:lnSpc>
            </a:pPr>
            <a:r>
              <a:rPr lang="en-US" altLang="ja-JP" sz="1700" b="1" dirty="0">
                <a:latin typeface="Calibri" charset="0"/>
                <a:ea typeface="ＭＳ Ｐゴシック" charset="0"/>
              </a:rPr>
              <a:t>Leads to the origin of matter in the Universe</a:t>
            </a:r>
          </a:p>
          <a:p>
            <a:pPr>
              <a:lnSpc>
                <a:spcPct val="90000"/>
              </a:lnSpc>
            </a:pPr>
            <a:r>
              <a:rPr lang="en-US" altLang="ja-JP" sz="2400" dirty="0">
                <a:latin typeface="Calibri" charset="0"/>
                <a:ea typeface="ＭＳ Ｐゴシック" charset="0"/>
              </a:rPr>
              <a:t>Supernova neutrinos</a:t>
            </a: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latin typeface="Calibri" charset="0"/>
                <a:ea typeface="ＭＳ Ｐゴシック" charset="0"/>
              </a:rPr>
              <a:t>200k neutrino events for SN at 8kpc</a:t>
            </a:r>
          </a:p>
          <a:p>
            <a:pPr lvl="2">
              <a:lnSpc>
                <a:spcPct val="90000"/>
              </a:lnSpc>
            </a:pPr>
            <a:r>
              <a:rPr lang="en-US" altLang="ja-JP" sz="1700" b="1" dirty="0">
                <a:latin typeface="Calibri" charset="0"/>
                <a:ea typeface="ＭＳ Ｐゴシック" charset="0"/>
              </a:rPr>
              <a:t>250 </a:t>
            </a:r>
            <a:r>
              <a:rPr lang="en-US" altLang="ja-JP" sz="1700" b="1" dirty="0">
                <a:latin typeface="Symbol" charset="0"/>
                <a:ea typeface="ＭＳ Ｐゴシック" charset="0"/>
              </a:rPr>
              <a:t>n</a:t>
            </a:r>
            <a:r>
              <a:rPr lang="en-US" altLang="ja-JP" sz="1700" b="1" baseline="-25000" dirty="0">
                <a:latin typeface="Calibri" charset="0"/>
                <a:ea typeface="ＭＳ Ｐゴシック" charset="0"/>
              </a:rPr>
              <a:t>e  </a:t>
            </a:r>
            <a:r>
              <a:rPr lang="en-US" altLang="ja-JP" sz="1700" b="1" dirty="0">
                <a:latin typeface="Calibri" charset="0"/>
                <a:ea typeface="ＭＳ Ｐゴシック" charset="0"/>
              </a:rPr>
              <a:t>from </a:t>
            </a:r>
            <a:r>
              <a:rPr lang="en-US" altLang="ja-JP" sz="1700" b="1" dirty="0" err="1">
                <a:latin typeface="Calibri" charset="0"/>
                <a:ea typeface="ＭＳ Ｐゴシック" charset="0"/>
              </a:rPr>
              <a:t>neutronization</a:t>
            </a:r>
            <a:r>
              <a:rPr lang="en-US" altLang="ja-JP" sz="1700" b="1" dirty="0">
                <a:latin typeface="Calibri" charset="0"/>
                <a:ea typeface="ＭＳ Ｐゴシック" charset="0"/>
              </a:rPr>
              <a:t> burst</a:t>
            </a:r>
          </a:p>
          <a:p>
            <a:pPr lvl="2">
              <a:lnSpc>
                <a:spcPct val="90000"/>
              </a:lnSpc>
            </a:pPr>
            <a:r>
              <a:rPr lang="en-US" altLang="ja-JP" sz="1700" b="1" dirty="0">
                <a:latin typeface="Symbol" charset="0"/>
                <a:ea typeface="ＭＳ Ｐゴシック" charset="0"/>
              </a:rPr>
              <a:t>q</a:t>
            </a:r>
            <a:r>
              <a:rPr lang="en-US" altLang="ja-JP" sz="1700" b="1" baseline="-25000" dirty="0">
                <a:latin typeface="Calibri" charset="0"/>
                <a:ea typeface="ＭＳ Ｐゴシック" charset="0"/>
              </a:rPr>
              <a:t>13</a:t>
            </a:r>
            <a:r>
              <a:rPr lang="en-US" altLang="ja-JP" sz="1700" b="1" dirty="0">
                <a:latin typeface="Calibri" charset="0"/>
                <a:ea typeface="ＭＳ Ｐゴシック" charset="0"/>
              </a:rPr>
              <a:t> sensitivity to </a:t>
            </a:r>
            <a:r>
              <a:rPr lang="en-US" altLang="ja-JP" sz="1700" b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sin</a:t>
            </a:r>
            <a:r>
              <a:rPr lang="en-US" altLang="ja-JP" sz="1700" b="1" baseline="30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2</a:t>
            </a:r>
            <a:r>
              <a:rPr lang="en-US" altLang="ja-JP" sz="1700" b="1" dirty="0">
                <a:solidFill>
                  <a:srgbClr val="FF0000"/>
                </a:solidFill>
                <a:latin typeface="Symbol" charset="0"/>
                <a:ea typeface="ＭＳ Ｐゴシック" charset="0"/>
              </a:rPr>
              <a:t>q</a:t>
            </a:r>
            <a:r>
              <a:rPr lang="en-US" altLang="ja-JP" sz="1700" b="1" baseline="-25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13</a:t>
            </a:r>
            <a:r>
              <a:rPr lang="en-US" altLang="ja-JP" sz="1700" b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&lt;10</a:t>
            </a:r>
            <a:r>
              <a:rPr lang="en-US" altLang="ja-JP" sz="1700" b="1" baseline="30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-4</a:t>
            </a:r>
          </a:p>
          <a:p>
            <a:pPr>
              <a:lnSpc>
                <a:spcPct val="90000"/>
              </a:lnSpc>
            </a:pPr>
            <a:r>
              <a:rPr lang="en-US" altLang="ja-JP" sz="2400" dirty="0">
                <a:latin typeface="Calibri" charset="0"/>
                <a:ea typeface="ＭＳ Ｐゴシック" charset="0"/>
              </a:rPr>
              <a:t>Proton decay</a:t>
            </a: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latin typeface="Calibri" charset="0"/>
                <a:ea typeface="ＭＳ Ｐゴシック" charset="0"/>
              </a:rPr>
              <a:t>10</a:t>
            </a:r>
            <a:r>
              <a:rPr lang="en-US" altLang="ja-JP" sz="2000" baseline="30000" dirty="0">
                <a:latin typeface="Calibri" charset="0"/>
                <a:ea typeface="ＭＳ Ｐゴシック" charset="0"/>
              </a:rPr>
              <a:t>35</a:t>
            </a:r>
            <a:r>
              <a:rPr lang="en-US" altLang="ja-JP" sz="2000" dirty="0">
                <a:latin typeface="Calibri" charset="0"/>
                <a:ea typeface="ＭＳ Ｐゴシック" charset="0"/>
              </a:rPr>
              <a:t> </a:t>
            </a:r>
            <a:r>
              <a:rPr lang="en-US" altLang="ja-JP" sz="2000" dirty="0" err="1">
                <a:latin typeface="Calibri" charset="0"/>
                <a:ea typeface="ＭＳ Ｐゴシック" charset="0"/>
              </a:rPr>
              <a:t>yrs</a:t>
            </a:r>
            <a:r>
              <a:rPr lang="en-US" altLang="ja-JP" sz="2000" dirty="0">
                <a:latin typeface="Calibri" charset="0"/>
                <a:ea typeface="ＭＳ Ｐゴシック" charset="0"/>
              </a:rPr>
              <a:t> for p</a:t>
            </a:r>
            <a:r>
              <a:rPr lang="en-US" altLang="ja-JP" sz="20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en-US" altLang="ja-JP" sz="2000" dirty="0">
                <a:latin typeface="Calibri" charset="0"/>
                <a:ea typeface="ＭＳ Ｐゴシック" charset="0"/>
              </a:rPr>
              <a:t>e</a:t>
            </a:r>
            <a:r>
              <a:rPr lang="en-US" altLang="ja-JP" sz="2000" dirty="0">
                <a:latin typeface="Symbol" charset="0"/>
                <a:ea typeface="ＭＳ Ｐゴシック" charset="0"/>
              </a:rPr>
              <a:t>p</a:t>
            </a:r>
            <a:r>
              <a:rPr lang="en-US" altLang="ja-JP" sz="2000" baseline="30000" dirty="0">
                <a:latin typeface="Calibri" charset="0"/>
                <a:ea typeface="ＭＳ Ｐゴシック" charset="0"/>
              </a:rPr>
              <a:t>0  </a:t>
            </a:r>
            <a:r>
              <a:rPr lang="en-US" altLang="ja-JP" sz="2000" dirty="0">
                <a:latin typeface="Calibri" charset="0"/>
                <a:ea typeface="ＭＳ Ｐゴシック" charset="0"/>
              </a:rPr>
              <a:t>mode</a:t>
            </a: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latin typeface="Calibri" charset="0"/>
                <a:ea typeface="ＭＳ Ｐゴシック" charset="0"/>
              </a:rPr>
              <a:t>Step into the </a:t>
            </a:r>
            <a:r>
              <a:rPr lang="en-US" altLang="ja-JP" sz="20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discovery region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ja-JP" altLang="en-US" sz="2400" dirty="0">
              <a:latin typeface="Calibri" charset="0"/>
              <a:ea typeface="ＭＳ Ｐゴシック" charset="0"/>
            </a:endParaRP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mtClean="0">
                <a:solidFill>
                  <a:srgbClr val="898989"/>
                </a:solidFill>
              </a:rPr>
              <a:t>11/02/18</a:t>
            </a:r>
            <a:endParaRPr lang="ja-JP" altLang="en-US">
              <a:solidFill>
                <a:srgbClr val="898989"/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2DD8640D-2F8E-B448-9C11-98A13DAFF91D}" type="slidenum">
              <a:rPr lang="ja-JP" altLang="en-US">
                <a:solidFill>
                  <a:srgbClr val="898989"/>
                </a:solidFill>
              </a:rPr>
              <a:pPr/>
              <a:t>17</a:t>
            </a:fld>
            <a:endParaRPr lang="ja-JP" altLang="en-US">
              <a:solidFill>
                <a:srgbClr val="898989"/>
              </a:solidFill>
            </a:endParaRPr>
          </a:p>
        </p:txBody>
      </p:sp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de-DE" altLang="ja-JP" smtClean="0">
                <a:solidFill>
                  <a:srgbClr val="898989"/>
                </a:solidFill>
              </a:rPr>
              <a:t>Y. Suzuki in Dubna</a:t>
            </a:r>
            <a:endParaRPr lang="ja-JP" altLang="en-US">
              <a:solidFill>
                <a:srgbClr val="898989"/>
              </a:solidFill>
            </a:endParaRPr>
          </a:p>
        </p:txBody>
      </p:sp>
      <p:pic>
        <p:nvPicPr>
          <p:cNvPr id="36872" name="Picture 8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32643" r="38258" b="26114"/>
          <a:stretch>
            <a:fillRect/>
          </a:stretch>
        </p:blipFill>
        <p:spPr bwMode="auto">
          <a:xfrm>
            <a:off x="500063" y="1733550"/>
            <a:ext cx="38576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428625" y="3857625"/>
            <a:ext cx="20193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b="1">
                <a:effectLst>
                  <a:outerShdw blurRad="38100" dist="38100" dir="2700000" algn="tl">
                    <a:srgbClr val="DDDDDD"/>
                  </a:outerShdw>
                </a:effectLst>
              </a:rPr>
              <a:t>Hyper-Kamiokande</a:t>
            </a:r>
            <a:endParaRPr lang="ja-JP" altLang="en-US" b="1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2946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 cmpd="sng">
            <a:solidFill>
              <a:srgbClr val="FF0000"/>
            </a:solidFill>
          </a:ln>
        </p:spPr>
        <p:txBody>
          <a:bodyPr/>
          <a:lstStyle/>
          <a:p>
            <a:r>
              <a:rPr kumimoji="1" lang="en-US" altLang="ja-JP" dirty="0" smtClean="0"/>
              <a:t>Epilogue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>
          <a:xfrm>
            <a:off x="457200" y="1554999"/>
            <a:ext cx="8229600" cy="251762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I am very grad to have a chance to </a:t>
            </a:r>
            <a:r>
              <a:rPr lang="en-US" altLang="ja-JP" dirty="0" smtClean="0"/>
              <a:t>participate </a:t>
            </a:r>
            <a:r>
              <a:rPr kumimoji="1" lang="en-US" altLang="ja-JP" dirty="0" smtClean="0"/>
              <a:t>the discovery of the neutrino oscillations.</a:t>
            </a:r>
          </a:p>
          <a:p>
            <a:r>
              <a:rPr lang="en-US" altLang="ja-JP" dirty="0" smtClean="0"/>
              <a:t>Our mission will </a:t>
            </a:r>
            <a:r>
              <a:rPr lang="en-US" altLang="ja-JP" dirty="0" err="1" smtClean="0"/>
              <a:t>contine</a:t>
            </a:r>
            <a:r>
              <a:rPr lang="en-US" altLang="ja-JP" dirty="0" smtClean="0"/>
              <a:t> in future to understand how the matter in the universe was created.</a:t>
            </a:r>
          </a:p>
          <a:p>
            <a:r>
              <a:rPr lang="en-US" altLang="ja-JP" dirty="0"/>
              <a:t>I am really grateful to receive </a:t>
            </a:r>
            <a:r>
              <a:rPr lang="en-US" altLang="ja-JP" dirty="0" smtClean="0"/>
              <a:t>this </a:t>
            </a:r>
            <a:r>
              <a:rPr lang="en-US" altLang="ja-JP" dirty="0" err="1" smtClean="0"/>
              <a:t>prestageous</a:t>
            </a:r>
            <a:r>
              <a:rPr lang="en-US" altLang="ja-JP" dirty="0" smtClean="0"/>
              <a:t> </a:t>
            </a:r>
            <a:r>
              <a:rPr lang="en-US" altLang="ja-JP" dirty="0"/>
              <a:t>prize and thank you for all your </a:t>
            </a:r>
            <a:r>
              <a:rPr lang="en-US" altLang="ja-JP" dirty="0" err="1"/>
              <a:t>suport</a:t>
            </a:r>
            <a:r>
              <a:rPr lang="en-US" altLang="ja-JP" dirty="0"/>
              <a:t> for us.</a:t>
            </a:r>
          </a:p>
          <a:p>
            <a:endParaRPr kumimoji="1" lang="ja-JP" altLang="en-US" dirty="0"/>
          </a:p>
        </p:txBody>
      </p:sp>
      <p:pic>
        <p:nvPicPr>
          <p:cNvPr id="4" name="Picture 4" descr="neusun1_supe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7" b="9407"/>
          <a:stretch>
            <a:fillRect/>
          </a:stretch>
        </p:blipFill>
        <p:spPr bwMode="auto">
          <a:xfrm>
            <a:off x="1745107" y="4210308"/>
            <a:ext cx="2760421" cy="219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11/02/18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de-DE" altLang="ja-JP" smtClean="0"/>
              <a:t>Y. Suzuki in Dubna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E182-C504-344C-8BF0-D24164261D99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49096" y="4733636"/>
            <a:ext cx="29931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Image of the sun by neutrinos</a:t>
            </a:r>
          </a:p>
          <a:p>
            <a:r>
              <a:rPr lang="en-US" altLang="ja-JP" dirty="0" smtClean="0"/>
              <a:t>(Neutrino Heliography)</a:t>
            </a:r>
          </a:p>
          <a:p>
            <a:r>
              <a:rPr kumimoji="1" lang="en-US" altLang="ja-JP" dirty="0" smtClean="0"/>
              <a:t>Super-</a:t>
            </a:r>
            <a:r>
              <a:rPr kumimoji="1" lang="en-US" altLang="ja-JP" dirty="0" err="1" smtClean="0"/>
              <a:t>Kamiokande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8408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10041</TotalTime>
  <Words>1761</Words>
  <Application>Microsoft Macintosh PowerPoint</Application>
  <PresentationFormat>画面に合わせる (4:3)</PresentationFormat>
  <Paragraphs>423</Paragraphs>
  <Slides>18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19" baseType="lpstr">
      <vt:lpstr>ホワイト</vt:lpstr>
      <vt:lpstr>Bruno Pontecorvo</vt:lpstr>
      <vt:lpstr>Super-Kamiokande and  Neutrino Oscillations</vt:lpstr>
      <vt:lpstr>Pre-history</vt:lpstr>
      <vt:lpstr>Super-Kamiokande</vt:lpstr>
      <vt:lpstr>Brief history of Super-K</vt:lpstr>
      <vt:lpstr>Energy coverage</vt:lpstr>
      <vt:lpstr>1 page introduction</vt:lpstr>
      <vt:lpstr>Discovery of Atmospheric Neutrino Oscillation</vt:lpstr>
      <vt:lpstr>Latest Results (Super-K): 15 years</vt:lpstr>
      <vt:lpstr>Subdominent effect in three flavour analysis</vt:lpstr>
      <vt:lpstr>Towards K2K, T2K Long baseline neutrino oscillation experiments</vt:lpstr>
      <vt:lpstr>Towards K2K, T2K Long baseline neutrino oscillation experiments</vt:lpstr>
      <vt:lpstr>Towards K2K, T2K Long baseline neutrino oscillation experiments</vt:lpstr>
      <vt:lpstr>Solar Neutrino Oscillation</vt:lpstr>
      <vt:lpstr>PowerPoint プレゼンテーション</vt:lpstr>
      <vt:lpstr>Lowering the energy threshold</vt:lpstr>
      <vt:lpstr>The mission may continue to the Next generation detector, Hyper-Kamiokande and beyond</vt:lpstr>
      <vt:lpstr>Epilogue</vt:lpstr>
    </vt:vector>
  </TitlesOfParts>
  <Company>東京大学宇宙線研究所神岡宇宙素粒子研究施設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Super-Kamiokande and Neutrino Oscillations</dc:title>
  <dc:creator>鈴木 洋一郎</dc:creator>
  <cp:lastModifiedBy>鈴木 洋一郎</cp:lastModifiedBy>
  <cp:revision>71</cp:revision>
  <cp:lastPrinted>2011-02-17T06:33:00Z</cp:lastPrinted>
  <dcterms:created xsi:type="dcterms:W3CDTF">2011-01-20T13:53:29Z</dcterms:created>
  <dcterms:modified xsi:type="dcterms:W3CDTF">2011-02-18T02:51:00Z</dcterms:modified>
</cp:coreProperties>
</file>