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57" r:id="rId3"/>
    <p:sldId id="258" r:id="rId4"/>
    <p:sldId id="315" r:id="rId5"/>
    <p:sldId id="314" r:id="rId6"/>
    <p:sldId id="316" r:id="rId7"/>
    <p:sldId id="259" r:id="rId8"/>
    <p:sldId id="310" r:id="rId9"/>
    <p:sldId id="260" r:id="rId10"/>
    <p:sldId id="261" r:id="rId11"/>
    <p:sldId id="311" r:id="rId12"/>
    <p:sldId id="312" r:id="rId13"/>
    <p:sldId id="262" r:id="rId14"/>
    <p:sldId id="313"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3990" autoAdjust="0"/>
  </p:normalViewPr>
  <p:slideViewPr>
    <p:cSldViewPr>
      <p:cViewPr varScale="1">
        <p:scale>
          <a:sx n="106" d="100"/>
          <a:sy n="106" d="100"/>
        </p:scale>
        <p:origin x="-1128" y="-102"/>
      </p:cViewPr>
      <p:guideLst>
        <p:guide orient="horz" pos="2160"/>
        <p:guide pos="2880"/>
      </p:guideLst>
    </p:cSldViewPr>
  </p:slideViewPr>
  <p:outlineViewPr>
    <p:cViewPr>
      <p:scale>
        <a:sx n="33" d="100"/>
        <a:sy n="33" d="100"/>
      </p:scale>
      <p:origin x="0" y="112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ru-RU" dirty="0" smtClean="0"/>
              <a:t>23412341234</a:t>
            </a:r>
            <a:endParaRPr lang="ru-RU" dirty="0"/>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CFF60DC-303A-402B-A2DD-65186F6165C9}" type="datetimeFigureOut">
              <a:rPr lang="ru-RU" smtClean="0"/>
              <a:pPr/>
              <a:t>17.02.2011</a:t>
            </a:fld>
            <a:endParaRPr lang="ru-RU" dirty="0"/>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ru-RU" dirty="0" smtClean="0"/>
              <a:t>Агапов Алексей</a:t>
            </a:r>
            <a:endParaRPr lang="ru-RU" dirty="0"/>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13A5FA5-856A-4D1A-ADEC-3BF9598B745F}" type="slidenum">
              <a:rPr lang="ru-RU" smtClean="0"/>
              <a:pPr/>
              <a:t>‹#›</a:t>
            </a:fld>
            <a:endParaRPr lang="ru-RU" dirty="0"/>
          </a:p>
        </p:txBody>
      </p:sp>
    </p:spTree>
    <p:extLst>
      <p:ext uri="{BB962C8B-B14F-4D97-AF65-F5344CB8AC3E}">
        <p14:creationId xmlns:p14="http://schemas.microsoft.com/office/powerpoint/2010/main" xmlns="" val="288839824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ru-RU" dirty="0" smtClean="0"/>
              <a:t>23412341234</a:t>
            </a:r>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AAB793-AE84-45C9-BCA2-A5A40FDDEA87}" type="datetimeFigureOut">
              <a:rPr lang="ru-RU" smtClean="0"/>
              <a:pPr/>
              <a:t>17.02.2011</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ru-RU" dirty="0" smtClean="0"/>
              <a:t>Агапов Алексей</a:t>
            </a:r>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30E988-C70B-4BA9-9835-5D8F42D6915A}" type="slidenum">
              <a:rPr lang="ru-RU" smtClean="0"/>
              <a:pPr/>
              <a:t>‹#›</a:t>
            </a:fld>
            <a:endParaRPr lang="ru-RU" dirty="0"/>
          </a:p>
        </p:txBody>
      </p:sp>
    </p:spTree>
    <p:extLst>
      <p:ext uri="{BB962C8B-B14F-4D97-AF65-F5344CB8AC3E}">
        <p14:creationId xmlns:p14="http://schemas.microsoft.com/office/powerpoint/2010/main" xmlns="" val="35938343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55818C5-7EE4-4D00-94D6-F8F37338F236}" type="datetime1">
              <a:rPr lang="ru-RU" smtClean="0"/>
              <a:pPr/>
              <a:t>17.02.2011</a:t>
            </a:fld>
            <a:endParaRPr lang="ru-RU" dirty="0"/>
          </a:p>
        </p:txBody>
      </p:sp>
      <p:sp>
        <p:nvSpPr>
          <p:cNvPr id="5" name="Нижний колонтитул 4"/>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6" name="Номер слайда 5"/>
          <p:cNvSpPr>
            <a:spLocks noGrp="1"/>
          </p:cNvSpPr>
          <p:nvPr>
            <p:ph type="sldNum" sz="quarter" idx="12"/>
          </p:nvPr>
        </p:nvSpPr>
        <p:spPr/>
        <p:txBody>
          <a:bodyPr/>
          <a:lstStyle/>
          <a:p>
            <a:fld id="{9768BB80-90BA-4713-97F8-27CEC3309F08}"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5E4A17-69A1-4EFA-894A-ABBCA215BADD}" type="datetime1">
              <a:rPr lang="ru-RU" smtClean="0"/>
              <a:pPr/>
              <a:t>17.02.2011</a:t>
            </a:fld>
            <a:endParaRPr lang="ru-RU" dirty="0"/>
          </a:p>
        </p:txBody>
      </p:sp>
      <p:sp>
        <p:nvSpPr>
          <p:cNvPr id="5" name="Нижний колонтитул 4"/>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6" name="Номер слайда 5"/>
          <p:cNvSpPr>
            <a:spLocks noGrp="1"/>
          </p:cNvSpPr>
          <p:nvPr>
            <p:ph type="sldNum" sz="quarter" idx="12"/>
          </p:nvPr>
        </p:nvSpPr>
        <p:spPr/>
        <p:txBody>
          <a:bodyPr/>
          <a:lstStyle/>
          <a:p>
            <a:fld id="{9768BB80-90BA-4713-97F8-27CEC3309F0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DBD90BA-B26A-4D6A-A77E-7E72064E9BE1}" type="datetime1">
              <a:rPr lang="ru-RU" smtClean="0"/>
              <a:pPr/>
              <a:t>17.02.2011</a:t>
            </a:fld>
            <a:endParaRPr lang="ru-RU" dirty="0"/>
          </a:p>
        </p:txBody>
      </p:sp>
      <p:sp>
        <p:nvSpPr>
          <p:cNvPr id="5" name="Нижний колонтитул 4"/>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6" name="Номер слайда 5"/>
          <p:cNvSpPr>
            <a:spLocks noGrp="1"/>
          </p:cNvSpPr>
          <p:nvPr>
            <p:ph type="sldNum" sz="quarter" idx="12"/>
          </p:nvPr>
        </p:nvSpPr>
        <p:spPr/>
        <p:txBody>
          <a:bodyPr/>
          <a:lstStyle/>
          <a:p>
            <a:fld id="{9768BB80-90BA-4713-97F8-27CEC3309F08}"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9F8CBE0-CFD3-432D-91BB-04376A701F3B}" type="datetime1">
              <a:rPr lang="ru-RU" smtClean="0"/>
              <a:pPr/>
              <a:t>17.02.2011</a:t>
            </a:fld>
            <a:endParaRPr lang="ru-RU" dirty="0"/>
          </a:p>
        </p:txBody>
      </p:sp>
      <p:sp>
        <p:nvSpPr>
          <p:cNvPr id="6" name="Нижний колонтитул 5"/>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7" name="Номер слайда 6"/>
          <p:cNvSpPr>
            <a:spLocks noGrp="1"/>
          </p:cNvSpPr>
          <p:nvPr>
            <p:ph type="sldNum" sz="quarter" idx="12"/>
          </p:nvPr>
        </p:nvSpPr>
        <p:spPr/>
        <p:txBody>
          <a:bodyPr/>
          <a:lstStyle/>
          <a:p>
            <a:fld id="{9768BB80-90BA-4713-97F8-27CEC3309F0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AE61E5F-82F4-4BA3-B325-D56785C4288F}" type="datetime1">
              <a:rPr lang="ru-RU" smtClean="0"/>
              <a:pPr/>
              <a:t>17.02.2011</a:t>
            </a:fld>
            <a:endParaRPr lang="ru-RU" dirty="0"/>
          </a:p>
        </p:txBody>
      </p:sp>
      <p:sp>
        <p:nvSpPr>
          <p:cNvPr id="8" name="Нижний колонтитул 7"/>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9" name="Номер слайда 8"/>
          <p:cNvSpPr>
            <a:spLocks noGrp="1"/>
          </p:cNvSpPr>
          <p:nvPr>
            <p:ph type="sldNum" sz="quarter" idx="12"/>
          </p:nvPr>
        </p:nvSpPr>
        <p:spPr/>
        <p:txBody>
          <a:bodyPr/>
          <a:lstStyle/>
          <a:p>
            <a:fld id="{9768BB80-90BA-4713-97F8-27CEC3309F0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F5F2725-3B05-4FC8-9749-96C268A5EE62}" type="datetime1">
              <a:rPr lang="ru-RU" smtClean="0"/>
              <a:pPr/>
              <a:t>17.02.2011</a:t>
            </a:fld>
            <a:endParaRPr lang="ru-RU" dirty="0"/>
          </a:p>
        </p:txBody>
      </p:sp>
      <p:sp>
        <p:nvSpPr>
          <p:cNvPr id="4" name="Нижний колонтитул 3"/>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5" name="Номер слайда 4"/>
          <p:cNvSpPr>
            <a:spLocks noGrp="1"/>
          </p:cNvSpPr>
          <p:nvPr>
            <p:ph type="sldNum" sz="quarter" idx="12"/>
          </p:nvPr>
        </p:nvSpPr>
        <p:spPr/>
        <p:txBody>
          <a:bodyPr/>
          <a:lstStyle/>
          <a:p>
            <a:fld id="{9768BB80-90BA-4713-97F8-27CEC3309F0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360A6E0-7B9C-4321-86D3-9FEEC09BBFB1}" type="datetime1">
              <a:rPr lang="ru-RU" smtClean="0"/>
              <a:pPr/>
              <a:t>17.02.2011</a:t>
            </a:fld>
            <a:endParaRPr lang="ru-RU" dirty="0"/>
          </a:p>
        </p:txBody>
      </p:sp>
      <p:sp>
        <p:nvSpPr>
          <p:cNvPr id="3" name="Нижний колонтитул 2"/>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4" name="Номер слайда 3"/>
          <p:cNvSpPr>
            <a:spLocks noGrp="1"/>
          </p:cNvSpPr>
          <p:nvPr>
            <p:ph type="sldNum" sz="quarter" idx="12"/>
          </p:nvPr>
        </p:nvSpPr>
        <p:spPr/>
        <p:txBody>
          <a:bodyPr/>
          <a:lstStyle/>
          <a:p>
            <a:fld id="{9768BB80-90BA-4713-97F8-27CEC3309F0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48F3131-3696-4817-A23E-3CA5F31305D0}" type="datetime1">
              <a:rPr lang="ru-RU" smtClean="0"/>
              <a:pPr/>
              <a:t>17.02.2011</a:t>
            </a:fld>
            <a:endParaRPr lang="ru-RU" dirty="0"/>
          </a:p>
        </p:txBody>
      </p:sp>
      <p:sp>
        <p:nvSpPr>
          <p:cNvPr id="6" name="Нижний колонтитул 5"/>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7" name="Номер слайда 6"/>
          <p:cNvSpPr>
            <a:spLocks noGrp="1"/>
          </p:cNvSpPr>
          <p:nvPr>
            <p:ph type="sldNum" sz="quarter" idx="12"/>
          </p:nvPr>
        </p:nvSpPr>
        <p:spPr/>
        <p:txBody>
          <a:bodyPr/>
          <a:lstStyle/>
          <a:p>
            <a:fld id="{9768BB80-90BA-4713-97F8-27CEC3309F0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49320FC-A25F-4DA8-BB9B-0234F7A200A3}" type="datetime1">
              <a:rPr lang="ru-RU" smtClean="0"/>
              <a:pPr/>
              <a:t>17.02.2011</a:t>
            </a:fld>
            <a:endParaRPr lang="ru-RU" dirty="0"/>
          </a:p>
        </p:txBody>
      </p:sp>
      <p:sp>
        <p:nvSpPr>
          <p:cNvPr id="6" name="Нижний колонтитул 5"/>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7" name="Номер слайда 6"/>
          <p:cNvSpPr>
            <a:spLocks noGrp="1"/>
          </p:cNvSpPr>
          <p:nvPr>
            <p:ph type="sldNum" sz="quarter" idx="12"/>
          </p:nvPr>
        </p:nvSpPr>
        <p:spPr/>
        <p:txBody>
          <a:bodyPr/>
          <a:lstStyle/>
          <a:p>
            <a:fld id="{9768BB80-90BA-4713-97F8-27CEC3309F08}"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91B46A-1668-4B30-88CF-58BEE3FEF0BB}" type="datetime1">
              <a:rPr lang="ru-RU" smtClean="0"/>
              <a:pPr/>
              <a:t>17.02.2011</a:t>
            </a:fld>
            <a:endParaRPr lang="ru-RU" dirty="0"/>
          </a:p>
        </p:txBody>
      </p:sp>
      <p:sp>
        <p:nvSpPr>
          <p:cNvPr id="5" name="Нижний колонтитул 4"/>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6" name="Номер слайда 5"/>
          <p:cNvSpPr>
            <a:spLocks noGrp="1"/>
          </p:cNvSpPr>
          <p:nvPr>
            <p:ph type="sldNum" sz="quarter" idx="12"/>
          </p:nvPr>
        </p:nvSpPr>
        <p:spPr/>
        <p:txBody>
          <a:bodyPr/>
          <a:lstStyle/>
          <a:p>
            <a:fld id="{9768BB80-90BA-4713-97F8-27CEC3309F0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C7A974-2F83-49D4-9C1E-848D0731E7A4}" type="datetime1">
              <a:rPr lang="ru-RU" smtClean="0"/>
              <a:pPr/>
              <a:t>17.02.2011</a:t>
            </a:fld>
            <a:endParaRPr lang="ru-RU" dirty="0"/>
          </a:p>
        </p:txBody>
      </p:sp>
      <p:sp>
        <p:nvSpPr>
          <p:cNvPr id="5" name="Нижний колонтитул 4"/>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6" name="Номер слайда 5"/>
          <p:cNvSpPr>
            <a:spLocks noGrp="1"/>
          </p:cNvSpPr>
          <p:nvPr>
            <p:ph type="sldNum" sz="quarter" idx="12"/>
          </p:nvPr>
        </p:nvSpPr>
        <p:spPr/>
        <p:txBody>
          <a:bodyPr/>
          <a:lstStyle/>
          <a:p>
            <a:fld id="{9768BB80-90BA-4713-97F8-27CEC3309F0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0D45EE-43CC-4316-AFBE-76FE8515A881}" type="datetime1">
              <a:rPr lang="ru-RU" smtClean="0"/>
              <a:pPr/>
              <a:t>17.02.2011</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dirty="0" smtClean="0"/>
              <a:t>Медико-Технический Комплекс ОИЯИ</a:t>
            </a:r>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68BB80-90BA-4713-97F8-27CEC3309F0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gif"/></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gif"/><Relationship Id="rId7"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Заголовок 5"/>
          <p:cNvSpPr>
            <a:spLocks noGrp="1"/>
          </p:cNvSpPr>
          <p:nvPr>
            <p:ph type="ctrTitle"/>
          </p:nvPr>
        </p:nvSpPr>
        <p:spPr>
          <a:xfrm>
            <a:off x="0" y="1928802"/>
            <a:ext cx="9144000" cy="2571768"/>
          </a:xfrm>
          <a:gradFill flip="none" rotWithShape="1">
            <a:gsLst>
              <a:gs pos="6000">
                <a:schemeClr val="accent1">
                  <a:tint val="66000"/>
                  <a:satMod val="160000"/>
                </a:schemeClr>
              </a:gs>
              <a:gs pos="50000">
                <a:schemeClr val="accent1">
                  <a:tint val="44500"/>
                  <a:satMod val="160000"/>
                </a:schemeClr>
              </a:gs>
              <a:gs pos="65000">
                <a:schemeClr val="accent1">
                  <a:tint val="23500"/>
                  <a:satMod val="160000"/>
                </a:schemeClr>
              </a:gs>
            </a:gsLst>
            <a:path path="circle">
              <a:fillToRect l="50000" t="50000" r="50000" b="50000"/>
            </a:path>
            <a:tileRect/>
          </a:gradFill>
        </p:spPr>
        <p:txBody>
          <a:bodyPr>
            <a:noAutofit/>
          </a:bodyPr>
          <a:lstStyle/>
          <a:p>
            <a:r>
              <a:rPr lang="en-US" sz="4000" b="1" dirty="0" smtClean="0">
                <a:solidFill>
                  <a:schemeClr val="accent1">
                    <a:lumMod val="75000"/>
                  </a:schemeClr>
                </a:solidFill>
              </a:rPr>
              <a:t/>
            </a:r>
            <a:br>
              <a:rPr lang="en-US" sz="4000" b="1" dirty="0" smtClean="0">
                <a:solidFill>
                  <a:schemeClr val="accent1">
                    <a:lumMod val="75000"/>
                  </a:schemeClr>
                </a:solidFill>
              </a:rPr>
            </a:br>
            <a:r>
              <a:rPr lang="en-US" sz="4000" b="1" dirty="0" smtClean="0">
                <a:solidFill>
                  <a:schemeClr val="accent1">
                    <a:lumMod val="75000"/>
                  </a:schemeClr>
                </a:solidFill>
              </a:rPr>
              <a:t>A SYSTEM FOR MEASUREMENT </a:t>
            </a:r>
            <a:br>
              <a:rPr lang="en-US" sz="4000" b="1" dirty="0" smtClean="0">
                <a:solidFill>
                  <a:schemeClr val="accent1">
                    <a:lumMod val="75000"/>
                  </a:schemeClr>
                </a:solidFill>
              </a:rPr>
            </a:br>
            <a:r>
              <a:rPr lang="en-US" sz="4000" b="1" dirty="0" smtClean="0">
                <a:solidFill>
                  <a:schemeClr val="accent1">
                    <a:lumMod val="75000"/>
                  </a:schemeClr>
                </a:solidFill>
              </a:rPr>
              <a:t>OF A THERAPEUTIC PROTON BEAM </a:t>
            </a:r>
            <a:br>
              <a:rPr lang="en-US" sz="4000" b="1" dirty="0" smtClean="0">
                <a:solidFill>
                  <a:schemeClr val="accent1">
                    <a:lumMod val="75000"/>
                  </a:schemeClr>
                </a:solidFill>
              </a:rPr>
            </a:br>
            <a:r>
              <a:rPr lang="en-US" sz="4000" b="1" dirty="0" smtClean="0">
                <a:solidFill>
                  <a:schemeClr val="accent1">
                    <a:lumMod val="75000"/>
                  </a:schemeClr>
                </a:solidFill>
              </a:rPr>
              <a:t>DOSE DISTRIBUTION</a:t>
            </a:r>
            <a:r>
              <a:rPr lang="ru-RU" sz="3200" dirty="0" smtClean="0"/>
              <a:t/>
            </a:r>
            <a:br>
              <a:rPr lang="ru-RU" sz="3200" dirty="0" smtClean="0"/>
            </a:br>
            <a:endParaRPr lang="ru-RU" sz="3200" b="1" spc="300" dirty="0">
              <a:solidFill>
                <a:schemeClr val="accent1">
                  <a:lumMod val="50000"/>
                </a:schemeClr>
              </a:solidFill>
              <a:latin typeface="Calibri" pitchFamily="34" charset="0"/>
              <a:cs typeface="Arial" pitchFamily="34" charset="0"/>
            </a:endParaRPr>
          </a:p>
        </p:txBody>
      </p:sp>
      <p:pic>
        <p:nvPicPr>
          <p:cNvPr id="9" name="Рисунок 8" descr="New_label2.gif"/>
          <p:cNvPicPr>
            <a:picLocks noChangeAspect="1"/>
          </p:cNvPicPr>
          <p:nvPr/>
        </p:nvPicPr>
        <p:blipFill>
          <a:blip r:embed="rId3"/>
          <a:stretch>
            <a:fillRect/>
          </a:stretch>
        </p:blipFill>
        <p:spPr>
          <a:xfrm>
            <a:off x="214282" y="142852"/>
            <a:ext cx="1357322" cy="1357322"/>
          </a:xfrm>
          <a:prstGeom prst="rect">
            <a:avLst/>
          </a:prstGeom>
        </p:spPr>
      </p:pic>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a:t>
            </a:r>
            <a:r>
              <a:rPr lang="ru-RU" sz="1400" b="1" i="1" dirty="0" smtClean="0">
                <a:solidFill>
                  <a:schemeClr val="accent2"/>
                </a:solidFill>
              </a:rPr>
              <a:t>терапии 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ижний колонтитул 7"/>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10" name="Номер слайда 9"/>
          <p:cNvSpPr>
            <a:spLocks noGrp="1"/>
          </p:cNvSpPr>
          <p:nvPr>
            <p:ph type="sldNum" sz="quarter" idx="12"/>
          </p:nvPr>
        </p:nvSpPr>
        <p:spPr/>
        <p:txBody>
          <a:bodyPr/>
          <a:lstStyle/>
          <a:p>
            <a:fld id="{9768BB80-90BA-4713-97F8-27CEC3309F08}" type="slidenum">
              <a:rPr lang="ru-RU" smtClean="0"/>
              <a:pPr/>
              <a:t>1</a:t>
            </a:fld>
            <a:endParaRPr lang="ru-RU" dirty="0"/>
          </a:p>
        </p:txBody>
      </p:sp>
      <p:sp>
        <p:nvSpPr>
          <p:cNvPr id="7" name="Подзаголовок 6"/>
          <p:cNvSpPr>
            <a:spLocks noGrp="1"/>
          </p:cNvSpPr>
          <p:nvPr>
            <p:ph type="subTitle" idx="1"/>
          </p:nvPr>
        </p:nvSpPr>
        <p:spPr>
          <a:xfrm>
            <a:off x="500034" y="4643446"/>
            <a:ext cx="8286808" cy="857256"/>
          </a:xfrm>
        </p:spPr>
        <p:txBody>
          <a:bodyPr>
            <a:noAutofit/>
          </a:bodyPr>
          <a:lstStyle/>
          <a:p>
            <a:r>
              <a:rPr lang="en-US" sz="2000" b="1" dirty="0" err="1" smtClean="0">
                <a:solidFill>
                  <a:srgbClr val="C00000"/>
                </a:solidFill>
              </a:rPr>
              <a:t>Agapov</a:t>
            </a:r>
            <a:r>
              <a:rPr lang="en-US" sz="2000" b="1" dirty="0" smtClean="0">
                <a:solidFill>
                  <a:srgbClr val="C00000"/>
                </a:solidFill>
              </a:rPr>
              <a:t> </a:t>
            </a:r>
            <a:r>
              <a:rPr lang="en-US" sz="2000" b="1" dirty="0" err="1" smtClean="0">
                <a:solidFill>
                  <a:srgbClr val="C00000"/>
                </a:solidFill>
              </a:rPr>
              <a:t>Alexey</a:t>
            </a:r>
            <a:endParaRPr lang="en-US" sz="2000" b="1" dirty="0" smtClean="0">
              <a:solidFill>
                <a:srgbClr val="C00000"/>
              </a:solidFill>
            </a:endParaRPr>
          </a:p>
          <a:p>
            <a:r>
              <a:rPr lang="en-GB" sz="2000" dirty="0" smtClean="0">
                <a:solidFill>
                  <a:srgbClr val="C00000"/>
                </a:solidFill>
              </a:rPr>
              <a:t>Medico-Technical Complex of Laboratory for Nuclear Problems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New_label2.gif"/>
          <p:cNvPicPr>
            <a:picLocks noChangeAspect="1"/>
          </p:cNvPicPr>
          <p:nvPr/>
        </p:nvPicPr>
        <p:blipFill>
          <a:blip r:embed="rId3"/>
          <a:stretch>
            <a:fillRect/>
          </a:stretch>
        </p:blipFill>
        <p:spPr>
          <a:xfrm>
            <a:off x="214282" y="142852"/>
            <a:ext cx="1357322" cy="1357322"/>
          </a:xfrm>
          <a:prstGeom prst="rect">
            <a:avLst/>
          </a:prstGeom>
        </p:spPr>
      </p:pic>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терапии </a:t>
            </a:r>
            <a:r>
              <a:rPr lang="ru-RU" sz="1400" b="1" i="1" dirty="0" smtClean="0">
                <a:solidFill>
                  <a:schemeClr val="accent2"/>
                </a:solidFill>
              </a:rPr>
              <a:t>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омер слайда 7"/>
          <p:cNvSpPr>
            <a:spLocks noGrp="1"/>
          </p:cNvSpPr>
          <p:nvPr>
            <p:ph type="sldNum" sz="quarter" idx="12"/>
          </p:nvPr>
        </p:nvSpPr>
        <p:spPr/>
        <p:txBody>
          <a:bodyPr/>
          <a:lstStyle/>
          <a:p>
            <a:fld id="{9768BB80-90BA-4713-97F8-27CEC3309F08}" type="slidenum">
              <a:rPr lang="ru-RU" smtClean="0"/>
              <a:pPr/>
              <a:t>2</a:t>
            </a:fld>
            <a:endParaRPr lang="ru-RU" dirty="0"/>
          </a:p>
        </p:txBody>
      </p:sp>
      <p:sp>
        <p:nvSpPr>
          <p:cNvPr id="24" name="Заголовок 23"/>
          <p:cNvSpPr>
            <a:spLocks noGrp="1"/>
          </p:cNvSpPr>
          <p:nvPr>
            <p:ph type="title"/>
          </p:nvPr>
        </p:nvSpPr>
        <p:spPr>
          <a:xfrm>
            <a:off x="1928794" y="571480"/>
            <a:ext cx="7500958" cy="1071570"/>
          </a:xfrm>
        </p:spPr>
        <p:txBody>
          <a:bodyPr>
            <a:noAutofit/>
          </a:bodyPr>
          <a:lstStyle/>
          <a:p>
            <a:pPr algn="l"/>
            <a:r>
              <a:rPr lang="en-US" sz="3600" b="1" dirty="0" smtClean="0">
                <a:solidFill>
                  <a:schemeClr val="accent1">
                    <a:lumMod val="75000"/>
                  </a:schemeClr>
                </a:solidFill>
              </a:rPr>
              <a:t>Proton Therapy Facility</a:t>
            </a:r>
            <a:br>
              <a:rPr lang="en-US" sz="3600" b="1" dirty="0" smtClean="0">
                <a:solidFill>
                  <a:schemeClr val="accent1">
                    <a:lumMod val="75000"/>
                  </a:schemeClr>
                </a:solidFill>
              </a:rPr>
            </a:br>
            <a:r>
              <a:rPr lang="en-US" sz="3600" b="1" dirty="0" smtClean="0">
                <a:solidFill>
                  <a:schemeClr val="accent1">
                    <a:lumMod val="75000"/>
                  </a:schemeClr>
                </a:solidFill>
              </a:rPr>
              <a:t>Situation in Russia</a:t>
            </a:r>
            <a:endParaRPr lang="ru-RU" sz="3600" b="1" dirty="0">
              <a:solidFill>
                <a:schemeClr val="accent1">
                  <a:lumMod val="75000"/>
                </a:schemeClr>
              </a:solidFill>
            </a:endParaRPr>
          </a:p>
        </p:txBody>
      </p:sp>
      <p:sp>
        <p:nvSpPr>
          <p:cNvPr id="27" name="TextBox 26"/>
          <p:cNvSpPr txBox="1"/>
          <p:nvPr/>
        </p:nvSpPr>
        <p:spPr>
          <a:xfrm>
            <a:off x="571472" y="1928802"/>
            <a:ext cx="8215371" cy="4062651"/>
          </a:xfrm>
          <a:prstGeom prst="rect">
            <a:avLst/>
          </a:prstGeom>
          <a:noFill/>
        </p:spPr>
        <p:txBody>
          <a:bodyPr wrap="square" rtlCol="0">
            <a:spAutoFit/>
          </a:bodyPr>
          <a:lstStyle/>
          <a:p>
            <a:pPr algn="just">
              <a:defRPr/>
            </a:pPr>
            <a:r>
              <a:rPr lang="en-US" sz="2400" dirty="0" smtClean="0">
                <a:solidFill>
                  <a:schemeClr val="tx2">
                    <a:lumMod val="75000"/>
                  </a:schemeClr>
                </a:solidFill>
              </a:rPr>
              <a:t>Today, radiotherapy applies in 70% of all </a:t>
            </a:r>
            <a:r>
              <a:rPr lang="en-US" sz="2400" dirty="0" err="1" smtClean="0">
                <a:solidFill>
                  <a:schemeClr val="tx2">
                    <a:lumMod val="75000"/>
                  </a:schemeClr>
                </a:solidFill>
              </a:rPr>
              <a:t>oncological</a:t>
            </a:r>
            <a:r>
              <a:rPr lang="en-US" sz="2400" dirty="0" smtClean="0">
                <a:solidFill>
                  <a:schemeClr val="tx2">
                    <a:lumMod val="75000"/>
                  </a:schemeClr>
                </a:solidFill>
              </a:rPr>
              <a:t> treatment cases. For about 30% of them the proton therapy is the best technique.</a:t>
            </a:r>
          </a:p>
          <a:p>
            <a:pPr algn="just">
              <a:defRPr/>
            </a:pPr>
            <a:r>
              <a:rPr lang="en-US" sz="2400" dirty="0" smtClean="0">
                <a:solidFill>
                  <a:schemeClr val="tx2">
                    <a:lumMod val="75000"/>
                  </a:schemeClr>
                </a:solidFill>
              </a:rPr>
              <a:t>Three centers of proton beam therapy based on physical accelerators exist in Russia:</a:t>
            </a:r>
          </a:p>
          <a:p>
            <a:pPr marL="1077913" algn="just">
              <a:buFont typeface="Courier New" pitchFamily="49" charset="0"/>
              <a:buChar char="o"/>
              <a:defRPr/>
            </a:pPr>
            <a:r>
              <a:rPr lang="en-US" sz="2400" dirty="0" smtClean="0">
                <a:solidFill>
                  <a:schemeClr val="tx2">
                    <a:lumMod val="75000"/>
                  </a:schemeClr>
                </a:solidFill>
              </a:rPr>
              <a:t> ITHEP (Moscow)</a:t>
            </a:r>
          </a:p>
          <a:p>
            <a:pPr marL="1077913" algn="just">
              <a:buFont typeface="Courier New" pitchFamily="49" charset="0"/>
              <a:buChar char="o"/>
              <a:defRPr/>
            </a:pPr>
            <a:r>
              <a:rPr lang="en-US" sz="2400" dirty="0" smtClean="0">
                <a:solidFill>
                  <a:schemeClr val="tx2">
                    <a:lumMod val="75000"/>
                  </a:schemeClr>
                </a:solidFill>
              </a:rPr>
              <a:t> PNPI (</a:t>
            </a:r>
            <a:r>
              <a:rPr lang="en-US" sz="2400" dirty="0" err="1" smtClean="0">
                <a:solidFill>
                  <a:schemeClr val="tx2">
                    <a:lumMod val="75000"/>
                  </a:schemeClr>
                </a:solidFill>
              </a:rPr>
              <a:t>St.Peterburg</a:t>
            </a:r>
            <a:r>
              <a:rPr lang="en-US" sz="2400" dirty="0" smtClean="0">
                <a:solidFill>
                  <a:schemeClr val="tx2">
                    <a:lumMod val="75000"/>
                  </a:schemeClr>
                </a:solidFill>
              </a:rPr>
              <a:t>)</a:t>
            </a:r>
          </a:p>
          <a:p>
            <a:pPr marL="1077913" algn="just">
              <a:buFont typeface="Courier New" pitchFamily="49" charset="0"/>
              <a:buChar char="o"/>
              <a:defRPr/>
            </a:pPr>
            <a:r>
              <a:rPr lang="en-US" sz="2400" dirty="0" smtClean="0">
                <a:solidFill>
                  <a:schemeClr val="tx2">
                    <a:lumMod val="75000"/>
                  </a:schemeClr>
                </a:solidFill>
              </a:rPr>
              <a:t> JINR (</a:t>
            </a:r>
            <a:r>
              <a:rPr lang="en-US" sz="2400" dirty="0" err="1" smtClean="0">
                <a:solidFill>
                  <a:schemeClr val="tx2">
                    <a:lumMod val="75000"/>
                  </a:schemeClr>
                </a:solidFill>
              </a:rPr>
              <a:t>Dubna</a:t>
            </a:r>
            <a:r>
              <a:rPr lang="en-US" sz="2400" dirty="0" smtClean="0">
                <a:solidFill>
                  <a:schemeClr val="tx2">
                    <a:lumMod val="75000"/>
                  </a:schemeClr>
                </a:solidFill>
              </a:rPr>
              <a:t>)</a:t>
            </a:r>
          </a:p>
          <a:p>
            <a:pPr indent="17463" algn="just">
              <a:defRPr/>
            </a:pPr>
            <a:r>
              <a:rPr lang="en-US" sz="2400" dirty="0" smtClean="0">
                <a:solidFill>
                  <a:schemeClr val="tx2">
                    <a:lumMod val="75000"/>
                  </a:schemeClr>
                </a:solidFill>
              </a:rPr>
              <a:t>Development of new treatment methods is the first step to creation of the specialized centers in Russia </a:t>
            </a:r>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Prot_vs_phot"/>
          <p:cNvPicPr>
            <a:picLocks noChangeAspect="1" noChangeArrowheads="1"/>
          </p:cNvPicPr>
          <p:nvPr/>
        </p:nvPicPr>
        <p:blipFill>
          <a:blip r:embed="rId3"/>
          <a:srcRect/>
          <a:stretch>
            <a:fillRect/>
          </a:stretch>
        </p:blipFill>
        <p:spPr bwMode="auto">
          <a:xfrm>
            <a:off x="428596" y="2143116"/>
            <a:ext cx="4406906" cy="3504312"/>
          </a:xfrm>
          <a:prstGeom prst="rect">
            <a:avLst/>
          </a:prstGeom>
          <a:noFill/>
          <a:effectLst>
            <a:outerShdw blurRad="50800" dist="50800" dir="5400000" algn="ctr" rotWithShape="0">
              <a:srgbClr val="000000">
                <a:alpha val="0"/>
              </a:srgbClr>
            </a:outerShdw>
          </a:effectLst>
        </p:spPr>
      </p:pic>
      <p:pic>
        <p:nvPicPr>
          <p:cNvPr id="9" name="Рисунок 8" descr="New_label2.gif"/>
          <p:cNvPicPr>
            <a:picLocks noChangeAspect="1"/>
          </p:cNvPicPr>
          <p:nvPr/>
        </p:nvPicPr>
        <p:blipFill>
          <a:blip r:embed="rId4"/>
          <a:stretch>
            <a:fillRect/>
          </a:stretch>
        </p:blipFill>
        <p:spPr>
          <a:xfrm>
            <a:off x="214282" y="142852"/>
            <a:ext cx="1357322" cy="1357322"/>
          </a:xfrm>
          <a:prstGeom prst="rect">
            <a:avLst/>
          </a:prstGeom>
        </p:spPr>
      </p:pic>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терапии </a:t>
            </a:r>
            <a:r>
              <a:rPr lang="ru-RU" sz="1400" b="1" i="1" dirty="0" smtClean="0">
                <a:solidFill>
                  <a:schemeClr val="accent2"/>
                </a:solidFill>
              </a:rPr>
              <a:t>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ижний колонтитул 7"/>
          <p:cNvSpPr>
            <a:spLocks noGrp="1"/>
          </p:cNvSpPr>
          <p:nvPr>
            <p:ph type="ftr" sz="quarter" idx="11"/>
          </p:nvPr>
        </p:nvSpPr>
        <p:spPr/>
        <p:txBody>
          <a:bodyPr/>
          <a:lstStyle/>
          <a:p>
            <a:r>
              <a:rPr lang="ru-RU" smtClean="0"/>
              <a:t>Медико-Технический Комплекс ОИЯИ</a:t>
            </a:r>
            <a:endParaRPr lang="ru-RU"/>
          </a:p>
        </p:txBody>
      </p:sp>
      <p:sp>
        <p:nvSpPr>
          <p:cNvPr id="10" name="Номер слайда 9"/>
          <p:cNvSpPr>
            <a:spLocks noGrp="1"/>
          </p:cNvSpPr>
          <p:nvPr>
            <p:ph type="sldNum" sz="quarter" idx="12"/>
          </p:nvPr>
        </p:nvSpPr>
        <p:spPr/>
        <p:txBody>
          <a:bodyPr/>
          <a:lstStyle/>
          <a:p>
            <a:fld id="{9768BB80-90BA-4713-97F8-27CEC3309F08}" type="slidenum">
              <a:rPr lang="ru-RU" smtClean="0"/>
              <a:pPr/>
              <a:t>3</a:t>
            </a:fld>
            <a:endParaRPr lang="ru-RU"/>
          </a:p>
        </p:txBody>
      </p:sp>
      <p:sp>
        <p:nvSpPr>
          <p:cNvPr id="12" name="Заголовок 11"/>
          <p:cNvSpPr>
            <a:spLocks noGrp="1"/>
          </p:cNvSpPr>
          <p:nvPr>
            <p:ph type="ctrTitle"/>
          </p:nvPr>
        </p:nvSpPr>
        <p:spPr>
          <a:xfrm>
            <a:off x="1571604" y="500042"/>
            <a:ext cx="7429552" cy="1470025"/>
          </a:xfrm>
        </p:spPr>
        <p:txBody>
          <a:bodyPr>
            <a:normAutofit/>
          </a:bodyPr>
          <a:lstStyle/>
          <a:p>
            <a:r>
              <a:rPr lang="en-US" sz="3600" b="1" dirty="0" smtClean="0">
                <a:solidFill>
                  <a:schemeClr val="accent1">
                    <a:lumMod val="75000"/>
                  </a:schemeClr>
                </a:solidFill>
              </a:rPr>
              <a:t>Comparison of depth-dose distributions of photon and proton</a:t>
            </a:r>
            <a:endParaRPr lang="ru-RU" sz="3600" b="1" dirty="0">
              <a:solidFill>
                <a:schemeClr val="accent1">
                  <a:lumMod val="75000"/>
                </a:schemeClr>
              </a:solidFill>
            </a:endParaRPr>
          </a:p>
        </p:txBody>
      </p:sp>
      <p:sp>
        <p:nvSpPr>
          <p:cNvPr id="18" name="Подзаголовок 17"/>
          <p:cNvSpPr>
            <a:spLocks noGrp="1"/>
          </p:cNvSpPr>
          <p:nvPr>
            <p:ph type="subTitle" idx="1"/>
          </p:nvPr>
        </p:nvSpPr>
        <p:spPr>
          <a:xfrm>
            <a:off x="4572000" y="2428868"/>
            <a:ext cx="4357718" cy="3429024"/>
          </a:xfrm>
        </p:spPr>
        <p:txBody>
          <a:bodyPr>
            <a:normAutofit lnSpcReduction="10000"/>
          </a:bodyPr>
          <a:lstStyle/>
          <a:p>
            <a:r>
              <a:rPr lang="en-US" sz="2400" dirty="0" smtClean="0">
                <a:solidFill>
                  <a:schemeClr val="tx2">
                    <a:lumMod val="75000"/>
                  </a:schemeClr>
                </a:solidFill>
              </a:rPr>
              <a:t>Protons have an advantage over photons: </a:t>
            </a:r>
          </a:p>
          <a:p>
            <a:r>
              <a:rPr lang="en-US" sz="2400" i="1" dirty="0" smtClean="0">
                <a:solidFill>
                  <a:schemeClr val="tx2">
                    <a:lumMod val="75000"/>
                  </a:schemeClr>
                </a:solidFill>
              </a:rPr>
              <a:t>they allow delivering a </a:t>
            </a:r>
            <a:r>
              <a:rPr lang="en-US" sz="2400" i="1" dirty="0" smtClean="0">
                <a:solidFill>
                  <a:srgbClr val="FF0000"/>
                </a:solidFill>
              </a:rPr>
              <a:t>maximum dose</a:t>
            </a:r>
            <a:r>
              <a:rPr lang="en-US" sz="2400" i="1" dirty="0" smtClean="0">
                <a:solidFill>
                  <a:schemeClr val="tx2">
                    <a:lumMod val="75000"/>
                  </a:schemeClr>
                </a:solidFill>
              </a:rPr>
              <a:t> to the deep located target (</a:t>
            </a:r>
            <a:r>
              <a:rPr lang="en-US" sz="2400" i="1" dirty="0" err="1" smtClean="0">
                <a:solidFill>
                  <a:schemeClr val="tx2">
                    <a:lumMod val="75000"/>
                  </a:schemeClr>
                </a:solidFill>
              </a:rPr>
              <a:t>tumour</a:t>
            </a:r>
            <a:r>
              <a:rPr lang="en-US" sz="2400" i="1" dirty="0" smtClean="0">
                <a:solidFill>
                  <a:schemeClr val="tx2">
                    <a:lumMod val="75000"/>
                  </a:schemeClr>
                </a:solidFill>
              </a:rPr>
              <a:t>).</a:t>
            </a:r>
          </a:p>
          <a:p>
            <a:pPr algn="l"/>
            <a:endParaRPr lang="en-US" sz="2400" dirty="0" smtClean="0">
              <a:solidFill>
                <a:schemeClr val="tx2">
                  <a:lumMod val="75000"/>
                </a:schemeClr>
              </a:solidFill>
            </a:endParaRPr>
          </a:p>
          <a:p>
            <a:r>
              <a:rPr lang="en-US" sz="2400" dirty="0" smtClean="0">
                <a:solidFill>
                  <a:schemeClr val="tx2">
                    <a:lumMod val="75000"/>
                  </a:schemeClr>
                </a:solidFill>
              </a:rPr>
              <a:t>This is especially important for some kind of </a:t>
            </a:r>
            <a:r>
              <a:rPr lang="en-US" sz="2400" dirty="0" err="1" smtClean="0">
                <a:solidFill>
                  <a:schemeClr val="tx2">
                    <a:lumMod val="75000"/>
                  </a:schemeClr>
                </a:solidFill>
              </a:rPr>
              <a:t>tumours</a:t>
            </a:r>
            <a:r>
              <a:rPr lang="en-US" sz="2400" dirty="0" smtClean="0">
                <a:solidFill>
                  <a:schemeClr val="tx2">
                    <a:lumMod val="75000"/>
                  </a:schemeClr>
                </a:solidFill>
              </a:rPr>
              <a:t>, e. g., brain </a:t>
            </a:r>
            <a:r>
              <a:rPr lang="en-US" sz="2400" dirty="0" err="1" smtClean="0">
                <a:solidFill>
                  <a:schemeClr val="tx2">
                    <a:lumMod val="75000"/>
                  </a:schemeClr>
                </a:solidFill>
              </a:rPr>
              <a:t>tumours</a:t>
            </a:r>
            <a:r>
              <a:rPr lang="en-US" sz="2400" dirty="0" smtClean="0">
                <a:solidFill>
                  <a:schemeClr val="tx2">
                    <a:lumMod val="75000"/>
                  </a:schemeClr>
                </a:solidFill>
              </a:rPr>
              <a:t>.</a:t>
            </a:r>
            <a:endParaRPr lang="ru-RU" sz="2400"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New_label2.gif"/>
          <p:cNvPicPr>
            <a:picLocks noChangeAspect="1"/>
          </p:cNvPicPr>
          <p:nvPr/>
        </p:nvPicPr>
        <p:blipFill>
          <a:blip r:embed="rId3"/>
          <a:stretch>
            <a:fillRect/>
          </a:stretch>
        </p:blipFill>
        <p:spPr>
          <a:xfrm>
            <a:off x="214282" y="142852"/>
            <a:ext cx="1357322" cy="1357322"/>
          </a:xfrm>
          <a:prstGeom prst="rect">
            <a:avLst/>
          </a:prstGeom>
        </p:spPr>
      </p:pic>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терапии </a:t>
            </a:r>
            <a:r>
              <a:rPr lang="ru-RU" sz="1400" b="1" i="1" dirty="0" smtClean="0">
                <a:solidFill>
                  <a:schemeClr val="accent2"/>
                </a:solidFill>
              </a:rPr>
              <a:t>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ижний колонтитул 7"/>
          <p:cNvSpPr>
            <a:spLocks noGrp="1"/>
          </p:cNvSpPr>
          <p:nvPr>
            <p:ph type="ftr" sz="quarter" idx="11"/>
          </p:nvPr>
        </p:nvSpPr>
        <p:spPr/>
        <p:txBody>
          <a:bodyPr/>
          <a:lstStyle/>
          <a:p>
            <a:r>
              <a:rPr lang="ru-RU" smtClean="0"/>
              <a:t>Медико-Технический Комплекс ОИЯИ</a:t>
            </a:r>
            <a:endParaRPr lang="ru-RU"/>
          </a:p>
        </p:txBody>
      </p:sp>
      <p:sp>
        <p:nvSpPr>
          <p:cNvPr id="10" name="Номер слайда 9"/>
          <p:cNvSpPr>
            <a:spLocks noGrp="1"/>
          </p:cNvSpPr>
          <p:nvPr>
            <p:ph type="sldNum" sz="quarter" idx="12"/>
          </p:nvPr>
        </p:nvSpPr>
        <p:spPr/>
        <p:txBody>
          <a:bodyPr/>
          <a:lstStyle/>
          <a:p>
            <a:fld id="{9768BB80-90BA-4713-97F8-27CEC3309F08}" type="slidenum">
              <a:rPr lang="ru-RU" smtClean="0"/>
              <a:pPr/>
              <a:t>4</a:t>
            </a:fld>
            <a:endParaRPr lang="ru-RU"/>
          </a:p>
        </p:txBody>
      </p:sp>
      <p:sp>
        <p:nvSpPr>
          <p:cNvPr id="12" name="Заголовок 11"/>
          <p:cNvSpPr>
            <a:spLocks noGrp="1"/>
          </p:cNvSpPr>
          <p:nvPr>
            <p:ph type="ctrTitle"/>
          </p:nvPr>
        </p:nvSpPr>
        <p:spPr>
          <a:xfrm>
            <a:off x="1571604" y="500042"/>
            <a:ext cx="7429552" cy="1470025"/>
          </a:xfrm>
        </p:spPr>
        <p:txBody>
          <a:bodyPr>
            <a:normAutofit/>
          </a:bodyPr>
          <a:lstStyle/>
          <a:p>
            <a:r>
              <a:rPr lang="en-US" sz="3600" b="1" dirty="0" smtClean="0">
                <a:solidFill>
                  <a:schemeClr val="accent1">
                    <a:lumMod val="75000"/>
                  </a:schemeClr>
                </a:solidFill>
              </a:rPr>
              <a:t>Comparison of depth-dose distributions of photon and proton</a:t>
            </a:r>
            <a:endParaRPr lang="ru-RU" sz="3600" b="1" dirty="0">
              <a:solidFill>
                <a:schemeClr val="accent1">
                  <a:lumMod val="75000"/>
                </a:schemeClr>
              </a:solidFill>
            </a:endParaRPr>
          </a:p>
        </p:txBody>
      </p:sp>
      <p:pic>
        <p:nvPicPr>
          <p:cNvPr id="2050" name="Picture 2"/>
          <p:cNvPicPr>
            <a:picLocks noChangeAspect="1" noChangeArrowheads="1"/>
          </p:cNvPicPr>
          <p:nvPr/>
        </p:nvPicPr>
        <p:blipFill>
          <a:blip r:embed="rId4"/>
          <a:srcRect/>
          <a:stretch>
            <a:fillRect/>
          </a:stretch>
        </p:blipFill>
        <p:spPr bwMode="auto">
          <a:xfrm>
            <a:off x="2143108" y="2714620"/>
            <a:ext cx="4857754" cy="3238503"/>
          </a:xfrm>
          <a:prstGeom prst="rect">
            <a:avLst/>
          </a:prstGeom>
          <a:noFill/>
          <a:ln w="9525">
            <a:noFill/>
            <a:miter lim="800000"/>
            <a:headEnd/>
            <a:tailEnd/>
          </a:ln>
          <a:effectLst/>
        </p:spPr>
      </p:pic>
      <p:sp>
        <p:nvSpPr>
          <p:cNvPr id="16" name="TextBox 15"/>
          <p:cNvSpPr txBox="1"/>
          <p:nvPr/>
        </p:nvSpPr>
        <p:spPr>
          <a:xfrm>
            <a:off x="3143240" y="2143116"/>
            <a:ext cx="2965748" cy="369332"/>
          </a:xfrm>
          <a:prstGeom prst="rect">
            <a:avLst/>
          </a:prstGeom>
          <a:noFill/>
        </p:spPr>
        <p:txBody>
          <a:bodyPr wrap="none" rtlCol="0">
            <a:spAutoFit/>
          </a:bodyPr>
          <a:lstStyle/>
          <a:p>
            <a:r>
              <a:rPr lang="en-US" b="1" dirty="0" smtClean="0">
                <a:solidFill>
                  <a:schemeClr val="accent1">
                    <a:lumMod val="75000"/>
                  </a:schemeClr>
                </a:solidFill>
              </a:rPr>
              <a:t>Single direction of irradiation</a:t>
            </a:r>
            <a:endParaRPr lang="ru-RU" dirty="0"/>
          </a:p>
        </p:txBody>
      </p:sp>
      <p:sp useBgFill="1">
        <p:nvSpPr>
          <p:cNvPr id="13" name="Подзаголовок 12"/>
          <p:cNvSpPr>
            <a:spLocks noGrp="1"/>
          </p:cNvSpPr>
          <p:nvPr>
            <p:ph type="subTitle" idx="1"/>
          </p:nvPr>
        </p:nvSpPr>
        <p:spPr>
          <a:xfrm>
            <a:off x="357158" y="3286124"/>
            <a:ext cx="2143140" cy="500066"/>
          </a:xfrm>
          <a:ln>
            <a:solidFill>
              <a:schemeClr val="accent1"/>
            </a:solidFill>
          </a:ln>
        </p:spPr>
        <p:txBody>
          <a:bodyPr>
            <a:normAutofit/>
          </a:bodyPr>
          <a:lstStyle/>
          <a:p>
            <a:pPr algn="l">
              <a:buFont typeface="Courier New" pitchFamily="49" charset="0"/>
              <a:buChar char="o"/>
            </a:pPr>
            <a:r>
              <a:rPr lang="en-US" sz="2400" dirty="0" smtClean="0">
                <a:solidFill>
                  <a:schemeClr val="tx2">
                    <a:lumMod val="75000"/>
                  </a:schemeClr>
                </a:solidFill>
              </a:rPr>
              <a:t> Photon beam</a:t>
            </a:r>
          </a:p>
        </p:txBody>
      </p:sp>
      <p:sp useBgFill="1">
        <p:nvSpPr>
          <p:cNvPr id="15" name="TextBox 14"/>
          <p:cNvSpPr txBox="1"/>
          <p:nvPr/>
        </p:nvSpPr>
        <p:spPr>
          <a:xfrm>
            <a:off x="6500826" y="3286124"/>
            <a:ext cx="2143140" cy="461665"/>
          </a:xfrm>
          <a:prstGeom prst="rect">
            <a:avLst/>
          </a:prstGeom>
          <a:ln>
            <a:solidFill>
              <a:schemeClr val="accent1"/>
            </a:solidFill>
          </a:ln>
        </p:spPr>
        <p:txBody>
          <a:bodyPr wrap="square" rtlCol="0">
            <a:spAutoFit/>
          </a:bodyPr>
          <a:lstStyle/>
          <a:p>
            <a:pPr>
              <a:buFont typeface="Courier New" pitchFamily="49" charset="0"/>
              <a:buChar char="o"/>
            </a:pPr>
            <a:r>
              <a:rPr lang="en-US" dirty="0" smtClean="0">
                <a:solidFill>
                  <a:schemeClr val="tx2">
                    <a:lumMod val="75000"/>
                  </a:schemeClr>
                </a:solidFill>
              </a:rPr>
              <a:t> </a:t>
            </a:r>
            <a:r>
              <a:rPr lang="en-US" sz="2400" dirty="0" smtClean="0">
                <a:solidFill>
                  <a:schemeClr val="tx2">
                    <a:lumMod val="75000"/>
                  </a:schemeClr>
                </a:solidFill>
              </a:rPr>
              <a:t>Proton beam</a:t>
            </a:r>
            <a:endParaRPr lang="ru-RU" sz="2400" dirty="0" smtClean="0">
              <a:solidFill>
                <a:schemeClr val="tx2">
                  <a:lumMod val="7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New_label2.gif"/>
          <p:cNvPicPr>
            <a:picLocks noChangeAspect="1"/>
          </p:cNvPicPr>
          <p:nvPr/>
        </p:nvPicPr>
        <p:blipFill>
          <a:blip r:embed="rId3"/>
          <a:stretch>
            <a:fillRect/>
          </a:stretch>
        </p:blipFill>
        <p:spPr>
          <a:xfrm>
            <a:off x="214282" y="142852"/>
            <a:ext cx="1357322" cy="1357322"/>
          </a:xfrm>
          <a:prstGeom prst="rect">
            <a:avLst/>
          </a:prstGeom>
        </p:spPr>
      </p:pic>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терапии </a:t>
            </a:r>
            <a:r>
              <a:rPr lang="ru-RU" sz="1400" b="1" i="1" dirty="0" smtClean="0">
                <a:solidFill>
                  <a:schemeClr val="accent2"/>
                </a:solidFill>
              </a:rPr>
              <a:t>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омер слайда 7"/>
          <p:cNvSpPr>
            <a:spLocks noGrp="1"/>
          </p:cNvSpPr>
          <p:nvPr>
            <p:ph type="sldNum" sz="quarter" idx="12"/>
          </p:nvPr>
        </p:nvSpPr>
        <p:spPr/>
        <p:txBody>
          <a:bodyPr/>
          <a:lstStyle/>
          <a:p>
            <a:fld id="{9768BB80-90BA-4713-97F8-27CEC3309F08}" type="slidenum">
              <a:rPr lang="ru-RU" smtClean="0"/>
              <a:pPr/>
              <a:t>5</a:t>
            </a:fld>
            <a:endParaRPr lang="ru-RU" dirty="0"/>
          </a:p>
        </p:txBody>
      </p:sp>
      <p:sp>
        <p:nvSpPr>
          <p:cNvPr id="10" name="Заголовок 9"/>
          <p:cNvSpPr>
            <a:spLocks noGrp="1"/>
          </p:cNvSpPr>
          <p:nvPr>
            <p:ph type="title"/>
          </p:nvPr>
        </p:nvSpPr>
        <p:spPr>
          <a:xfrm>
            <a:off x="914400" y="642918"/>
            <a:ext cx="8229600" cy="857256"/>
          </a:xfrm>
        </p:spPr>
        <p:txBody>
          <a:bodyPr>
            <a:normAutofit/>
          </a:bodyPr>
          <a:lstStyle/>
          <a:p>
            <a:r>
              <a:rPr lang="en-US" sz="3600" b="1" dirty="0" smtClean="0">
                <a:solidFill>
                  <a:schemeClr val="accent1">
                    <a:lumMod val="75000"/>
                  </a:schemeClr>
                </a:solidFill>
              </a:rPr>
              <a:t>Spread-out Bragg peak (SOBP)</a:t>
            </a:r>
            <a:endParaRPr lang="ru-RU" sz="3600" b="1" dirty="0">
              <a:solidFill>
                <a:schemeClr val="accent1">
                  <a:lumMod val="75000"/>
                </a:schemeClr>
              </a:solidFill>
            </a:endParaRPr>
          </a:p>
        </p:txBody>
      </p:sp>
      <p:pic>
        <p:nvPicPr>
          <p:cNvPr id="1026" name="Picture 2" descr="3D_GF14x8"/>
          <p:cNvPicPr>
            <a:picLocks noChangeAspect="1" noChangeArrowheads="1"/>
          </p:cNvPicPr>
          <p:nvPr/>
        </p:nvPicPr>
        <p:blipFill>
          <a:blip r:embed="rId4" cstate="print"/>
          <a:srcRect/>
          <a:stretch>
            <a:fillRect/>
          </a:stretch>
        </p:blipFill>
        <p:spPr bwMode="auto">
          <a:xfrm>
            <a:off x="4857752" y="2000240"/>
            <a:ext cx="3857620" cy="3129667"/>
          </a:xfrm>
          <a:prstGeom prst="rect">
            <a:avLst/>
          </a:prstGeom>
          <a:noFill/>
          <a:ln w="9525">
            <a:noFill/>
            <a:miter lim="800000"/>
            <a:headEnd/>
            <a:tailEnd/>
          </a:ln>
        </p:spPr>
      </p:pic>
      <p:pic>
        <p:nvPicPr>
          <p:cNvPr id="1027" name="Picture 3" descr="Bragg3Dx8non"/>
          <p:cNvPicPr>
            <a:picLocks noChangeAspect="1" noChangeArrowheads="1"/>
          </p:cNvPicPr>
          <p:nvPr/>
        </p:nvPicPr>
        <p:blipFill>
          <a:blip r:embed="rId5" cstate="print"/>
          <a:srcRect/>
          <a:stretch>
            <a:fillRect/>
          </a:stretch>
        </p:blipFill>
        <p:spPr bwMode="auto">
          <a:xfrm>
            <a:off x="571472" y="1928802"/>
            <a:ext cx="3643338" cy="3114085"/>
          </a:xfrm>
          <a:prstGeom prst="rect">
            <a:avLst/>
          </a:prstGeom>
          <a:noFill/>
          <a:ln w="9525">
            <a:noFill/>
            <a:miter lim="800000"/>
            <a:headEnd/>
            <a:tailEnd/>
          </a:ln>
        </p:spPr>
      </p:pic>
      <p:sp>
        <p:nvSpPr>
          <p:cNvPr id="12" name="TextBox 11"/>
          <p:cNvSpPr txBox="1"/>
          <p:nvPr/>
        </p:nvSpPr>
        <p:spPr>
          <a:xfrm>
            <a:off x="642910" y="5286388"/>
            <a:ext cx="6699078" cy="1323439"/>
          </a:xfrm>
          <a:prstGeom prst="rect">
            <a:avLst/>
          </a:prstGeom>
          <a:noFill/>
        </p:spPr>
        <p:txBody>
          <a:bodyPr wrap="none" rtlCol="0">
            <a:spAutoFit/>
          </a:bodyPr>
          <a:lstStyle/>
          <a:p>
            <a:r>
              <a:rPr lang="en-US" sz="2000" dirty="0" smtClean="0">
                <a:solidFill>
                  <a:schemeClr val="tx2">
                    <a:lumMod val="75000"/>
                  </a:schemeClr>
                </a:solidFill>
              </a:rPr>
              <a:t>A range-modulating device </a:t>
            </a:r>
          </a:p>
          <a:p>
            <a:r>
              <a:rPr lang="en-US" sz="2000" dirty="0" smtClean="0">
                <a:solidFill>
                  <a:schemeClr val="tx2">
                    <a:lumMod val="75000"/>
                  </a:schemeClr>
                </a:solidFill>
              </a:rPr>
              <a:t>called a </a:t>
            </a:r>
            <a:r>
              <a:rPr lang="en-US" sz="2000" b="1" dirty="0" smtClean="0">
                <a:solidFill>
                  <a:srgbClr val="FF0000"/>
                </a:solidFill>
              </a:rPr>
              <a:t>ridge filter</a:t>
            </a:r>
            <a:r>
              <a:rPr lang="en-US" sz="2000" dirty="0" smtClean="0">
                <a:solidFill>
                  <a:schemeClr val="tx2">
                    <a:lumMod val="75000"/>
                  </a:schemeClr>
                </a:solidFill>
              </a:rPr>
              <a:t> produces a spread-out Bragg peak</a:t>
            </a:r>
          </a:p>
          <a:p>
            <a:r>
              <a:rPr lang="en-US" sz="2000" dirty="0" smtClean="0">
                <a:solidFill>
                  <a:schemeClr val="tx2">
                    <a:lumMod val="75000"/>
                  </a:schemeClr>
                </a:solidFill>
              </a:rPr>
              <a:t>which is a depth span of a constant biologically effective dose, </a:t>
            </a:r>
          </a:p>
          <a:p>
            <a:r>
              <a:rPr lang="en-US" sz="2000" dirty="0" smtClean="0">
                <a:solidFill>
                  <a:schemeClr val="tx2">
                    <a:lumMod val="75000"/>
                  </a:schemeClr>
                </a:solidFill>
              </a:rPr>
              <a:t>to cover the maximum width of the target.</a:t>
            </a:r>
            <a:endParaRPr lang="ru-RU" sz="2000" dirty="0">
              <a:solidFill>
                <a:schemeClr val="tx2">
                  <a:lumMod val="75000"/>
                </a:schemeClr>
              </a:solidFill>
            </a:endParaRPr>
          </a:p>
        </p:txBody>
      </p:sp>
      <p:pic>
        <p:nvPicPr>
          <p:cNvPr id="1028" name="Picture 4"/>
          <p:cNvPicPr>
            <a:picLocks noChangeAspect="1" noChangeArrowheads="1"/>
          </p:cNvPicPr>
          <p:nvPr/>
        </p:nvPicPr>
        <p:blipFill>
          <a:blip r:embed="rId6"/>
          <a:srcRect/>
          <a:stretch>
            <a:fillRect/>
          </a:stretch>
        </p:blipFill>
        <p:spPr bwMode="auto">
          <a:xfrm>
            <a:off x="428596" y="1928802"/>
            <a:ext cx="4158310" cy="3124695"/>
          </a:xfrm>
          <a:prstGeom prst="rect">
            <a:avLst/>
          </a:prstGeom>
          <a:noFill/>
          <a:ln w="9525">
            <a:noFill/>
            <a:miter lim="800000"/>
            <a:headEnd/>
            <a:tailEnd/>
          </a:ln>
          <a:effectLst/>
        </p:spPr>
      </p:pic>
      <p:sp>
        <p:nvSpPr>
          <p:cNvPr id="15" name="TextBox 14"/>
          <p:cNvSpPr txBox="1"/>
          <p:nvPr/>
        </p:nvSpPr>
        <p:spPr>
          <a:xfrm>
            <a:off x="6929454" y="1857364"/>
            <a:ext cx="686406" cy="369332"/>
          </a:xfrm>
          <a:prstGeom prst="rect">
            <a:avLst/>
          </a:prstGeom>
          <a:noFill/>
        </p:spPr>
        <p:txBody>
          <a:bodyPr wrap="none" rtlCol="0">
            <a:spAutoFit/>
          </a:bodyPr>
          <a:lstStyle/>
          <a:p>
            <a:r>
              <a:rPr lang="en-US" dirty="0" smtClean="0"/>
              <a:t>SOBP</a:t>
            </a:r>
            <a:endParaRPr lang="ru-RU" dirty="0"/>
          </a:p>
        </p:txBody>
      </p:sp>
      <p:cxnSp>
        <p:nvCxnSpPr>
          <p:cNvPr id="17" name="Прямая со стрелкой 16"/>
          <p:cNvCxnSpPr>
            <a:stCxn id="15" idx="2"/>
          </p:cNvCxnSpPr>
          <p:nvPr/>
        </p:nvCxnSpPr>
        <p:spPr>
          <a:xfrm rot="5400000">
            <a:off x="6928532" y="2370495"/>
            <a:ext cx="487924" cy="2003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 name="Picture 2"/>
          <p:cNvPicPr>
            <a:picLocks noChangeAspect="1" noChangeArrowheads="1"/>
          </p:cNvPicPr>
          <p:nvPr/>
        </p:nvPicPr>
        <p:blipFill>
          <a:blip r:embed="rId7"/>
          <a:srcRect/>
          <a:stretch>
            <a:fillRect/>
          </a:stretch>
        </p:blipFill>
        <p:spPr bwMode="auto">
          <a:xfrm>
            <a:off x="4596926" y="1928802"/>
            <a:ext cx="4547074" cy="321832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blinds(horizontal)">
                                      <p:cBhvr>
                                        <p:cTn id="1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New_label2.gif"/>
          <p:cNvPicPr>
            <a:picLocks noChangeAspect="1"/>
          </p:cNvPicPr>
          <p:nvPr/>
        </p:nvPicPr>
        <p:blipFill>
          <a:blip r:embed="rId3"/>
          <a:stretch>
            <a:fillRect/>
          </a:stretch>
        </p:blipFill>
        <p:spPr>
          <a:xfrm>
            <a:off x="214282" y="142852"/>
            <a:ext cx="1357322" cy="1357322"/>
          </a:xfrm>
          <a:prstGeom prst="rect">
            <a:avLst/>
          </a:prstGeom>
        </p:spPr>
      </p:pic>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терапии </a:t>
            </a:r>
            <a:r>
              <a:rPr lang="ru-RU" sz="1400" b="1" i="1" dirty="0" smtClean="0">
                <a:solidFill>
                  <a:schemeClr val="accent2"/>
                </a:solidFill>
              </a:rPr>
              <a:t>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ижний колонтитул 7"/>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10" name="Номер слайда 9"/>
          <p:cNvSpPr>
            <a:spLocks noGrp="1"/>
          </p:cNvSpPr>
          <p:nvPr>
            <p:ph type="sldNum" sz="quarter" idx="12"/>
          </p:nvPr>
        </p:nvSpPr>
        <p:spPr/>
        <p:txBody>
          <a:bodyPr/>
          <a:lstStyle/>
          <a:p>
            <a:fld id="{9768BB80-90BA-4713-97F8-27CEC3309F08}" type="slidenum">
              <a:rPr lang="ru-RU" smtClean="0"/>
              <a:pPr/>
              <a:t>6</a:t>
            </a:fld>
            <a:endParaRPr lang="ru-RU" dirty="0"/>
          </a:p>
        </p:txBody>
      </p:sp>
      <p:sp>
        <p:nvSpPr>
          <p:cNvPr id="17" name="Заголовок 16"/>
          <p:cNvSpPr>
            <a:spLocks noGrp="1"/>
          </p:cNvSpPr>
          <p:nvPr>
            <p:ph type="title"/>
          </p:nvPr>
        </p:nvSpPr>
        <p:spPr>
          <a:xfrm>
            <a:off x="2571736" y="642918"/>
            <a:ext cx="5643602" cy="785818"/>
          </a:xfrm>
        </p:spPr>
        <p:txBody>
          <a:bodyPr>
            <a:normAutofit/>
          </a:bodyPr>
          <a:lstStyle/>
          <a:p>
            <a:pPr algn="l"/>
            <a:r>
              <a:rPr lang="en-US" sz="3600" b="1" dirty="0" smtClean="0">
                <a:solidFill>
                  <a:schemeClr val="accent1">
                    <a:lumMod val="75000"/>
                  </a:schemeClr>
                </a:solidFill>
              </a:rPr>
              <a:t>Range of proton beam</a:t>
            </a:r>
            <a:endParaRPr lang="ru-RU" sz="3600" b="1" dirty="0">
              <a:solidFill>
                <a:schemeClr val="accent1">
                  <a:lumMod val="75000"/>
                </a:schemeClr>
              </a:solidFill>
            </a:endParaRPr>
          </a:p>
        </p:txBody>
      </p:sp>
      <p:pic>
        <p:nvPicPr>
          <p:cNvPr id="1026" name="Picture 2"/>
          <p:cNvPicPr>
            <a:picLocks noChangeAspect="1" noChangeArrowheads="1"/>
          </p:cNvPicPr>
          <p:nvPr/>
        </p:nvPicPr>
        <p:blipFill>
          <a:blip r:embed="rId4"/>
          <a:srcRect/>
          <a:stretch>
            <a:fillRect/>
          </a:stretch>
        </p:blipFill>
        <p:spPr bwMode="auto">
          <a:xfrm>
            <a:off x="500034" y="1643050"/>
            <a:ext cx="4929222" cy="4154554"/>
          </a:xfrm>
          <a:prstGeom prst="rect">
            <a:avLst/>
          </a:prstGeom>
          <a:noFill/>
          <a:ln w="9525">
            <a:noFill/>
            <a:miter lim="800000"/>
            <a:headEnd/>
            <a:tailEnd/>
          </a:ln>
          <a:effectLst/>
        </p:spPr>
      </p:pic>
      <p:cxnSp>
        <p:nvCxnSpPr>
          <p:cNvPr id="15" name="Прямая соединительная линия 14"/>
          <p:cNvCxnSpPr/>
          <p:nvPr/>
        </p:nvCxnSpPr>
        <p:spPr>
          <a:xfrm>
            <a:off x="1214414" y="3071810"/>
            <a:ext cx="178595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a:off x="1858150" y="4214818"/>
            <a:ext cx="2285222" cy="79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useBgFill="1">
        <p:nvSpPr>
          <p:cNvPr id="12" name="Содержимое 11"/>
          <p:cNvSpPr>
            <a:spLocks noGrp="1"/>
          </p:cNvSpPr>
          <p:nvPr>
            <p:ph idx="1"/>
          </p:nvPr>
        </p:nvSpPr>
        <p:spPr>
          <a:xfrm>
            <a:off x="4500562" y="3000372"/>
            <a:ext cx="4429156" cy="1428760"/>
          </a:xfrm>
          <a:ln>
            <a:solidFill>
              <a:schemeClr val="tx2">
                <a:lumMod val="60000"/>
                <a:lumOff val="40000"/>
              </a:schemeClr>
            </a:solidFill>
          </a:ln>
        </p:spPr>
        <p:txBody>
          <a:bodyPr>
            <a:normAutofit lnSpcReduction="10000"/>
          </a:bodyPr>
          <a:lstStyle/>
          <a:p>
            <a:pPr algn="ctr">
              <a:buNone/>
            </a:pPr>
            <a:r>
              <a:rPr lang="en-US" sz="2000" dirty="0" smtClean="0">
                <a:solidFill>
                  <a:schemeClr val="tx2">
                    <a:lumMod val="75000"/>
                  </a:schemeClr>
                </a:solidFill>
              </a:rPr>
              <a:t>The energy of the medical</a:t>
            </a:r>
          </a:p>
          <a:p>
            <a:pPr algn="ctr">
              <a:buNone/>
            </a:pPr>
            <a:r>
              <a:rPr lang="en-US" sz="2000" dirty="0" smtClean="0">
                <a:solidFill>
                  <a:schemeClr val="tx2">
                    <a:lumMod val="75000"/>
                  </a:schemeClr>
                </a:solidFill>
              </a:rPr>
              <a:t>proton beam is 150 </a:t>
            </a:r>
            <a:r>
              <a:rPr lang="en-US" sz="2000" dirty="0" err="1" smtClean="0">
                <a:solidFill>
                  <a:schemeClr val="tx2">
                    <a:lumMod val="75000"/>
                  </a:schemeClr>
                </a:solidFill>
              </a:rPr>
              <a:t>MeV</a:t>
            </a:r>
            <a:r>
              <a:rPr lang="en-US" sz="2000" dirty="0" smtClean="0">
                <a:solidFill>
                  <a:schemeClr val="tx2">
                    <a:lumMod val="75000"/>
                  </a:schemeClr>
                </a:solidFill>
              </a:rPr>
              <a:t>  in treatment </a:t>
            </a:r>
          </a:p>
          <a:p>
            <a:pPr algn="ctr">
              <a:buNone/>
            </a:pPr>
            <a:r>
              <a:rPr lang="en-US" sz="2000" dirty="0" smtClean="0">
                <a:solidFill>
                  <a:schemeClr val="tx2">
                    <a:lumMod val="75000"/>
                  </a:schemeClr>
                </a:solidFill>
              </a:rPr>
              <a:t>room </a:t>
            </a:r>
            <a:r>
              <a:rPr lang="en-US" sz="1800" dirty="0" smtClean="0">
                <a:solidFill>
                  <a:schemeClr val="tx2">
                    <a:lumMod val="75000"/>
                  </a:schemeClr>
                </a:solidFill>
              </a:rPr>
              <a:t>(after decelerating).</a:t>
            </a:r>
          </a:p>
          <a:p>
            <a:pPr algn="ctr">
              <a:buNone/>
            </a:pPr>
            <a:r>
              <a:rPr lang="en-US" sz="2000" dirty="0" smtClean="0">
                <a:solidFill>
                  <a:schemeClr val="tx2">
                    <a:lumMod val="75000"/>
                  </a:schemeClr>
                </a:solidFill>
              </a:rPr>
              <a:t>150 </a:t>
            </a:r>
            <a:r>
              <a:rPr lang="en-US" sz="2000" dirty="0" err="1" smtClean="0">
                <a:solidFill>
                  <a:schemeClr val="tx2">
                    <a:lumMod val="75000"/>
                  </a:schemeClr>
                </a:solidFill>
              </a:rPr>
              <a:t>MeV</a:t>
            </a:r>
            <a:r>
              <a:rPr lang="en-US" sz="2000" dirty="0" smtClean="0">
                <a:solidFill>
                  <a:schemeClr val="tx2">
                    <a:lumMod val="75000"/>
                  </a:schemeClr>
                </a:solidFill>
              </a:rPr>
              <a:t> </a:t>
            </a:r>
            <a:r>
              <a:rPr lang="en-US" altLang="ja-JP" sz="2000" dirty="0" smtClean="0">
                <a:solidFill>
                  <a:schemeClr val="tx2">
                    <a:lumMod val="75000"/>
                  </a:schemeClr>
                </a:solidFill>
                <a:sym typeface="Symbol" charset="2"/>
              </a:rPr>
              <a:t> 16cm range in human tissue</a:t>
            </a:r>
          </a:p>
          <a:p>
            <a:pPr algn="ctr">
              <a:buNone/>
            </a:pPr>
            <a:endParaRPr lang="ru-RU" sz="2000" dirty="0">
              <a:solidFill>
                <a:schemeClr val="tx2">
                  <a:lumMod val="75000"/>
                </a:schemeClr>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New_label2.gif"/>
          <p:cNvPicPr>
            <a:picLocks noChangeAspect="1"/>
          </p:cNvPicPr>
          <p:nvPr/>
        </p:nvPicPr>
        <p:blipFill>
          <a:blip r:embed="rId3"/>
          <a:stretch>
            <a:fillRect/>
          </a:stretch>
        </p:blipFill>
        <p:spPr>
          <a:xfrm>
            <a:off x="214282" y="142852"/>
            <a:ext cx="1357322" cy="1357322"/>
          </a:xfrm>
          <a:prstGeom prst="rect">
            <a:avLst/>
          </a:prstGeom>
        </p:spPr>
      </p:pic>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терапии </a:t>
            </a:r>
            <a:r>
              <a:rPr lang="ru-RU" sz="1400" b="1" i="1" dirty="0" smtClean="0">
                <a:solidFill>
                  <a:schemeClr val="accent2"/>
                </a:solidFill>
              </a:rPr>
              <a:t>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ижний колонтитул 7"/>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10" name="Номер слайда 9"/>
          <p:cNvSpPr>
            <a:spLocks noGrp="1"/>
          </p:cNvSpPr>
          <p:nvPr>
            <p:ph type="sldNum" sz="quarter" idx="12"/>
          </p:nvPr>
        </p:nvSpPr>
        <p:spPr/>
        <p:txBody>
          <a:bodyPr/>
          <a:lstStyle/>
          <a:p>
            <a:fld id="{9768BB80-90BA-4713-97F8-27CEC3309F08}" type="slidenum">
              <a:rPr lang="ru-RU" smtClean="0"/>
              <a:pPr/>
              <a:t>7</a:t>
            </a:fld>
            <a:endParaRPr lang="ru-RU" dirty="0"/>
          </a:p>
        </p:txBody>
      </p:sp>
      <p:sp>
        <p:nvSpPr>
          <p:cNvPr id="17" name="Заголовок 16"/>
          <p:cNvSpPr>
            <a:spLocks noGrp="1"/>
          </p:cNvSpPr>
          <p:nvPr>
            <p:ph type="title"/>
          </p:nvPr>
        </p:nvSpPr>
        <p:spPr>
          <a:xfrm>
            <a:off x="1714480" y="500042"/>
            <a:ext cx="7286676" cy="1214446"/>
          </a:xfrm>
        </p:spPr>
        <p:txBody>
          <a:bodyPr>
            <a:normAutofit fontScale="90000"/>
          </a:bodyPr>
          <a:lstStyle/>
          <a:p>
            <a:pPr algn="l"/>
            <a:r>
              <a:rPr lang="en-US" sz="3600" b="1" dirty="0" smtClean="0">
                <a:solidFill>
                  <a:schemeClr val="accent1">
                    <a:lumMod val="75000"/>
                  </a:schemeClr>
                </a:solidFill>
              </a:rPr>
              <a:t>Technique in proton therapy</a:t>
            </a:r>
            <a:br>
              <a:rPr lang="en-US" sz="3600" b="1" dirty="0" smtClean="0">
                <a:solidFill>
                  <a:schemeClr val="accent1">
                    <a:lumMod val="75000"/>
                  </a:schemeClr>
                </a:solidFill>
              </a:rPr>
            </a:br>
            <a:r>
              <a:rPr lang="en-US" sz="3600" dirty="0" smtClean="0">
                <a:solidFill>
                  <a:schemeClr val="accent1">
                    <a:lumMod val="75000"/>
                  </a:schemeClr>
                </a:solidFill>
              </a:rPr>
              <a:t>3D Conformal Proton Therapy Technique</a:t>
            </a:r>
            <a:endParaRPr lang="ru-RU" sz="3600" b="1" dirty="0">
              <a:solidFill>
                <a:schemeClr val="accent1">
                  <a:lumMod val="75000"/>
                </a:schemeClr>
              </a:solidFill>
            </a:endParaRPr>
          </a:p>
        </p:txBody>
      </p:sp>
      <p:pic>
        <p:nvPicPr>
          <p:cNvPr id="18" name="Рисунок 13" descr="1.JPG"/>
          <p:cNvPicPr>
            <a:picLocks noGrp="1" noChangeAspect="1"/>
          </p:cNvPicPr>
          <p:nvPr>
            <p:ph idx="1"/>
          </p:nvPr>
        </p:nvPicPr>
        <p:blipFill>
          <a:blip r:embed="rId4"/>
          <a:srcRect/>
          <a:stretch>
            <a:fillRect/>
          </a:stretch>
        </p:blipFill>
        <p:spPr bwMode="auto">
          <a:xfrm>
            <a:off x="428596" y="2000240"/>
            <a:ext cx="3857652" cy="2471307"/>
          </a:xfrm>
          <a:prstGeom prst="rect">
            <a:avLst/>
          </a:prstGeom>
          <a:noFill/>
          <a:ln w="9525">
            <a:noFill/>
            <a:miter lim="800000"/>
            <a:headEnd/>
            <a:tailEnd/>
          </a:ln>
        </p:spPr>
      </p:pic>
      <p:sp>
        <p:nvSpPr>
          <p:cNvPr id="19" name="TextBox 18"/>
          <p:cNvSpPr txBox="1"/>
          <p:nvPr/>
        </p:nvSpPr>
        <p:spPr>
          <a:xfrm>
            <a:off x="642910" y="5229200"/>
            <a:ext cx="7643866" cy="707886"/>
          </a:xfrm>
          <a:prstGeom prst="rect">
            <a:avLst/>
          </a:prstGeom>
          <a:noFill/>
        </p:spPr>
        <p:txBody>
          <a:bodyPr wrap="square" rtlCol="0">
            <a:spAutoFit/>
          </a:bodyPr>
          <a:lstStyle/>
          <a:p>
            <a:r>
              <a:rPr lang="en-US" sz="2000" b="1" dirty="0" smtClean="0">
                <a:solidFill>
                  <a:schemeClr val="tx2">
                    <a:lumMod val="75000"/>
                  </a:schemeClr>
                </a:solidFill>
              </a:rPr>
              <a:t>That method has one disadvantage  – healthy tissue fall into 30% “tail” of dose distribution (90-100% if use a single field of irradiation)</a:t>
            </a:r>
          </a:p>
        </p:txBody>
      </p:sp>
      <p:sp>
        <p:nvSpPr>
          <p:cNvPr id="20" name="TextBox 19"/>
          <p:cNvSpPr txBox="1"/>
          <p:nvPr/>
        </p:nvSpPr>
        <p:spPr>
          <a:xfrm>
            <a:off x="4286248" y="2285992"/>
            <a:ext cx="4500595" cy="1938992"/>
          </a:xfrm>
          <a:prstGeom prst="rect">
            <a:avLst/>
          </a:prstGeom>
          <a:noFill/>
        </p:spPr>
        <p:txBody>
          <a:bodyPr wrap="square" rtlCol="0">
            <a:spAutoFit/>
          </a:bodyPr>
          <a:lstStyle/>
          <a:p>
            <a:pPr lvl="1"/>
            <a:r>
              <a:rPr lang="en-US" altLang="ja-JP" sz="2000" dirty="0" smtClean="0">
                <a:solidFill>
                  <a:schemeClr val="tx2">
                    <a:lumMod val="75000"/>
                  </a:schemeClr>
                </a:solidFill>
              </a:rPr>
              <a:t>Field </a:t>
            </a:r>
            <a:r>
              <a:rPr lang="en-US" altLang="ja-JP" sz="2000" dirty="0" smtClean="0">
                <a:solidFill>
                  <a:schemeClr val="tx2">
                    <a:lumMod val="75000"/>
                  </a:schemeClr>
                </a:solidFill>
                <a:sym typeface="Symbol" charset="2"/>
              </a:rPr>
              <a:t></a:t>
            </a:r>
            <a:r>
              <a:rPr lang="en-US" altLang="ja-JP" sz="2000" dirty="0" smtClean="0">
                <a:solidFill>
                  <a:schemeClr val="tx2">
                    <a:lumMod val="75000"/>
                  </a:schemeClr>
                </a:solidFill>
              </a:rPr>
              <a:t> projected target contour </a:t>
            </a:r>
          </a:p>
          <a:p>
            <a:pPr lvl="1"/>
            <a:r>
              <a:rPr lang="en-US" altLang="ja-JP" sz="2000" dirty="0" smtClean="0">
                <a:solidFill>
                  <a:schemeClr val="tx2">
                    <a:lumMod val="75000"/>
                  </a:schemeClr>
                </a:solidFill>
              </a:rPr>
              <a:t>(by Collimator)</a:t>
            </a:r>
          </a:p>
          <a:p>
            <a:pPr lvl="1"/>
            <a:r>
              <a:rPr lang="en-US" altLang="ja-JP" sz="2000" dirty="0" smtClean="0">
                <a:solidFill>
                  <a:schemeClr val="tx2">
                    <a:lumMod val="75000"/>
                  </a:schemeClr>
                </a:solidFill>
              </a:rPr>
              <a:t>Range </a:t>
            </a:r>
            <a:r>
              <a:rPr lang="en-US" altLang="ja-JP" sz="2000" dirty="0" smtClean="0">
                <a:solidFill>
                  <a:schemeClr val="tx2">
                    <a:lumMod val="75000"/>
                  </a:schemeClr>
                </a:solidFill>
                <a:sym typeface="Symbol" charset="2"/>
              </a:rPr>
              <a:t></a:t>
            </a:r>
            <a:r>
              <a:rPr lang="en-US" altLang="ja-JP" sz="2000" dirty="0" smtClean="0">
                <a:solidFill>
                  <a:schemeClr val="tx2">
                    <a:lumMod val="75000"/>
                  </a:schemeClr>
                </a:solidFill>
              </a:rPr>
              <a:t> target distal surface </a:t>
            </a:r>
          </a:p>
          <a:p>
            <a:pPr lvl="1"/>
            <a:r>
              <a:rPr lang="en-US" altLang="ja-JP" sz="2000" dirty="0" smtClean="0">
                <a:solidFill>
                  <a:schemeClr val="tx2">
                    <a:lumMod val="75000"/>
                  </a:schemeClr>
                </a:solidFill>
              </a:rPr>
              <a:t>(by Bolus and Degrader)</a:t>
            </a:r>
          </a:p>
          <a:p>
            <a:pPr lvl="1"/>
            <a:r>
              <a:rPr lang="en-US" altLang="ja-JP" sz="2000" dirty="0" smtClean="0">
                <a:solidFill>
                  <a:schemeClr val="tx2">
                    <a:lumMod val="75000"/>
                  </a:schemeClr>
                </a:solidFill>
              </a:rPr>
              <a:t>SOBP </a:t>
            </a:r>
            <a:r>
              <a:rPr lang="en-US" altLang="ja-JP" sz="2000" dirty="0" smtClean="0">
                <a:solidFill>
                  <a:schemeClr val="tx2">
                    <a:lumMod val="75000"/>
                  </a:schemeClr>
                </a:solidFill>
                <a:sym typeface="Symbol" charset="2"/>
              </a:rPr>
              <a:t></a:t>
            </a:r>
            <a:r>
              <a:rPr lang="en-US" altLang="ja-JP" sz="2000" dirty="0" smtClean="0">
                <a:solidFill>
                  <a:schemeClr val="tx2">
                    <a:lumMod val="75000"/>
                  </a:schemeClr>
                </a:solidFill>
              </a:rPr>
              <a:t> </a:t>
            </a:r>
            <a:r>
              <a:rPr lang="en-US" altLang="ja-JP" sz="2000" u="sng" dirty="0" smtClean="0">
                <a:solidFill>
                  <a:schemeClr val="tx2">
                    <a:lumMod val="75000"/>
                  </a:schemeClr>
                </a:solidFill>
              </a:rPr>
              <a:t>max</a:t>
            </a:r>
            <a:r>
              <a:rPr lang="en-US" altLang="ja-JP" sz="2000" dirty="0" smtClean="0">
                <a:solidFill>
                  <a:schemeClr val="tx2">
                    <a:lumMod val="75000"/>
                  </a:schemeClr>
                </a:solidFill>
              </a:rPr>
              <a:t> target thickness </a:t>
            </a:r>
          </a:p>
          <a:p>
            <a:pPr lvl="1"/>
            <a:r>
              <a:rPr lang="en-US" altLang="ja-JP" sz="2000" dirty="0" smtClean="0">
                <a:solidFill>
                  <a:schemeClr val="tx2">
                    <a:lumMod val="75000"/>
                  </a:schemeClr>
                </a:solidFill>
              </a:rPr>
              <a:t>(by Ridge Filter)</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New_label2.gif"/>
          <p:cNvPicPr>
            <a:picLocks noChangeAspect="1"/>
          </p:cNvPicPr>
          <p:nvPr/>
        </p:nvPicPr>
        <p:blipFill>
          <a:blip r:embed="rId3"/>
          <a:stretch>
            <a:fillRect/>
          </a:stretch>
        </p:blipFill>
        <p:spPr>
          <a:xfrm>
            <a:off x="214282" y="142852"/>
            <a:ext cx="1357322" cy="1357322"/>
          </a:xfrm>
          <a:prstGeom prst="rect">
            <a:avLst/>
          </a:prstGeom>
        </p:spPr>
      </p:pic>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терапии </a:t>
            </a:r>
            <a:r>
              <a:rPr lang="ru-RU" sz="1400" b="1" i="1" dirty="0" smtClean="0">
                <a:solidFill>
                  <a:schemeClr val="accent2"/>
                </a:solidFill>
              </a:rPr>
              <a:t>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ижний колонтитул 7"/>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10" name="Номер слайда 9"/>
          <p:cNvSpPr>
            <a:spLocks noGrp="1"/>
          </p:cNvSpPr>
          <p:nvPr>
            <p:ph type="sldNum" sz="quarter" idx="12"/>
          </p:nvPr>
        </p:nvSpPr>
        <p:spPr/>
        <p:txBody>
          <a:bodyPr/>
          <a:lstStyle/>
          <a:p>
            <a:fld id="{9768BB80-90BA-4713-97F8-27CEC3309F08}" type="slidenum">
              <a:rPr lang="ru-RU" smtClean="0"/>
              <a:pPr/>
              <a:t>8</a:t>
            </a:fld>
            <a:endParaRPr lang="ru-RU" dirty="0"/>
          </a:p>
        </p:txBody>
      </p:sp>
      <p:sp>
        <p:nvSpPr>
          <p:cNvPr id="17" name="Заголовок 16"/>
          <p:cNvSpPr>
            <a:spLocks noGrp="1"/>
          </p:cNvSpPr>
          <p:nvPr>
            <p:ph type="title"/>
          </p:nvPr>
        </p:nvSpPr>
        <p:spPr>
          <a:xfrm>
            <a:off x="1714480" y="500042"/>
            <a:ext cx="7286676" cy="1214446"/>
          </a:xfrm>
        </p:spPr>
        <p:txBody>
          <a:bodyPr>
            <a:normAutofit fontScale="90000"/>
          </a:bodyPr>
          <a:lstStyle/>
          <a:p>
            <a:pPr algn="l"/>
            <a:r>
              <a:rPr lang="en-US" sz="3600" b="1" dirty="0" smtClean="0">
                <a:solidFill>
                  <a:schemeClr val="accent1">
                    <a:lumMod val="75000"/>
                  </a:schemeClr>
                </a:solidFill>
              </a:rPr>
              <a:t>Technique in proton therapy</a:t>
            </a:r>
            <a:br>
              <a:rPr lang="en-US" sz="3600" b="1" dirty="0" smtClean="0">
                <a:solidFill>
                  <a:schemeClr val="accent1">
                    <a:lumMod val="75000"/>
                  </a:schemeClr>
                </a:solidFill>
              </a:rPr>
            </a:br>
            <a:r>
              <a:rPr lang="en-US" sz="3600" dirty="0" smtClean="0">
                <a:solidFill>
                  <a:schemeClr val="accent1">
                    <a:lumMod val="75000"/>
                  </a:schemeClr>
                </a:solidFill>
              </a:rPr>
              <a:t>Dynamic Conformal Irradiation  Technique</a:t>
            </a:r>
            <a:endParaRPr lang="ru-RU" sz="3600" b="1" dirty="0">
              <a:solidFill>
                <a:schemeClr val="accent1">
                  <a:lumMod val="75000"/>
                </a:schemeClr>
              </a:solidFill>
            </a:endParaRPr>
          </a:p>
        </p:txBody>
      </p:sp>
      <p:sp>
        <p:nvSpPr>
          <p:cNvPr id="19" name="TextBox 18"/>
          <p:cNvSpPr txBox="1"/>
          <p:nvPr/>
        </p:nvSpPr>
        <p:spPr>
          <a:xfrm>
            <a:off x="642910" y="4857760"/>
            <a:ext cx="7643866" cy="1631216"/>
          </a:xfrm>
          <a:prstGeom prst="rect">
            <a:avLst/>
          </a:prstGeom>
          <a:noFill/>
        </p:spPr>
        <p:txBody>
          <a:bodyPr wrap="square" rtlCol="0">
            <a:spAutoFit/>
          </a:bodyPr>
          <a:lstStyle/>
          <a:p>
            <a:r>
              <a:rPr lang="en-US" sz="2000" b="1" dirty="0" smtClean="0">
                <a:solidFill>
                  <a:schemeClr val="tx2">
                    <a:lumMod val="75000"/>
                  </a:schemeClr>
                </a:solidFill>
              </a:rPr>
              <a:t>The base of work of RS-MLC system consists of irradiation layer-by layer of all tumor volume.</a:t>
            </a:r>
          </a:p>
          <a:p>
            <a:r>
              <a:rPr lang="en-US" sz="2000" b="1" dirty="0" smtClean="0">
                <a:solidFill>
                  <a:schemeClr val="tx2">
                    <a:lumMod val="75000"/>
                  </a:schemeClr>
                </a:solidFill>
              </a:rPr>
              <a:t>This technique makes the dose in “tail” field near the tumor smaller.</a:t>
            </a:r>
            <a:endParaRPr lang="ru-RU" sz="2000" b="1" dirty="0" smtClean="0">
              <a:solidFill>
                <a:schemeClr val="tx2">
                  <a:lumMod val="75000"/>
                </a:schemeClr>
              </a:solidFill>
            </a:endParaRPr>
          </a:p>
          <a:p>
            <a:endParaRPr lang="en-US" sz="2000" dirty="0" smtClean="0">
              <a:solidFill>
                <a:schemeClr val="tx2">
                  <a:lumMod val="75000"/>
                </a:schemeClr>
              </a:solidFill>
            </a:endParaRPr>
          </a:p>
          <a:p>
            <a:endParaRPr lang="ru-RU" sz="2000" dirty="0">
              <a:solidFill>
                <a:schemeClr val="tx2">
                  <a:lumMod val="75000"/>
                </a:schemeClr>
              </a:solidFill>
            </a:endParaRPr>
          </a:p>
        </p:txBody>
      </p:sp>
      <p:sp>
        <p:nvSpPr>
          <p:cNvPr id="20" name="TextBox 19"/>
          <p:cNvSpPr txBox="1"/>
          <p:nvPr/>
        </p:nvSpPr>
        <p:spPr>
          <a:xfrm>
            <a:off x="4286248" y="2428868"/>
            <a:ext cx="4500595" cy="1908215"/>
          </a:xfrm>
          <a:prstGeom prst="rect">
            <a:avLst/>
          </a:prstGeom>
          <a:noFill/>
        </p:spPr>
        <p:txBody>
          <a:bodyPr wrap="square" rtlCol="0">
            <a:spAutoFit/>
          </a:bodyPr>
          <a:lstStyle/>
          <a:p>
            <a:pPr lvl="1"/>
            <a:r>
              <a:rPr lang="en-US" altLang="ja-JP" sz="2000" dirty="0" smtClean="0">
                <a:solidFill>
                  <a:schemeClr val="tx2">
                    <a:lumMod val="75000"/>
                  </a:schemeClr>
                </a:solidFill>
              </a:rPr>
              <a:t>Longitudinally divide the target </a:t>
            </a:r>
            <a:r>
              <a:rPr lang="en-US" altLang="ja-JP" sz="2000" dirty="0" smtClean="0">
                <a:solidFill>
                  <a:schemeClr val="tx2">
                    <a:lumMod val="75000"/>
                  </a:schemeClr>
                </a:solidFill>
                <a:sym typeface="Symbol" charset="2"/>
              </a:rPr>
              <a:t> slices.</a:t>
            </a:r>
          </a:p>
          <a:p>
            <a:pPr lvl="1"/>
            <a:r>
              <a:rPr lang="en-US" altLang="ja-JP" sz="2000" dirty="0" smtClean="0">
                <a:solidFill>
                  <a:schemeClr val="tx2">
                    <a:lumMod val="75000"/>
                  </a:schemeClr>
                </a:solidFill>
              </a:rPr>
              <a:t>Conform thin layer of SOBP (</a:t>
            </a:r>
            <a:r>
              <a:rPr lang="en-US" altLang="ja-JP" sz="2000" dirty="0" err="1" smtClean="0">
                <a:solidFill>
                  <a:schemeClr val="tx2">
                    <a:lumMod val="75000"/>
                  </a:schemeClr>
                </a:solidFill>
              </a:rPr>
              <a:t>minipeak</a:t>
            </a:r>
            <a:r>
              <a:rPr lang="en-US" altLang="ja-JP" sz="2000" dirty="0" smtClean="0">
                <a:solidFill>
                  <a:schemeClr val="tx2">
                    <a:lumMod val="75000"/>
                  </a:schemeClr>
                </a:solidFill>
              </a:rPr>
              <a:t>) to each slice </a:t>
            </a:r>
            <a:r>
              <a:rPr lang="en-US" altLang="ja-JP" sz="2000" dirty="0" smtClean="0">
                <a:solidFill>
                  <a:schemeClr val="tx2">
                    <a:lumMod val="75000"/>
                  </a:schemeClr>
                </a:solidFill>
                <a:sym typeface="Symbol" charset="2"/>
              </a:rPr>
              <a:t> variable SOBP.</a:t>
            </a:r>
          </a:p>
          <a:p>
            <a:endParaRPr lang="ru-RU" dirty="0"/>
          </a:p>
        </p:txBody>
      </p:sp>
      <p:pic>
        <p:nvPicPr>
          <p:cNvPr id="12" name="Рисунок 12" descr="2.JPG"/>
          <p:cNvPicPr>
            <a:picLocks noChangeAspect="1"/>
          </p:cNvPicPr>
          <p:nvPr/>
        </p:nvPicPr>
        <p:blipFill>
          <a:blip r:embed="rId4"/>
          <a:srcRect/>
          <a:stretch>
            <a:fillRect/>
          </a:stretch>
        </p:blipFill>
        <p:spPr bwMode="auto">
          <a:xfrm>
            <a:off x="571472" y="2071678"/>
            <a:ext cx="3786214" cy="225597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терапии </a:t>
            </a:r>
            <a:r>
              <a:rPr lang="ru-RU" sz="1400" b="1" i="1" dirty="0" smtClean="0">
                <a:solidFill>
                  <a:schemeClr val="accent2"/>
                </a:solidFill>
              </a:rPr>
              <a:t>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ижний колонтитул 7"/>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10" name="Номер слайда 9"/>
          <p:cNvSpPr>
            <a:spLocks noGrp="1"/>
          </p:cNvSpPr>
          <p:nvPr>
            <p:ph type="sldNum" sz="quarter" idx="12"/>
          </p:nvPr>
        </p:nvSpPr>
        <p:spPr/>
        <p:txBody>
          <a:bodyPr/>
          <a:lstStyle/>
          <a:p>
            <a:fld id="{9768BB80-90BA-4713-97F8-27CEC3309F08}" type="slidenum">
              <a:rPr lang="ru-RU" smtClean="0"/>
              <a:pPr/>
              <a:t>9</a:t>
            </a:fld>
            <a:endParaRPr lang="ru-RU" dirty="0"/>
          </a:p>
        </p:txBody>
      </p:sp>
      <p:pic>
        <p:nvPicPr>
          <p:cNvPr id="9" name="Рисунок 8" descr="New_label2.gif"/>
          <p:cNvPicPr>
            <a:picLocks noChangeAspect="1"/>
          </p:cNvPicPr>
          <p:nvPr/>
        </p:nvPicPr>
        <p:blipFill>
          <a:blip r:embed="rId3"/>
          <a:stretch>
            <a:fillRect/>
          </a:stretch>
        </p:blipFill>
        <p:spPr>
          <a:xfrm>
            <a:off x="214282" y="142852"/>
            <a:ext cx="1357322" cy="1357322"/>
          </a:xfrm>
          <a:prstGeom prst="rect">
            <a:avLst/>
          </a:prstGeom>
        </p:spPr>
      </p:pic>
      <p:sp>
        <p:nvSpPr>
          <p:cNvPr id="12" name="Заголовок 11"/>
          <p:cNvSpPr>
            <a:spLocks noGrp="1"/>
          </p:cNvSpPr>
          <p:nvPr>
            <p:ph type="title"/>
          </p:nvPr>
        </p:nvSpPr>
        <p:spPr>
          <a:xfrm>
            <a:off x="1857356" y="785794"/>
            <a:ext cx="6900882" cy="500066"/>
          </a:xfrm>
        </p:spPr>
        <p:txBody>
          <a:bodyPr>
            <a:normAutofit fontScale="90000"/>
          </a:bodyPr>
          <a:lstStyle/>
          <a:p>
            <a:r>
              <a:rPr lang="en-US" sz="4000" b="1" dirty="0" smtClean="0">
                <a:solidFill>
                  <a:schemeClr val="accent1">
                    <a:lumMod val="75000"/>
                  </a:schemeClr>
                </a:solidFill>
              </a:rPr>
              <a:t>Dynamic Irradiation System</a:t>
            </a:r>
            <a:endParaRPr lang="ru-RU" dirty="0"/>
          </a:p>
        </p:txBody>
      </p:sp>
      <p:pic>
        <p:nvPicPr>
          <p:cNvPr id="16" name="Рисунок 15" descr="Ustanovka.png"/>
          <p:cNvPicPr>
            <a:picLocks noChangeAspect="1"/>
          </p:cNvPicPr>
          <p:nvPr/>
        </p:nvPicPr>
        <p:blipFill>
          <a:blip r:embed="rId4" cstate="print"/>
          <a:stretch>
            <a:fillRect/>
          </a:stretch>
        </p:blipFill>
        <p:spPr>
          <a:xfrm>
            <a:off x="357158" y="1785926"/>
            <a:ext cx="4429156" cy="2555283"/>
          </a:xfrm>
          <a:prstGeom prst="rect">
            <a:avLst/>
          </a:prstGeom>
          <a:ln>
            <a:solidFill>
              <a:schemeClr val="accent1"/>
            </a:solidFill>
          </a:ln>
        </p:spPr>
      </p:pic>
      <p:grpSp>
        <p:nvGrpSpPr>
          <p:cNvPr id="13" name="Группа 12"/>
          <p:cNvGrpSpPr>
            <a:grpSpLocks noChangeAspect="1"/>
          </p:cNvGrpSpPr>
          <p:nvPr/>
        </p:nvGrpSpPr>
        <p:grpSpPr>
          <a:xfrm>
            <a:off x="357158" y="4643446"/>
            <a:ext cx="4357718" cy="1162058"/>
            <a:chOff x="785786" y="2000240"/>
            <a:chExt cx="6429420" cy="1714512"/>
          </a:xfrm>
        </p:grpSpPr>
        <p:pic>
          <p:nvPicPr>
            <p:cNvPr id="15" name="Рисунок 14" descr="2_few_spots.jpg"/>
            <p:cNvPicPr/>
            <p:nvPr/>
          </p:nvPicPr>
          <p:blipFill>
            <a:blip r:embed="rId5" cstate="print"/>
            <a:stretch>
              <a:fillRect/>
            </a:stretch>
          </p:blipFill>
          <p:spPr>
            <a:xfrm>
              <a:off x="785786" y="2000240"/>
              <a:ext cx="2200285" cy="1685933"/>
            </a:xfrm>
            <a:prstGeom prst="rect">
              <a:avLst/>
            </a:prstGeom>
          </p:spPr>
        </p:pic>
        <p:pic>
          <p:nvPicPr>
            <p:cNvPr id="17" name="Рисунок 16" descr="3_summe_third.jpg"/>
            <p:cNvPicPr/>
            <p:nvPr/>
          </p:nvPicPr>
          <p:blipFill>
            <a:blip r:embed="rId6" cstate="print"/>
            <a:stretch>
              <a:fillRect/>
            </a:stretch>
          </p:blipFill>
          <p:spPr>
            <a:xfrm>
              <a:off x="3071802" y="2000240"/>
              <a:ext cx="2071702" cy="1714512"/>
            </a:xfrm>
            <a:prstGeom prst="rect">
              <a:avLst/>
            </a:prstGeom>
          </p:spPr>
        </p:pic>
        <p:pic>
          <p:nvPicPr>
            <p:cNvPr id="18" name="Рисунок 17" descr="4_summe_all.jpg"/>
            <p:cNvPicPr/>
            <p:nvPr/>
          </p:nvPicPr>
          <p:blipFill>
            <a:blip r:embed="rId7" cstate="print"/>
            <a:stretch>
              <a:fillRect/>
            </a:stretch>
          </p:blipFill>
          <p:spPr>
            <a:xfrm>
              <a:off x="5214942" y="2000240"/>
              <a:ext cx="2000264" cy="1714512"/>
            </a:xfrm>
            <a:prstGeom prst="rect">
              <a:avLst/>
            </a:prstGeom>
          </p:spPr>
        </p:pic>
      </p:grpSp>
      <p:pic>
        <p:nvPicPr>
          <p:cNvPr id="19" name="Рисунок 18" descr="sdf.jpg"/>
          <p:cNvPicPr>
            <a:picLocks noChangeAspect="1"/>
          </p:cNvPicPr>
          <p:nvPr/>
        </p:nvPicPr>
        <p:blipFill>
          <a:blip r:embed="rId8" cstate="print"/>
          <a:stretch>
            <a:fillRect/>
          </a:stretch>
        </p:blipFill>
        <p:spPr>
          <a:xfrm>
            <a:off x="5143504" y="1500174"/>
            <a:ext cx="3209371" cy="1357322"/>
          </a:xfrm>
          <a:prstGeom prst="rect">
            <a:avLst/>
          </a:prstGeom>
        </p:spPr>
      </p:pic>
      <p:sp>
        <p:nvSpPr>
          <p:cNvPr id="20" name="Rectangle 1"/>
          <p:cNvSpPr>
            <a:spLocks noChangeArrowheads="1"/>
          </p:cNvSpPr>
          <p:nvPr/>
        </p:nvSpPr>
        <p:spPr bwMode="auto">
          <a:xfrm>
            <a:off x="4643438" y="3357562"/>
            <a:ext cx="4500562"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i="0" u="none" strike="noStrike" cap="none" normalizeH="0" baseline="0" dirty="0" smtClean="0">
                <a:ln>
                  <a:noFill/>
                </a:ln>
                <a:solidFill>
                  <a:schemeClr val="tx2">
                    <a:lumMod val="75000"/>
                  </a:schemeClr>
                </a:solidFill>
                <a:effectLst/>
                <a:ea typeface="Calibri" pitchFamily="34" charset="0"/>
                <a:cs typeface="Times New Roman" pitchFamily="18" charset="0"/>
              </a:rPr>
              <a:t>In the dynamic irradiation method,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i="0" u="none" strike="noStrike" cap="none" normalizeH="0" baseline="0" dirty="0" smtClean="0">
                <a:ln>
                  <a:noFill/>
                </a:ln>
                <a:solidFill>
                  <a:schemeClr val="tx2">
                    <a:lumMod val="75000"/>
                  </a:schemeClr>
                </a:solidFill>
                <a:effectLst/>
                <a:ea typeface="Calibri" pitchFamily="34" charset="0"/>
                <a:cs typeface="Times New Roman" pitchFamily="18" charset="0"/>
              </a:rPr>
              <a:t>a target volume is virtually divided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i="0" u="none" strike="noStrike" cap="none" normalizeH="0" baseline="0" dirty="0" smtClean="0">
                <a:ln>
                  <a:noFill/>
                </a:ln>
                <a:solidFill>
                  <a:schemeClr val="tx2">
                    <a:lumMod val="75000"/>
                  </a:schemeClr>
                </a:solidFill>
                <a:effectLst/>
                <a:ea typeface="Calibri" pitchFamily="34" charset="0"/>
                <a:cs typeface="Times New Roman" pitchFamily="18" charset="0"/>
              </a:rPr>
              <a:t>into thin layers in the depth direction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i="0" u="none" strike="noStrike" cap="none" normalizeH="0" baseline="0" dirty="0" smtClean="0">
                <a:ln>
                  <a:noFill/>
                </a:ln>
                <a:solidFill>
                  <a:schemeClr val="tx2">
                    <a:lumMod val="75000"/>
                  </a:schemeClr>
                </a:solidFill>
                <a:effectLst/>
                <a:ea typeface="Calibri" pitchFamily="34" charset="0"/>
                <a:cs typeface="Times New Roman" pitchFamily="18" charset="0"/>
              </a:rPr>
              <a:t>with using new devices as a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2">
                    <a:lumMod val="75000"/>
                  </a:schemeClr>
                </a:solidFill>
                <a:effectLst/>
                <a:ea typeface="Calibri" pitchFamily="34" charset="0"/>
                <a:cs typeface="Times New Roman" pitchFamily="18" charset="0"/>
              </a:rPr>
              <a:t>Multi-Leaf Collimator and Dynamic Range Shifter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i="0" u="none" strike="noStrike" cap="none" normalizeH="0" baseline="0" dirty="0" smtClean="0">
                <a:ln>
                  <a:noFill/>
                </a:ln>
                <a:solidFill>
                  <a:schemeClr val="tx2">
                    <a:lumMod val="75000"/>
                  </a:schemeClr>
                </a:solidFill>
                <a:effectLst/>
                <a:ea typeface="Calibri" pitchFamily="34" charset="0"/>
                <a:cs typeface="Times New Roman" pitchFamily="18" charset="0"/>
              </a:rPr>
              <a:t> and those individual layers are treated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i="0" u="none" strike="noStrike" cap="none" normalizeH="0" baseline="0" dirty="0" smtClean="0">
                <a:ln>
                  <a:noFill/>
                </a:ln>
                <a:solidFill>
                  <a:schemeClr val="tx2">
                    <a:lumMod val="75000"/>
                  </a:schemeClr>
                </a:solidFill>
                <a:effectLst/>
                <a:ea typeface="Calibri" pitchFamily="34" charset="0"/>
                <a:cs typeface="Times New Roman" pitchFamily="18" charset="0"/>
              </a:rPr>
              <a:t>sequentially with irradiations </a:t>
            </a:r>
            <a:r>
              <a:rPr kumimoji="0" lang="en-US" i="0" u="none" strike="noStrike" cap="none" normalizeH="0" dirty="0" smtClean="0">
                <a:ln>
                  <a:noFill/>
                </a:ln>
                <a:solidFill>
                  <a:schemeClr val="tx2">
                    <a:lumMod val="75000"/>
                  </a:schemeClr>
                </a:solidFill>
                <a:effectLst/>
                <a:ea typeface="Calibri" pitchFamily="34" charset="0"/>
                <a:cs typeface="Times New Roman" pitchFamily="18" charset="0"/>
              </a:rPr>
              <a:t> </a:t>
            </a:r>
            <a:r>
              <a:rPr kumimoji="0" lang="en-US" i="0" u="none" strike="noStrike" cap="none" normalizeH="0" baseline="0" dirty="0" smtClean="0">
                <a:ln>
                  <a:noFill/>
                </a:ln>
                <a:solidFill>
                  <a:schemeClr val="tx2">
                    <a:lumMod val="75000"/>
                  </a:schemeClr>
                </a:solidFill>
                <a:effectLst/>
                <a:ea typeface="Calibri" pitchFamily="34" charset="0"/>
                <a:cs typeface="Times New Roman" pitchFamily="18" charset="0"/>
              </a:rPr>
              <a:t>with a common small SOBP, </a:t>
            </a:r>
            <a:r>
              <a:rPr lang="en-US" dirty="0" smtClean="0">
                <a:solidFill>
                  <a:schemeClr val="tx2">
                    <a:lumMod val="75000"/>
                  </a:schemeClr>
                </a:solidFill>
                <a:ea typeface="Calibri" pitchFamily="34" charset="0"/>
                <a:cs typeface="Times New Roman" pitchFamily="18" charset="0"/>
              </a:rPr>
              <a:t> </a:t>
            </a:r>
            <a:r>
              <a:rPr kumimoji="0" lang="en-US" i="0" u="none" strike="noStrike" cap="none" normalizeH="0" baseline="0" dirty="0" smtClean="0">
                <a:ln>
                  <a:noFill/>
                </a:ln>
                <a:solidFill>
                  <a:schemeClr val="tx2">
                    <a:lumMod val="75000"/>
                  </a:schemeClr>
                </a:solidFill>
                <a:effectLst/>
                <a:ea typeface="Calibri" pitchFamily="34" charset="0"/>
                <a:cs typeface="Times New Roman" pitchFamily="18" charset="0"/>
              </a:rPr>
              <a:t>different beam ranges, and conformal</a:t>
            </a:r>
            <a:r>
              <a:rPr kumimoji="0" lang="en-US" i="0" u="none" strike="noStrike" cap="none" normalizeH="0" dirty="0" smtClean="0">
                <a:ln>
                  <a:noFill/>
                </a:ln>
                <a:solidFill>
                  <a:schemeClr val="tx2">
                    <a:lumMod val="75000"/>
                  </a:schemeClr>
                </a:solidFill>
                <a:effectLst/>
                <a:ea typeface="Calibri" pitchFamily="34" charset="0"/>
                <a:cs typeface="Times New Roman" pitchFamily="18" charset="0"/>
              </a:rPr>
              <a:t> </a:t>
            </a:r>
            <a:r>
              <a:rPr kumimoji="0" lang="en-US" i="0" u="none" strike="noStrike" cap="none" normalizeH="0" baseline="0" dirty="0" smtClean="0">
                <a:ln>
                  <a:noFill/>
                </a:ln>
                <a:solidFill>
                  <a:schemeClr val="tx2">
                    <a:lumMod val="75000"/>
                  </a:schemeClr>
                </a:solidFill>
                <a:effectLst/>
                <a:ea typeface="Calibri" pitchFamily="34" charset="0"/>
                <a:cs typeface="Times New Roman" pitchFamily="18" charset="0"/>
              </a:rPr>
              <a:t>fields.</a:t>
            </a:r>
            <a:endParaRPr kumimoji="0" lang="en-US" i="0" u="none" strike="noStrike" cap="none" normalizeH="0" baseline="0" dirty="0" smtClean="0">
              <a:ln>
                <a:noFill/>
              </a:ln>
              <a:solidFill>
                <a:schemeClr val="tx2">
                  <a:lumMod val="75000"/>
                </a:schemeClr>
              </a:solidFill>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терапии </a:t>
            </a:r>
            <a:r>
              <a:rPr lang="ru-RU" sz="1400" b="1" i="1" dirty="0" smtClean="0">
                <a:solidFill>
                  <a:schemeClr val="accent2"/>
                </a:solidFill>
              </a:rPr>
              <a:t>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ижний колонтитул 7"/>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10" name="Номер слайда 9"/>
          <p:cNvSpPr>
            <a:spLocks noGrp="1"/>
          </p:cNvSpPr>
          <p:nvPr>
            <p:ph type="sldNum" sz="quarter" idx="12"/>
          </p:nvPr>
        </p:nvSpPr>
        <p:spPr/>
        <p:txBody>
          <a:bodyPr/>
          <a:lstStyle/>
          <a:p>
            <a:fld id="{9768BB80-90BA-4713-97F8-27CEC3309F08}" type="slidenum">
              <a:rPr lang="ru-RU" smtClean="0"/>
              <a:pPr/>
              <a:t>10</a:t>
            </a:fld>
            <a:endParaRPr lang="ru-RU" dirty="0"/>
          </a:p>
        </p:txBody>
      </p:sp>
      <p:pic>
        <p:nvPicPr>
          <p:cNvPr id="9" name="Рисунок 8" descr="New_label2.gif"/>
          <p:cNvPicPr>
            <a:picLocks noChangeAspect="1"/>
          </p:cNvPicPr>
          <p:nvPr/>
        </p:nvPicPr>
        <p:blipFill>
          <a:blip r:embed="rId3"/>
          <a:stretch>
            <a:fillRect/>
          </a:stretch>
        </p:blipFill>
        <p:spPr>
          <a:xfrm>
            <a:off x="214282" y="142852"/>
            <a:ext cx="1357322" cy="1357322"/>
          </a:xfrm>
          <a:prstGeom prst="rect">
            <a:avLst/>
          </a:prstGeom>
        </p:spPr>
      </p:pic>
      <p:sp>
        <p:nvSpPr>
          <p:cNvPr id="16" name="Заголовок 15"/>
          <p:cNvSpPr>
            <a:spLocks noGrp="1"/>
          </p:cNvSpPr>
          <p:nvPr>
            <p:ph type="title"/>
          </p:nvPr>
        </p:nvSpPr>
        <p:spPr>
          <a:xfrm>
            <a:off x="1643042" y="500042"/>
            <a:ext cx="8229600" cy="1143000"/>
          </a:xfrm>
        </p:spPr>
        <p:txBody>
          <a:bodyPr>
            <a:normAutofit/>
          </a:bodyPr>
          <a:lstStyle/>
          <a:p>
            <a:pPr algn="l"/>
            <a:r>
              <a:rPr lang="en-US" sz="3200" b="1" dirty="0" smtClean="0">
                <a:solidFill>
                  <a:schemeClr val="accent1">
                    <a:lumMod val="75000"/>
                  </a:schemeClr>
                </a:solidFill>
              </a:rPr>
              <a:t>Equipment for Dynamic Irradiation System:</a:t>
            </a:r>
            <a:br>
              <a:rPr lang="en-US" sz="3200" b="1" dirty="0" smtClean="0">
                <a:solidFill>
                  <a:schemeClr val="accent1">
                    <a:lumMod val="75000"/>
                  </a:schemeClr>
                </a:solidFill>
              </a:rPr>
            </a:br>
            <a:r>
              <a:rPr lang="en-US" sz="3200" dirty="0" smtClean="0">
                <a:solidFill>
                  <a:schemeClr val="accent1">
                    <a:lumMod val="75000"/>
                  </a:schemeClr>
                </a:solidFill>
              </a:rPr>
              <a:t>Multi-Leaf Collimator (MLC)</a:t>
            </a:r>
            <a:endParaRPr lang="ru-RU" sz="3200" b="1" dirty="0">
              <a:solidFill>
                <a:schemeClr val="accent1">
                  <a:lumMod val="75000"/>
                </a:schemeClr>
              </a:solidFill>
            </a:endParaRPr>
          </a:p>
        </p:txBody>
      </p:sp>
      <p:pic>
        <p:nvPicPr>
          <p:cNvPr id="17" name="Содержимое 16" descr="МЛК_фото.png"/>
          <p:cNvPicPr>
            <a:picLocks noGrp="1" noChangeAspect="1"/>
          </p:cNvPicPr>
          <p:nvPr>
            <p:ph idx="1"/>
          </p:nvPr>
        </p:nvPicPr>
        <p:blipFill>
          <a:blip r:embed="rId4"/>
          <a:stretch>
            <a:fillRect/>
          </a:stretch>
        </p:blipFill>
        <p:spPr>
          <a:xfrm>
            <a:off x="500034" y="1785926"/>
            <a:ext cx="2786082" cy="2001731"/>
          </a:xfrm>
          <a:prstGeom prst="rect">
            <a:avLst/>
          </a:prstGeom>
        </p:spPr>
      </p:pic>
      <p:pic>
        <p:nvPicPr>
          <p:cNvPr id="18" name="Рисунок 17" descr="МЛК.png"/>
          <p:cNvPicPr>
            <a:picLocks noChangeAspect="1"/>
          </p:cNvPicPr>
          <p:nvPr/>
        </p:nvPicPr>
        <p:blipFill>
          <a:blip r:embed="rId5"/>
          <a:stretch>
            <a:fillRect/>
          </a:stretch>
        </p:blipFill>
        <p:spPr>
          <a:xfrm>
            <a:off x="428596" y="3929066"/>
            <a:ext cx="2912625" cy="2000264"/>
          </a:xfrm>
          <a:prstGeom prst="rect">
            <a:avLst/>
          </a:prstGeom>
        </p:spPr>
      </p:pic>
      <p:sp>
        <p:nvSpPr>
          <p:cNvPr id="37891" name="Rectangle 3"/>
          <p:cNvSpPr>
            <a:spLocks noChangeArrowheads="1"/>
          </p:cNvSpPr>
          <p:nvPr/>
        </p:nvSpPr>
        <p:spPr bwMode="auto">
          <a:xfrm>
            <a:off x="3857620" y="3857628"/>
            <a:ext cx="4071966"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rPr>
              <a:t>Leaf material – steel</a:t>
            </a:r>
            <a:endParaRPr kumimoji="0" lang="ru-RU" sz="2000" b="0" i="0" u="none" strike="noStrike" cap="none" normalizeH="0" baseline="0" dirty="0" smtClean="0">
              <a:ln>
                <a:noFill/>
              </a:ln>
              <a:solidFill>
                <a:schemeClr val="tx2">
                  <a:lumMod val="75000"/>
                </a:schemeClr>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rPr>
              <a:t>Number of leaves - 60</a:t>
            </a:r>
            <a:endParaRPr kumimoji="0" lang="ru-RU" sz="2000" b="0" i="0" u="none" strike="noStrike" cap="none" normalizeH="0" baseline="0" dirty="0" smtClean="0">
              <a:ln>
                <a:noFill/>
              </a:ln>
              <a:solidFill>
                <a:schemeClr val="tx2">
                  <a:lumMod val="75000"/>
                </a:schemeClr>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rPr>
              <a:t>Max field size – 100x100 mm</a:t>
            </a:r>
            <a:endParaRPr kumimoji="0" lang="ru-RU" sz="2000" b="0" i="0" u="none" strike="noStrike" cap="none" normalizeH="0" baseline="0" dirty="0" smtClean="0">
              <a:ln>
                <a:noFill/>
              </a:ln>
              <a:solidFill>
                <a:schemeClr val="tx2">
                  <a:lumMod val="75000"/>
                </a:schemeClr>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rPr>
              <a:t>Height of one leaf – 2,9mm</a:t>
            </a:r>
            <a:endParaRPr kumimoji="0" lang="ru-RU" sz="2000" b="0" i="0" u="none" strike="noStrike" cap="none" normalizeH="0" baseline="0" dirty="0" smtClean="0">
              <a:ln>
                <a:noFill/>
              </a:ln>
              <a:solidFill>
                <a:schemeClr val="tx2">
                  <a:lumMod val="75000"/>
                </a:schemeClr>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2">
                    <a:lumMod val="75000"/>
                  </a:schemeClr>
                </a:solidFill>
                <a:effectLst/>
                <a:ea typeface="Calibri" pitchFamily="34" charset="0"/>
                <a:cs typeface="Arial" pitchFamily="34" charset="0"/>
              </a:rPr>
              <a:t>Individual leaf travel – 100mm</a:t>
            </a:r>
            <a:endParaRPr kumimoji="0" lang="ru-RU" sz="2000" b="0" i="0" u="none" strike="noStrike" cap="none" normalizeH="0" baseline="0" dirty="0" smtClean="0">
              <a:ln>
                <a:noFill/>
              </a:ln>
              <a:solidFill>
                <a:schemeClr val="tx2">
                  <a:lumMod val="75000"/>
                </a:schemeClr>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rPr>
              <a:t>Average transmission </a:t>
            </a: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sym typeface="Symbol type A"/>
              </a:rPr>
              <a:t></a:t>
            </a: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rPr>
              <a:t>3% max</a:t>
            </a:r>
            <a:endParaRPr kumimoji="0" lang="en-US" sz="2000" b="0" i="0" u="none" strike="noStrike" cap="none" normalizeH="0" baseline="0" dirty="0" smtClean="0">
              <a:ln>
                <a:noFill/>
              </a:ln>
              <a:solidFill>
                <a:schemeClr val="tx2">
                  <a:lumMod val="75000"/>
                </a:schemeClr>
              </a:solidFill>
              <a:effectLst/>
            </a:endParaRPr>
          </a:p>
        </p:txBody>
      </p:sp>
      <p:sp>
        <p:nvSpPr>
          <p:cNvPr id="20" name="Прямоугольник 19"/>
          <p:cNvSpPr/>
          <p:nvPr/>
        </p:nvSpPr>
        <p:spPr>
          <a:xfrm>
            <a:off x="3643306" y="2000240"/>
            <a:ext cx="4572000" cy="1323439"/>
          </a:xfrm>
          <a:prstGeom prst="rect">
            <a:avLst/>
          </a:prstGeom>
        </p:spPr>
        <p:txBody>
          <a:bodyPr>
            <a:spAutoFit/>
          </a:bodyPr>
          <a:lstStyle/>
          <a:p>
            <a:r>
              <a:rPr lang="en-US" sz="2000" dirty="0" smtClean="0">
                <a:solidFill>
                  <a:schemeClr val="tx2">
                    <a:lumMod val="75000"/>
                  </a:schemeClr>
                </a:solidFill>
              </a:rPr>
              <a:t>MLC equipped with 60 pairs of leaves has been installed on beam axis.</a:t>
            </a:r>
          </a:p>
          <a:p>
            <a:r>
              <a:rPr lang="en-US" sz="2000" dirty="0" smtClean="0">
                <a:solidFill>
                  <a:schemeClr val="tx2">
                    <a:lumMod val="75000"/>
                  </a:schemeClr>
                </a:solidFill>
              </a:rPr>
              <a:t>MLC can change aperture of proton beam automatically.</a:t>
            </a:r>
            <a:endParaRPr lang="ru-RU" sz="2000"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терапии </a:t>
            </a:r>
            <a:r>
              <a:rPr lang="ru-RU" sz="1400" b="1" i="1" dirty="0" smtClean="0">
                <a:solidFill>
                  <a:schemeClr val="accent2"/>
                </a:solidFill>
              </a:rPr>
              <a:t>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ижний колонтитул 7"/>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10" name="Номер слайда 9"/>
          <p:cNvSpPr>
            <a:spLocks noGrp="1"/>
          </p:cNvSpPr>
          <p:nvPr>
            <p:ph type="sldNum" sz="quarter" idx="12"/>
          </p:nvPr>
        </p:nvSpPr>
        <p:spPr/>
        <p:txBody>
          <a:bodyPr/>
          <a:lstStyle/>
          <a:p>
            <a:fld id="{9768BB80-90BA-4713-97F8-27CEC3309F08}" type="slidenum">
              <a:rPr lang="ru-RU" smtClean="0"/>
              <a:pPr/>
              <a:t>11</a:t>
            </a:fld>
            <a:endParaRPr lang="ru-RU" dirty="0"/>
          </a:p>
        </p:txBody>
      </p:sp>
      <p:pic>
        <p:nvPicPr>
          <p:cNvPr id="9" name="Рисунок 8" descr="New_label2.gif"/>
          <p:cNvPicPr>
            <a:picLocks noChangeAspect="1"/>
          </p:cNvPicPr>
          <p:nvPr/>
        </p:nvPicPr>
        <p:blipFill>
          <a:blip r:embed="rId3"/>
          <a:stretch>
            <a:fillRect/>
          </a:stretch>
        </p:blipFill>
        <p:spPr>
          <a:xfrm>
            <a:off x="214282" y="142852"/>
            <a:ext cx="1357322" cy="1357322"/>
          </a:xfrm>
          <a:prstGeom prst="rect">
            <a:avLst/>
          </a:prstGeom>
        </p:spPr>
      </p:pic>
      <p:sp>
        <p:nvSpPr>
          <p:cNvPr id="16" name="Заголовок 15"/>
          <p:cNvSpPr>
            <a:spLocks noGrp="1"/>
          </p:cNvSpPr>
          <p:nvPr>
            <p:ph type="title"/>
          </p:nvPr>
        </p:nvSpPr>
        <p:spPr>
          <a:xfrm>
            <a:off x="1643042" y="500042"/>
            <a:ext cx="8229600" cy="1143000"/>
          </a:xfrm>
        </p:spPr>
        <p:txBody>
          <a:bodyPr>
            <a:normAutofit/>
          </a:bodyPr>
          <a:lstStyle/>
          <a:p>
            <a:pPr algn="l"/>
            <a:r>
              <a:rPr lang="en-US" sz="3200" b="1" dirty="0" smtClean="0">
                <a:solidFill>
                  <a:schemeClr val="accent1">
                    <a:lumMod val="75000"/>
                  </a:schemeClr>
                </a:solidFill>
              </a:rPr>
              <a:t>Equipment for Dynamic Irradiation System:</a:t>
            </a:r>
            <a:br>
              <a:rPr lang="en-US" sz="3200" b="1" dirty="0" smtClean="0">
                <a:solidFill>
                  <a:schemeClr val="accent1">
                    <a:lumMod val="75000"/>
                  </a:schemeClr>
                </a:solidFill>
              </a:rPr>
            </a:br>
            <a:r>
              <a:rPr lang="en-US" sz="3200" dirty="0" smtClean="0">
                <a:solidFill>
                  <a:schemeClr val="accent1">
                    <a:lumMod val="75000"/>
                  </a:schemeClr>
                </a:solidFill>
              </a:rPr>
              <a:t>Dynamic Range Shifter (RS)</a:t>
            </a:r>
            <a:endParaRPr lang="ru-RU" sz="3200" b="1" dirty="0">
              <a:solidFill>
                <a:schemeClr val="accent1">
                  <a:lumMod val="75000"/>
                </a:schemeClr>
              </a:solidFill>
            </a:endParaRPr>
          </a:p>
        </p:txBody>
      </p:sp>
      <p:sp>
        <p:nvSpPr>
          <p:cNvPr id="37891" name="Rectangle 3"/>
          <p:cNvSpPr>
            <a:spLocks noChangeArrowheads="1"/>
          </p:cNvSpPr>
          <p:nvPr/>
        </p:nvSpPr>
        <p:spPr bwMode="auto">
          <a:xfrm>
            <a:off x="3857620" y="4143380"/>
            <a:ext cx="4071966"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b="1" dirty="0" smtClean="0">
                <a:solidFill>
                  <a:schemeClr val="tx2">
                    <a:lumMod val="75000"/>
                  </a:schemeClr>
                </a:solidFill>
              </a:rPr>
              <a:t>Material of degrader – </a:t>
            </a:r>
            <a:r>
              <a:rPr lang="en-US" b="1" dirty="0" err="1" smtClean="0">
                <a:solidFill>
                  <a:schemeClr val="tx2">
                    <a:lumMod val="75000"/>
                  </a:schemeClr>
                </a:solidFill>
              </a:rPr>
              <a:t>plexiglas</a:t>
            </a:r>
            <a:endParaRPr lang="ru-RU" b="1" dirty="0" smtClean="0">
              <a:solidFill>
                <a:schemeClr val="tx2">
                  <a:lumMod val="75000"/>
                </a:schemeClr>
              </a:solidFill>
            </a:endParaRPr>
          </a:p>
          <a:p>
            <a:r>
              <a:rPr lang="en-US" b="1" dirty="0" smtClean="0">
                <a:solidFill>
                  <a:schemeClr val="tx2">
                    <a:lumMod val="75000"/>
                  </a:schemeClr>
                </a:solidFill>
              </a:rPr>
              <a:t>Max thickness on the beam axis – 108mm(H2O)</a:t>
            </a:r>
            <a:endParaRPr lang="ru-RU" b="1" dirty="0" smtClean="0">
              <a:solidFill>
                <a:schemeClr val="tx2">
                  <a:lumMod val="75000"/>
                </a:schemeClr>
              </a:solidFill>
            </a:endParaRPr>
          </a:p>
          <a:p>
            <a:r>
              <a:rPr lang="en-US" b="1" dirty="0" smtClean="0">
                <a:solidFill>
                  <a:schemeClr val="tx2">
                    <a:lumMod val="75000"/>
                  </a:schemeClr>
                </a:solidFill>
              </a:rPr>
              <a:t>Output scattering angle of about 17,0mrad or 1,0degree</a:t>
            </a:r>
            <a:endParaRPr kumimoji="0" lang="en-US" b="1" i="0" u="none" strike="noStrike" cap="none" normalizeH="0" baseline="0" dirty="0" smtClean="0">
              <a:ln>
                <a:noFill/>
              </a:ln>
              <a:solidFill>
                <a:schemeClr val="tx2">
                  <a:lumMod val="75000"/>
                </a:schemeClr>
              </a:solidFill>
              <a:effectLst/>
            </a:endParaRPr>
          </a:p>
        </p:txBody>
      </p:sp>
      <p:pic>
        <p:nvPicPr>
          <p:cNvPr id="13" name="Picture 2"/>
          <p:cNvPicPr>
            <a:picLocks noChangeAspect="1" noChangeArrowheads="1"/>
          </p:cNvPicPr>
          <p:nvPr/>
        </p:nvPicPr>
        <p:blipFill>
          <a:blip r:embed="rId4" cstate="print"/>
          <a:srcRect/>
          <a:stretch>
            <a:fillRect/>
          </a:stretch>
        </p:blipFill>
        <p:spPr bwMode="auto">
          <a:xfrm>
            <a:off x="571472" y="1785926"/>
            <a:ext cx="2857520" cy="2002350"/>
          </a:xfrm>
          <a:prstGeom prst="rect">
            <a:avLst/>
          </a:prstGeom>
          <a:noFill/>
          <a:ln w="9525">
            <a:noFill/>
            <a:miter lim="800000"/>
            <a:headEnd/>
            <a:tailEnd/>
          </a:ln>
          <a:effectLst/>
        </p:spPr>
      </p:pic>
      <p:pic>
        <p:nvPicPr>
          <p:cNvPr id="15" name="Рисунок 14" descr="ЗПТ.png"/>
          <p:cNvPicPr/>
          <p:nvPr/>
        </p:nvPicPr>
        <p:blipFill>
          <a:blip r:embed="rId5"/>
          <a:stretch>
            <a:fillRect/>
          </a:stretch>
        </p:blipFill>
        <p:spPr>
          <a:xfrm>
            <a:off x="428596" y="3929066"/>
            <a:ext cx="3143272" cy="2071702"/>
          </a:xfrm>
          <a:prstGeom prst="rect">
            <a:avLst/>
          </a:prstGeom>
        </p:spPr>
      </p:pic>
      <p:sp>
        <p:nvSpPr>
          <p:cNvPr id="19" name="Прямоугольник 18"/>
          <p:cNvSpPr/>
          <p:nvPr/>
        </p:nvSpPr>
        <p:spPr>
          <a:xfrm>
            <a:off x="3857620" y="1857365"/>
            <a:ext cx="4572000" cy="1754326"/>
          </a:xfrm>
          <a:prstGeom prst="rect">
            <a:avLst/>
          </a:prstGeom>
        </p:spPr>
        <p:txBody>
          <a:bodyPr wrap="square">
            <a:spAutoFit/>
          </a:bodyPr>
          <a:lstStyle/>
          <a:p>
            <a:r>
              <a:rPr lang="en-US" dirty="0" smtClean="0">
                <a:solidFill>
                  <a:schemeClr val="tx2">
                    <a:lumMod val="75000"/>
                  </a:schemeClr>
                </a:solidFill>
              </a:rPr>
              <a:t>To change the energy of the therapeutic proton beam step-by-step, the dynamic range shifter is used.</a:t>
            </a:r>
          </a:p>
          <a:p>
            <a:r>
              <a:rPr lang="en-US" dirty="0" smtClean="0">
                <a:solidFill>
                  <a:schemeClr val="tx2">
                    <a:lumMod val="75000"/>
                  </a:schemeClr>
                </a:solidFill>
              </a:rPr>
              <a:t>RS consist of two </a:t>
            </a:r>
            <a:r>
              <a:rPr lang="en-US" dirty="0" err="1" smtClean="0">
                <a:solidFill>
                  <a:schemeClr val="tx2">
                    <a:lumMod val="75000"/>
                  </a:schemeClr>
                </a:solidFill>
              </a:rPr>
              <a:t>plexeglas</a:t>
            </a:r>
            <a:r>
              <a:rPr lang="en-US" dirty="0" smtClean="0">
                <a:solidFill>
                  <a:schemeClr val="tx2">
                    <a:lumMod val="75000"/>
                  </a:schemeClr>
                </a:solidFill>
              </a:rPr>
              <a:t> wedges, step motor, worm-gear and two independent positioning detector.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терапии </a:t>
            </a:r>
            <a:r>
              <a:rPr lang="ru-RU" sz="1400" b="1" i="1" dirty="0" smtClean="0">
                <a:solidFill>
                  <a:schemeClr val="accent2"/>
                </a:solidFill>
              </a:rPr>
              <a:t>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ижний колонтитул 7"/>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10" name="Номер слайда 9"/>
          <p:cNvSpPr>
            <a:spLocks noGrp="1"/>
          </p:cNvSpPr>
          <p:nvPr>
            <p:ph type="sldNum" sz="quarter" idx="12"/>
          </p:nvPr>
        </p:nvSpPr>
        <p:spPr/>
        <p:txBody>
          <a:bodyPr/>
          <a:lstStyle/>
          <a:p>
            <a:fld id="{9768BB80-90BA-4713-97F8-27CEC3309F08}" type="slidenum">
              <a:rPr lang="ru-RU" smtClean="0"/>
              <a:pPr/>
              <a:t>12</a:t>
            </a:fld>
            <a:endParaRPr lang="ru-RU" dirty="0"/>
          </a:p>
        </p:txBody>
      </p:sp>
      <p:pic>
        <p:nvPicPr>
          <p:cNvPr id="9" name="Рисунок 8" descr="New_label2.gif"/>
          <p:cNvPicPr>
            <a:picLocks noChangeAspect="1"/>
          </p:cNvPicPr>
          <p:nvPr/>
        </p:nvPicPr>
        <p:blipFill>
          <a:blip r:embed="rId3"/>
          <a:stretch>
            <a:fillRect/>
          </a:stretch>
        </p:blipFill>
        <p:spPr>
          <a:xfrm>
            <a:off x="214282" y="142852"/>
            <a:ext cx="1357322" cy="1357322"/>
          </a:xfrm>
          <a:prstGeom prst="rect">
            <a:avLst/>
          </a:prstGeom>
        </p:spPr>
      </p:pic>
      <p:sp>
        <p:nvSpPr>
          <p:cNvPr id="16" name="Заголовок 15"/>
          <p:cNvSpPr>
            <a:spLocks noGrp="1"/>
          </p:cNvSpPr>
          <p:nvPr>
            <p:ph type="title"/>
          </p:nvPr>
        </p:nvSpPr>
        <p:spPr>
          <a:xfrm>
            <a:off x="1571604" y="476672"/>
            <a:ext cx="8229600" cy="1643042"/>
          </a:xfrm>
        </p:spPr>
        <p:txBody>
          <a:bodyPr>
            <a:normAutofit fontScale="90000"/>
          </a:bodyPr>
          <a:lstStyle/>
          <a:p>
            <a:pPr algn="l"/>
            <a:r>
              <a:rPr lang="en-US" sz="3600" b="1" dirty="0" smtClean="0">
                <a:solidFill>
                  <a:schemeClr val="accent1">
                    <a:lumMod val="75000"/>
                  </a:schemeClr>
                </a:solidFill>
              </a:rPr>
              <a:t>Equipment for Dynamic Irradiation System:</a:t>
            </a:r>
            <a:br>
              <a:rPr lang="en-US" sz="3600" b="1" dirty="0" smtClean="0">
                <a:solidFill>
                  <a:schemeClr val="accent1">
                    <a:lumMod val="75000"/>
                  </a:schemeClr>
                </a:solidFill>
              </a:rPr>
            </a:br>
            <a:r>
              <a:rPr lang="en-US" sz="3300" dirty="0" smtClean="0">
                <a:solidFill>
                  <a:schemeClr val="accent1">
                    <a:lumMod val="75000"/>
                  </a:schemeClr>
                </a:solidFill>
              </a:rPr>
              <a:t>The Device for measurement of a therapeutic proton beam dose distribution</a:t>
            </a:r>
            <a:endParaRPr lang="ru-RU" sz="3300" b="1" dirty="0">
              <a:solidFill>
                <a:schemeClr val="accent1">
                  <a:lumMod val="75000"/>
                </a:schemeClr>
              </a:solidFill>
            </a:endParaRPr>
          </a:p>
        </p:txBody>
      </p:sp>
      <p:pic>
        <p:nvPicPr>
          <p:cNvPr id="156674" name="Рисунок 2" descr="D:\Admin\Alexey\My Work\Conferenc\PAC2010\1\iziajrfot.jpg"/>
          <p:cNvPicPr>
            <a:picLocks noChangeAspect="1" noChangeArrowheads="1"/>
          </p:cNvPicPr>
          <p:nvPr/>
        </p:nvPicPr>
        <p:blipFill>
          <a:blip r:embed="rId4"/>
          <a:srcRect/>
          <a:stretch>
            <a:fillRect/>
          </a:stretch>
        </p:blipFill>
        <p:spPr bwMode="auto">
          <a:xfrm>
            <a:off x="500034" y="2071678"/>
            <a:ext cx="3214710" cy="2408271"/>
          </a:xfrm>
          <a:prstGeom prst="rect">
            <a:avLst/>
          </a:prstGeom>
          <a:noFill/>
          <a:ln w="9525">
            <a:noFill/>
            <a:miter lim="800000"/>
            <a:headEnd/>
            <a:tailEnd/>
          </a:ln>
        </p:spPr>
      </p:pic>
      <p:pic>
        <p:nvPicPr>
          <p:cNvPr id="156675" name="Рисунок 6" descr="C:\Users\Alex\work\PAC2010\Figi\Рисунок1.png"/>
          <p:cNvPicPr>
            <a:picLocks noChangeAspect="1" noChangeArrowheads="1"/>
          </p:cNvPicPr>
          <p:nvPr/>
        </p:nvPicPr>
        <p:blipFill>
          <a:blip r:embed="rId5"/>
          <a:srcRect/>
          <a:stretch>
            <a:fillRect/>
          </a:stretch>
        </p:blipFill>
        <p:spPr bwMode="auto">
          <a:xfrm>
            <a:off x="500034" y="4357694"/>
            <a:ext cx="3042163" cy="2038351"/>
          </a:xfrm>
          <a:prstGeom prst="rect">
            <a:avLst/>
          </a:prstGeom>
          <a:noFill/>
          <a:ln w="9525">
            <a:noFill/>
            <a:miter lim="800000"/>
            <a:headEnd/>
            <a:tailEnd/>
          </a:ln>
        </p:spPr>
      </p:pic>
      <p:sp>
        <p:nvSpPr>
          <p:cNvPr id="156676" name="Rectangle 4"/>
          <p:cNvSpPr>
            <a:spLocks noChangeArrowheads="1"/>
          </p:cNvSpPr>
          <p:nvPr/>
        </p:nvSpPr>
        <p:spPr bwMode="auto">
          <a:xfrm>
            <a:off x="3857620" y="2256590"/>
            <a:ext cx="528638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rPr>
              <a:t>The Device for the proton beam energy control </a:t>
            </a:r>
            <a:r>
              <a:rPr kumimoji="0" lang="en-US" sz="2000" b="1" i="0" u="none" strike="noStrike" cap="none" normalizeH="0" dirty="0" smtClean="0">
                <a:ln>
                  <a:noFill/>
                </a:ln>
                <a:solidFill>
                  <a:schemeClr val="tx2">
                    <a:lumMod val="75000"/>
                  </a:schemeClr>
                </a:solidFill>
                <a:effectLst/>
                <a:ea typeface="Calibri" pitchFamily="34" charset="0"/>
                <a:cs typeface="Times New Roman" pitchFamily="18" charset="0"/>
              </a:rPr>
              <a:t> </a:t>
            </a: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rPr>
              <a:t>and</a:t>
            </a:r>
            <a:r>
              <a:rPr kumimoji="0" lang="en-US" sz="2000" b="1" i="0" u="none" strike="noStrike" cap="none" normalizeH="0" dirty="0" smtClean="0">
                <a:ln>
                  <a:noFill/>
                </a:ln>
                <a:solidFill>
                  <a:schemeClr val="tx2">
                    <a:lumMod val="75000"/>
                  </a:schemeClr>
                </a:solidFill>
                <a:effectLst/>
                <a:ea typeface="Calibri" pitchFamily="34" charset="0"/>
                <a:cs typeface="Times New Roman" pitchFamily="18" charset="0"/>
              </a:rPr>
              <a:t> </a:t>
            </a: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rPr>
              <a:t>measurement of its depth-dose curve.</a:t>
            </a:r>
            <a:r>
              <a:rPr kumimoji="0" lang="en-US" sz="2000" b="1" i="0" u="none" strike="noStrike" cap="none" normalizeH="0" dirty="0" smtClean="0">
                <a:ln>
                  <a:noFill/>
                </a:ln>
                <a:solidFill>
                  <a:schemeClr val="tx2">
                    <a:lumMod val="75000"/>
                  </a:schemeClr>
                </a:solidFill>
                <a:effectLst/>
                <a:ea typeface="Calibri" pitchFamily="34" charset="0"/>
                <a:cs typeface="Times New Roman" pitchFamily="18" charset="0"/>
              </a:rPr>
              <a:t> </a:t>
            </a: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rPr>
              <a:t>The main elements: water phantom for </a:t>
            </a:r>
            <a:r>
              <a:rPr kumimoji="0" lang="en-US" sz="2000" b="1" i="0" u="none" strike="noStrike" cap="none" normalizeH="0" dirty="0" smtClean="0">
                <a:ln>
                  <a:noFill/>
                </a:ln>
                <a:solidFill>
                  <a:schemeClr val="tx2">
                    <a:lumMod val="75000"/>
                  </a:schemeClr>
                </a:solidFill>
                <a:effectLst/>
                <a:ea typeface="Calibri" pitchFamily="34" charset="0"/>
                <a:cs typeface="Times New Roman" pitchFamily="18" charset="0"/>
              </a:rPr>
              <a:t> </a:t>
            </a: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rPr>
              <a:t>maximum square aperture of proton beam 100*100mm and one axis moving semiconductor</a:t>
            </a:r>
            <a:r>
              <a:rPr kumimoji="0" lang="en-US" sz="2000" b="1" i="0" u="none" strike="noStrike" cap="none" normalizeH="0" dirty="0" smtClean="0">
                <a:ln>
                  <a:noFill/>
                </a:ln>
                <a:solidFill>
                  <a:schemeClr val="tx2">
                    <a:lumMod val="75000"/>
                  </a:schemeClr>
                </a:solidFill>
                <a:effectLst/>
                <a:ea typeface="Calibri" pitchFamily="34" charset="0"/>
                <a:cs typeface="Times New Roman" pitchFamily="18" charset="0"/>
              </a:rPr>
              <a:t> </a:t>
            </a: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rPr>
              <a:t>detector with maximum travel by 300mm for</a:t>
            </a:r>
            <a:r>
              <a:rPr kumimoji="0" lang="en-US" sz="2000" b="1" i="0" u="none" strike="noStrike" cap="none" normalizeH="0" dirty="0" smtClean="0">
                <a:ln>
                  <a:noFill/>
                </a:ln>
                <a:solidFill>
                  <a:schemeClr val="tx2">
                    <a:lumMod val="75000"/>
                  </a:schemeClr>
                </a:solidFill>
                <a:effectLst/>
                <a:ea typeface="Calibri" pitchFamily="34" charset="0"/>
                <a:cs typeface="Times New Roman" pitchFamily="18" charset="0"/>
              </a:rPr>
              <a:t> </a:t>
            </a:r>
            <a:r>
              <a:rPr kumimoji="0" lang="en-US" sz="2000" b="1" i="0" u="none" strike="noStrike" cap="none" normalizeH="0" baseline="0" dirty="0" smtClean="0">
                <a:ln>
                  <a:noFill/>
                </a:ln>
                <a:solidFill>
                  <a:schemeClr val="tx2">
                    <a:lumMod val="75000"/>
                  </a:schemeClr>
                </a:solidFill>
                <a:effectLst/>
                <a:ea typeface="Calibri" pitchFamily="34" charset="0"/>
                <a:cs typeface="Times New Roman" pitchFamily="18" charset="0"/>
              </a:rPr>
              <a:t>200MeV proton beam.</a:t>
            </a:r>
            <a:r>
              <a:rPr kumimoji="0" lang="ru-RU" sz="2000" b="1" i="0" u="none" strike="noStrike" cap="none" normalizeH="0" baseline="0" dirty="0" smtClean="0">
                <a:ln>
                  <a:noFill/>
                </a:ln>
                <a:solidFill>
                  <a:schemeClr val="tx2">
                    <a:lumMod val="75000"/>
                  </a:schemeClr>
                </a:solidFill>
                <a:effectLst/>
              </a:rPr>
              <a:t> </a:t>
            </a:r>
          </a:p>
        </p:txBody>
      </p:sp>
      <p:sp>
        <p:nvSpPr>
          <p:cNvPr id="156677" name="Rectangle 5"/>
          <p:cNvSpPr>
            <a:spLocks noChangeArrowheads="1"/>
          </p:cNvSpPr>
          <p:nvPr/>
        </p:nvSpPr>
        <p:spPr bwMode="auto">
          <a:xfrm>
            <a:off x="3786182" y="5142382"/>
            <a:ext cx="5357818"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2">
                    <a:lumMod val="75000"/>
                  </a:schemeClr>
                </a:solidFill>
                <a:effectLst/>
                <a:ea typeface="Calibri" pitchFamily="34" charset="0"/>
                <a:cs typeface="Times New Roman" pitchFamily="18" charset="0"/>
              </a:rPr>
              <a:t>Example of measurement.</a:t>
            </a:r>
            <a:endParaRPr kumimoji="0" lang="ru-RU" sz="2000" b="0" i="0" u="none" strike="noStrike" cap="none" normalizeH="0" baseline="0" dirty="0" smtClean="0">
              <a:ln>
                <a:noFill/>
              </a:ln>
              <a:solidFill>
                <a:schemeClr val="tx2">
                  <a:lumMod val="7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2">
                    <a:lumMod val="75000"/>
                  </a:schemeClr>
                </a:solidFill>
                <a:effectLst/>
                <a:ea typeface="Calibri" pitchFamily="34" charset="0"/>
                <a:cs typeface="Times New Roman" pitchFamily="18" charset="0"/>
              </a:rPr>
              <a:t>Depth-dose curves of different depths in water phantom</a:t>
            </a:r>
            <a:r>
              <a:rPr kumimoji="0" lang="en-US" sz="2000" b="0" i="0" u="none" strike="noStrike" cap="none" normalizeH="0" dirty="0" smtClean="0">
                <a:ln>
                  <a:noFill/>
                </a:ln>
                <a:solidFill>
                  <a:schemeClr val="tx2">
                    <a:lumMod val="75000"/>
                  </a:schemeClr>
                </a:solidFill>
                <a:effectLst/>
                <a:ea typeface="Calibri" pitchFamily="34" charset="0"/>
                <a:cs typeface="Times New Roman" pitchFamily="18" charset="0"/>
              </a:rPr>
              <a:t>.</a:t>
            </a:r>
            <a:endParaRPr kumimoji="0" lang="en-US" sz="2000" b="0" i="0" u="none" strike="noStrike" cap="none" normalizeH="0" baseline="0" dirty="0" smtClean="0">
              <a:ln>
                <a:noFill/>
              </a:ln>
              <a:solidFill>
                <a:schemeClr val="tx2">
                  <a:lumMod val="75000"/>
                </a:schemeClr>
              </a:solidFill>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терапии </a:t>
            </a:r>
            <a:r>
              <a:rPr lang="ru-RU" sz="1400" b="1" i="1" dirty="0" smtClean="0">
                <a:solidFill>
                  <a:schemeClr val="accent2"/>
                </a:solidFill>
              </a:rPr>
              <a:t>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ижний колонтитул 7"/>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10" name="Номер слайда 9"/>
          <p:cNvSpPr>
            <a:spLocks noGrp="1"/>
          </p:cNvSpPr>
          <p:nvPr>
            <p:ph type="sldNum" sz="quarter" idx="12"/>
          </p:nvPr>
        </p:nvSpPr>
        <p:spPr/>
        <p:txBody>
          <a:bodyPr/>
          <a:lstStyle/>
          <a:p>
            <a:fld id="{9768BB80-90BA-4713-97F8-27CEC3309F08}" type="slidenum">
              <a:rPr lang="ru-RU" smtClean="0"/>
              <a:pPr/>
              <a:t>13</a:t>
            </a:fld>
            <a:endParaRPr lang="ru-RU" dirty="0"/>
          </a:p>
        </p:txBody>
      </p:sp>
      <p:pic>
        <p:nvPicPr>
          <p:cNvPr id="9" name="Рисунок 8" descr="New_label2.gif"/>
          <p:cNvPicPr>
            <a:picLocks noChangeAspect="1"/>
          </p:cNvPicPr>
          <p:nvPr/>
        </p:nvPicPr>
        <p:blipFill>
          <a:blip r:embed="rId3"/>
          <a:stretch>
            <a:fillRect/>
          </a:stretch>
        </p:blipFill>
        <p:spPr>
          <a:xfrm>
            <a:off x="214282" y="142852"/>
            <a:ext cx="1357322" cy="1357322"/>
          </a:xfrm>
          <a:prstGeom prst="rect">
            <a:avLst/>
          </a:prstGeom>
        </p:spPr>
      </p:pic>
      <p:sp>
        <p:nvSpPr>
          <p:cNvPr id="1741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7417"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2" name="Таблица 11"/>
          <p:cNvGraphicFramePr>
            <a:graphicFrameLocks noGrp="1"/>
          </p:cNvGraphicFramePr>
          <p:nvPr>
            <p:extLst>
              <p:ext uri="{D42A27DB-BD31-4B8C-83A1-F6EECF244321}">
                <p14:modId xmlns:p14="http://schemas.microsoft.com/office/powerpoint/2010/main" xmlns="" val="2741089850"/>
              </p:ext>
            </p:extLst>
          </p:nvPr>
        </p:nvGraphicFramePr>
        <p:xfrm>
          <a:off x="785786" y="1714488"/>
          <a:ext cx="7215238" cy="4381500"/>
        </p:xfrm>
        <a:graphic>
          <a:graphicData uri="http://schemas.openxmlformats.org/drawingml/2006/table">
            <a:tbl>
              <a:tblPr/>
              <a:tblGrid>
                <a:gridCol w="3574522"/>
                <a:gridCol w="3640716"/>
              </a:tblGrid>
              <a:tr h="4357718">
                <a:tc>
                  <a:txBody>
                    <a:bodyPr/>
                    <a:lstStyle/>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a:lnSpc>
                          <a:spcPct val="115000"/>
                        </a:lnSpc>
                        <a:spcAft>
                          <a:spcPts val="0"/>
                        </a:spcAft>
                      </a:pPr>
                      <a:endParaRPr lang="en-US" sz="1200" dirty="0" smtClean="0">
                        <a:latin typeface="Cambria"/>
                        <a:ea typeface="Calibri"/>
                        <a:cs typeface="Times New Roman"/>
                      </a:endParaRPr>
                    </a:p>
                    <a:p>
                      <a:pPr marL="0" marR="0" indent="0" algn="l" defTabSz="914400" rtl="0" eaLnBrk="1" fontAlgn="auto" latinLnBrk="0" hangingPunct="1">
                        <a:lnSpc>
                          <a:spcPct val="115000"/>
                        </a:lnSpc>
                        <a:spcBef>
                          <a:spcPts val="0"/>
                        </a:spcBef>
                        <a:spcAft>
                          <a:spcPts val="0"/>
                        </a:spcAft>
                        <a:buClrTx/>
                        <a:buSzTx/>
                        <a:buFontTx/>
                        <a:buNone/>
                        <a:tabLst/>
                        <a:defRPr/>
                      </a:pPr>
                      <a:r>
                        <a:rPr lang="en-US" sz="1100" dirty="0" smtClean="0">
                          <a:latin typeface="+mn-lt"/>
                          <a:ea typeface="Calibri"/>
                          <a:cs typeface="Times New Roman"/>
                        </a:rPr>
                        <a:t>*</a:t>
                      </a:r>
                      <a:r>
                        <a:rPr lang="en-US" sz="1100" b="1" dirty="0" smtClean="0">
                          <a:latin typeface="+mn-lt"/>
                          <a:ea typeface="Calibri"/>
                          <a:cs typeface="Times New Roman"/>
                        </a:rPr>
                        <a:t> </a:t>
                      </a:r>
                      <a:r>
                        <a:rPr lang="en-US" sz="1100" b="1" dirty="0" smtClean="0">
                          <a:latin typeface="+mn-lt"/>
                          <a:ea typeface="Calibri"/>
                          <a:cs typeface="Arial"/>
                        </a:rPr>
                        <a:t>Kanematsu et al.:</a:t>
                      </a:r>
                      <a:r>
                        <a:rPr lang="en-US" sz="1100" dirty="0" smtClean="0">
                          <a:latin typeface="+mn-lt"/>
                          <a:ea typeface="Calibri"/>
                          <a:cs typeface="Arial"/>
                        </a:rPr>
                        <a:t> </a:t>
                      </a:r>
                      <a:r>
                        <a:rPr lang="en-US" sz="1100" b="1" dirty="0" smtClean="0">
                          <a:latin typeface="+mn-lt"/>
                          <a:ea typeface="Calibri"/>
                          <a:cs typeface="Arial"/>
                        </a:rPr>
                        <a:t>Treatment planning for the layer-stacking irradiation system.</a:t>
                      </a:r>
                      <a:endParaRPr lang="ru-RU" sz="1100" dirty="0" smtClean="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i="0" dirty="0" smtClean="0">
                          <a:solidFill>
                            <a:schemeClr val="tx2">
                              <a:lumMod val="75000"/>
                            </a:schemeClr>
                          </a:solidFill>
                          <a:latin typeface="+mn-lt"/>
                          <a:ea typeface="Calibri"/>
                          <a:cs typeface="Times New Roman"/>
                        </a:rPr>
                        <a:t>Dose </a:t>
                      </a:r>
                      <a:r>
                        <a:rPr lang="en-US" sz="1600" b="1" i="0" dirty="0">
                          <a:solidFill>
                            <a:schemeClr val="tx2">
                              <a:lumMod val="75000"/>
                            </a:schemeClr>
                          </a:solidFill>
                          <a:latin typeface="+mn-lt"/>
                          <a:ea typeface="Calibri"/>
                          <a:cs typeface="Times New Roman"/>
                        </a:rPr>
                        <a:t>distribution for a tumor in the bone and soft tissue region</a:t>
                      </a:r>
                      <a:r>
                        <a:rPr lang="en-US" sz="1600" b="1" i="0" dirty="0" smtClean="0">
                          <a:solidFill>
                            <a:schemeClr val="tx2">
                              <a:lumMod val="75000"/>
                            </a:schemeClr>
                          </a:solidFill>
                          <a:latin typeface="+mn-lt"/>
                          <a:ea typeface="Calibri"/>
                          <a:cs typeface="Times New Roman"/>
                        </a:rPr>
                        <a:t>*;</a:t>
                      </a:r>
                    </a:p>
                    <a:p>
                      <a:pPr>
                        <a:lnSpc>
                          <a:spcPct val="115000"/>
                        </a:lnSpc>
                        <a:spcAft>
                          <a:spcPts val="0"/>
                        </a:spcAft>
                      </a:pPr>
                      <a:r>
                        <a:rPr lang="en-US" sz="1600" b="1" i="0" dirty="0" smtClean="0">
                          <a:solidFill>
                            <a:schemeClr val="tx2">
                              <a:lumMod val="75000"/>
                            </a:schemeClr>
                          </a:solidFill>
                          <a:latin typeface="+mn-lt"/>
                          <a:ea typeface="Calibri"/>
                          <a:cs typeface="Times New Roman"/>
                        </a:rPr>
                        <a:t>Target </a:t>
                      </a:r>
                      <a:r>
                        <a:rPr lang="en-US" sz="1600" b="1" i="0" dirty="0">
                          <a:solidFill>
                            <a:schemeClr val="tx2">
                              <a:lumMod val="75000"/>
                            </a:schemeClr>
                          </a:solidFill>
                          <a:latin typeface="+mn-lt"/>
                          <a:ea typeface="Calibri"/>
                          <a:cs typeface="Times New Roman"/>
                        </a:rPr>
                        <a:t>contour and the </a:t>
                      </a:r>
                      <a:r>
                        <a:rPr lang="en-US" sz="1600" b="1" i="0" dirty="0" err="1">
                          <a:solidFill>
                            <a:schemeClr val="tx2">
                              <a:lumMod val="75000"/>
                            </a:schemeClr>
                          </a:solidFill>
                          <a:latin typeface="+mn-lt"/>
                          <a:ea typeface="Calibri"/>
                          <a:cs typeface="Times New Roman"/>
                        </a:rPr>
                        <a:t>isodose</a:t>
                      </a:r>
                      <a:r>
                        <a:rPr lang="en-US" sz="1600" b="1" i="0" dirty="0">
                          <a:solidFill>
                            <a:schemeClr val="tx2">
                              <a:lumMod val="75000"/>
                            </a:schemeClr>
                          </a:solidFill>
                          <a:latin typeface="+mn-lt"/>
                          <a:ea typeface="Calibri"/>
                          <a:cs typeface="Times New Roman"/>
                        </a:rPr>
                        <a:t> lines are overloaded on the patient CT image for </a:t>
                      </a:r>
                      <a:r>
                        <a:rPr lang="en-US" sz="1600" b="1" i="0" dirty="0">
                          <a:solidFill>
                            <a:schemeClr val="tx2">
                              <a:lumMod val="75000"/>
                            </a:schemeClr>
                          </a:solidFill>
                          <a:latin typeface="+mn-lt"/>
                          <a:ea typeface="Calibri"/>
                          <a:cs typeface="Universal-GreekwithMathPi"/>
                        </a:rPr>
                        <a:t>(</a:t>
                      </a:r>
                      <a:r>
                        <a:rPr lang="en-US" sz="1600" b="1" i="0" dirty="0" smtClean="0">
                          <a:solidFill>
                            <a:schemeClr val="tx2">
                              <a:lumMod val="75000"/>
                            </a:schemeClr>
                          </a:solidFill>
                          <a:latin typeface="+mn-lt"/>
                          <a:ea typeface="Calibri"/>
                          <a:cs typeface="Times New Roman"/>
                        </a:rPr>
                        <a:t>a</a:t>
                      </a:r>
                      <a:r>
                        <a:rPr lang="en-US" sz="1600" b="1" i="0" dirty="0" smtClean="0">
                          <a:solidFill>
                            <a:schemeClr val="tx2">
                              <a:lumMod val="75000"/>
                            </a:schemeClr>
                          </a:solidFill>
                          <a:latin typeface="+mn-lt"/>
                          <a:ea typeface="Calibri"/>
                          <a:cs typeface="Universal-GreekwithMathPi"/>
                        </a:rPr>
                        <a:t>)</a:t>
                      </a:r>
                      <a:r>
                        <a:rPr lang="en-US" sz="1600" b="1" i="0" baseline="0" dirty="0">
                          <a:solidFill>
                            <a:schemeClr val="tx2">
                              <a:lumMod val="75000"/>
                            </a:schemeClr>
                          </a:solidFill>
                          <a:latin typeface="+mn-lt"/>
                          <a:ea typeface="Calibri"/>
                          <a:cs typeface="Times New Roman"/>
                        </a:rPr>
                        <a:t> </a:t>
                      </a:r>
                      <a:r>
                        <a:rPr lang="en-US" sz="1600" b="1" i="0" dirty="0" smtClean="0">
                          <a:solidFill>
                            <a:schemeClr val="tx2">
                              <a:lumMod val="75000"/>
                            </a:schemeClr>
                          </a:solidFill>
                          <a:latin typeface="+mn-lt"/>
                          <a:ea typeface="Calibri"/>
                          <a:cs typeface="Times New Roman"/>
                        </a:rPr>
                        <a:t>the </a:t>
                      </a:r>
                      <a:r>
                        <a:rPr lang="en-US" sz="1600" b="1" i="0" dirty="0">
                          <a:solidFill>
                            <a:schemeClr val="tx2">
                              <a:lumMod val="75000"/>
                            </a:schemeClr>
                          </a:solidFill>
                          <a:latin typeface="+mn-lt"/>
                          <a:ea typeface="Calibri"/>
                          <a:cs typeface="Times New Roman"/>
                        </a:rPr>
                        <a:t>dynamic irradiation and </a:t>
                      </a:r>
                      <a:r>
                        <a:rPr lang="en-US" sz="1600" b="1" i="0" dirty="0">
                          <a:solidFill>
                            <a:schemeClr val="tx2">
                              <a:lumMod val="75000"/>
                            </a:schemeClr>
                          </a:solidFill>
                          <a:latin typeface="+mn-lt"/>
                          <a:ea typeface="Calibri"/>
                          <a:cs typeface="Universal-GreekwithMathPi"/>
                        </a:rPr>
                        <a:t>(</a:t>
                      </a:r>
                      <a:r>
                        <a:rPr lang="en-US" sz="1600" b="1" i="0" dirty="0">
                          <a:solidFill>
                            <a:schemeClr val="tx2">
                              <a:lumMod val="75000"/>
                            </a:schemeClr>
                          </a:solidFill>
                          <a:latin typeface="+mn-lt"/>
                          <a:ea typeface="Calibri"/>
                          <a:cs typeface="Times New Roman"/>
                        </a:rPr>
                        <a:t>b</a:t>
                      </a:r>
                      <a:r>
                        <a:rPr lang="en-US" sz="1600" b="1" i="0" dirty="0">
                          <a:solidFill>
                            <a:schemeClr val="tx2">
                              <a:lumMod val="75000"/>
                            </a:schemeClr>
                          </a:solidFill>
                          <a:latin typeface="+mn-lt"/>
                          <a:ea typeface="Calibri"/>
                          <a:cs typeface="Universal-GreekwithMathPi"/>
                        </a:rPr>
                        <a:t>) </a:t>
                      </a:r>
                      <a:r>
                        <a:rPr lang="en-US" sz="1600" b="1" i="0" dirty="0">
                          <a:solidFill>
                            <a:schemeClr val="tx2">
                              <a:lumMod val="75000"/>
                            </a:schemeClr>
                          </a:solidFill>
                          <a:latin typeface="+mn-lt"/>
                          <a:ea typeface="Calibri"/>
                          <a:cs typeface="Times New Roman"/>
                        </a:rPr>
                        <a:t>the conventional irradiation. The yellow line shows the target contour while </a:t>
                      </a:r>
                      <a:r>
                        <a:rPr lang="en-US" sz="1600" b="1" i="0" dirty="0" smtClean="0">
                          <a:solidFill>
                            <a:schemeClr val="tx2">
                              <a:lumMod val="75000"/>
                            </a:schemeClr>
                          </a:solidFill>
                          <a:latin typeface="+mn-lt"/>
                          <a:ea typeface="Calibri"/>
                          <a:cs typeface="Times New Roman"/>
                        </a:rPr>
                        <a:t>the</a:t>
                      </a:r>
                      <a:r>
                        <a:rPr lang="en-US" sz="1600" b="1" i="0" baseline="0" dirty="0" smtClean="0">
                          <a:solidFill>
                            <a:schemeClr val="tx2">
                              <a:lumMod val="75000"/>
                            </a:schemeClr>
                          </a:solidFill>
                          <a:latin typeface="+mn-lt"/>
                          <a:ea typeface="Calibri"/>
                          <a:cs typeface="Times New Roman"/>
                        </a:rPr>
                        <a:t> </a:t>
                      </a:r>
                      <a:r>
                        <a:rPr lang="en-US" sz="1600" b="1" i="0" dirty="0" err="1" smtClean="0">
                          <a:solidFill>
                            <a:schemeClr val="tx2">
                              <a:lumMod val="75000"/>
                            </a:schemeClr>
                          </a:solidFill>
                          <a:latin typeface="+mn-lt"/>
                          <a:ea typeface="Calibri"/>
                          <a:cs typeface="Times New Roman"/>
                        </a:rPr>
                        <a:t>isodose</a:t>
                      </a:r>
                      <a:r>
                        <a:rPr lang="en-US" sz="1600" b="1" i="0" dirty="0" smtClean="0">
                          <a:solidFill>
                            <a:schemeClr val="tx2">
                              <a:lumMod val="75000"/>
                            </a:schemeClr>
                          </a:solidFill>
                          <a:latin typeface="+mn-lt"/>
                          <a:ea typeface="Calibri"/>
                          <a:cs typeface="Times New Roman"/>
                        </a:rPr>
                        <a:t> </a:t>
                      </a:r>
                      <a:r>
                        <a:rPr lang="en-US" sz="1600" b="1" i="0" dirty="0">
                          <a:solidFill>
                            <a:schemeClr val="tx2">
                              <a:lumMod val="75000"/>
                            </a:schemeClr>
                          </a:solidFill>
                          <a:latin typeface="+mn-lt"/>
                          <a:ea typeface="Calibri"/>
                          <a:cs typeface="Times New Roman"/>
                        </a:rPr>
                        <a:t>lines are in colors of </a:t>
                      </a:r>
                      <a:r>
                        <a:rPr lang="en-US" sz="1600" b="1" i="0" dirty="0" smtClean="0">
                          <a:solidFill>
                            <a:schemeClr val="tx2">
                              <a:lumMod val="75000"/>
                            </a:schemeClr>
                          </a:solidFill>
                          <a:latin typeface="+mn-lt"/>
                          <a:ea typeface="Calibri"/>
                          <a:cs typeface="Times New Roman"/>
                        </a:rPr>
                        <a:t>the</a:t>
                      </a:r>
                      <a:r>
                        <a:rPr lang="en-US" sz="1600" b="1" i="0" baseline="0" dirty="0">
                          <a:solidFill>
                            <a:schemeClr val="tx2">
                              <a:lumMod val="75000"/>
                            </a:schemeClr>
                          </a:solidFill>
                          <a:latin typeface="+mn-lt"/>
                          <a:ea typeface="Calibri"/>
                          <a:cs typeface="Times New Roman"/>
                        </a:rPr>
                        <a:t> </a:t>
                      </a:r>
                      <a:r>
                        <a:rPr lang="en-US" sz="1600" b="1" i="0" dirty="0" smtClean="0">
                          <a:solidFill>
                            <a:schemeClr val="tx2">
                              <a:lumMod val="75000"/>
                            </a:schemeClr>
                          </a:solidFill>
                          <a:latin typeface="+mn-lt"/>
                          <a:ea typeface="Calibri"/>
                          <a:cs typeface="Times New Roman"/>
                        </a:rPr>
                        <a:t>corresponding </a:t>
                      </a:r>
                      <a:r>
                        <a:rPr lang="en-US" sz="1600" b="1" i="0" dirty="0">
                          <a:solidFill>
                            <a:schemeClr val="tx2">
                              <a:lumMod val="75000"/>
                            </a:schemeClr>
                          </a:solidFill>
                          <a:latin typeface="+mn-lt"/>
                          <a:ea typeface="Calibri"/>
                          <a:cs typeface="Times New Roman"/>
                        </a:rPr>
                        <a:t>dose-percentage </a:t>
                      </a:r>
                      <a:r>
                        <a:rPr lang="en-US" sz="1600" b="1" i="0" dirty="0" smtClean="0">
                          <a:solidFill>
                            <a:schemeClr val="tx2">
                              <a:lumMod val="75000"/>
                            </a:schemeClr>
                          </a:solidFill>
                          <a:latin typeface="+mn-lt"/>
                          <a:ea typeface="Calibri"/>
                          <a:cs typeface="Times New Roman"/>
                        </a:rPr>
                        <a:t>numbers</a:t>
                      </a:r>
                      <a:r>
                        <a:rPr lang="en-US" sz="1600" b="1" i="0" baseline="0" dirty="0" smtClean="0">
                          <a:solidFill>
                            <a:schemeClr val="tx2">
                              <a:lumMod val="75000"/>
                            </a:schemeClr>
                          </a:solidFill>
                          <a:latin typeface="+mn-lt"/>
                          <a:ea typeface="Calibri"/>
                          <a:cs typeface="Times New Roman"/>
                        </a:rPr>
                        <a:t> </a:t>
                      </a:r>
                      <a:r>
                        <a:rPr lang="en-US" sz="1600" b="1" i="0" dirty="0" smtClean="0">
                          <a:solidFill>
                            <a:schemeClr val="tx2">
                              <a:lumMod val="75000"/>
                            </a:schemeClr>
                          </a:solidFill>
                          <a:latin typeface="+mn-lt"/>
                          <a:ea typeface="Calibri"/>
                          <a:cs typeface="Times New Roman"/>
                        </a:rPr>
                        <a:t>shown.</a:t>
                      </a:r>
                    </a:p>
                    <a:p>
                      <a:pPr>
                        <a:lnSpc>
                          <a:spcPct val="115000"/>
                        </a:lnSpc>
                        <a:spcAft>
                          <a:spcPts val="0"/>
                        </a:spcAft>
                      </a:pPr>
                      <a:endParaRPr lang="en-US" sz="1600" i="0" dirty="0" smtClean="0">
                        <a:solidFill>
                          <a:schemeClr val="tx2">
                            <a:lumMod val="75000"/>
                          </a:schemeClr>
                        </a:solidFill>
                        <a:latin typeface="+mn-lt"/>
                        <a:ea typeface="Calibri"/>
                        <a:cs typeface="Times New Roman"/>
                      </a:endParaRPr>
                    </a:p>
                    <a:p>
                      <a:pPr marL="398145">
                        <a:lnSpc>
                          <a:spcPct val="115000"/>
                        </a:lnSpc>
                        <a:spcAft>
                          <a:spcPts val="0"/>
                        </a:spcAft>
                      </a:pPr>
                      <a:r>
                        <a:rPr lang="en-US" sz="1600" dirty="0" smtClean="0">
                          <a:solidFill>
                            <a:schemeClr val="tx2">
                              <a:lumMod val="75000"/>
                            </a:schemeClr>
                          </a:solidFill>
                          <a:latin typeface="+mn-lt"/>
                          <a:ea typeface="Calibri"/>
                          <a:cs typeface="Times New Roman"/>
                        </a:rPr>
                        <a:t>Generally </a:t>
                      </a:r>
                      <a:r>
                        <a:rPr lang="en-US" sz="1600" dirty="0">
                          <a:solidFill>
                            <a:schemeClr val="tx2">
                              <a:lumMod val="75000"/>
                            </a:schemeClr>
                          </a:solidFill>
                          <a:latin typeface="+mn-lt"/>
                          <a:ea typeface="Calibri"/>
                          <a:cs typeface="Times New Roman"/>
                        </a:rPr>
                        <a:t>effective for</a:t>
                      </a:r>
                      <a:endParaRPr lang="ru-RU" sz="1600" dirty="0">
                        <a:solidFill>
                          <a:schemeClr val="tx2">
                            <a:lumMod val="75000"/>
                          </a:schemeClr>
                        </a:solidFill>
                        <a:latin typeface="+mn-lt"/>
                        <a:ea typeface="Calibri"/>
                        <a:cs typeface="Times New Roman"/>
                      </a:endParaRPr>
                    </a:p>
                    <a:p>
                      <a:pPr marL="742950" lvl="1" indent="-285750">
                        <a:lnSpc>
                          <a:spcPct val="115000"/>
                        </a:lnSpc>
                        <a:spcAft>
                          <a:spcPts val="0"/>
                        </a:spcAft>
                        <a:buFont typeface="Times New Roman"/>
                        <a:buChar char="–"/>
                        <a:tabLst>
                          <a:tab pos="914400" algn="l"/>
                        </a:tabLst>
                      </a:pPr>
                      <a:r>
                        <a:rPr lang="en-US" sz="1600" dirty="0">
                          <a:solidFill>
                            <a:schemeClr val="tx2">
                              <a:lumMod val="75000"/>
                            </a:schemeClr>
                          </a:solidFill>
                          <a:latin typeface="+mn-lt"/>
                          <a:ea typeface="Calibri"/>
                          <a:cs typeface="Times New Roman"/>
                        </a:rPr>
                        <a:t>large target volume</a:t>
                      </a:r>
                      <a:endParaRPr lang="ru-RU" sz="1600" dirty="0">
                        <a:solidFill>
                          <a:schemeClr val="tx2">
                            <a:lumMod val="75000"/>
                          </a:schemeClr>
                        </a:solidFill>
                        <a:latin typeface="+mn-lt"/>
                        <a:ea typeface="Calibri"/>
                        <a:cs typeface="Times New Roman"/>
                      </a:endParaRPr>
                    </a:p>
                    <a:p>
                      <a:pPr marL="742950" lvl="1" indent="-285750">
                        <a:lnSpc>
                          <a:spcPct val="115000"/>
                        </a:lnSpc>
                        <a:spcAft>
                          <a:spcPts val="0"/>
                        </a:spcAft>
                        <a:buFont typeface="Times New Roman"/>
                        <a:buChar char="–"/>
                        <a:tabLst>
                          <a:tab pos="914400" algn="l"/>
                        </a:tabLst>
                      </a:pPr>
                      <a:r>
                        <a:rPr lang="en-US" sz="1600" dirty="0">
                          <a:solidFill>
                            <a:schemeClr val="tx2">
                              <a:lumMod val="75000"/>
                            </a:schemeClr>
                          </a:solidFill>
                          <a:latin typeface="+mn-lt"/>
                          <a:ea typeface="Calibri"/>
                          <a:cs typeface="Times New Roman"/>
                        </a:rPr>
                        <a:t>single or a few beam directions</a:t>
                      </a:r>
                      <a:endParaRPr lang="ru-RU" sz="1600" dirty="0">
                        <a:solidFill>
                          <a:schemeClr val="tx2">
                            <a:lumMod val="75000"/>
                          </a:schemeClr>
                        </a:solidFill>
                        <a:latin typeface="+mn-lt"/>
                        <a:ea typeface="Calibri"/>
                        <a:cs typeface="Times New Roman"/>
                      </a:endParaRPr>
                    </a:p>
                    <a:p>
                      <a:pPr marL="742950" lvl="1" indent="-285750">
                        <a:lnSpc>
                          <a:spcPct val="115000"/>
                        </a:lnSpc>
                        <a:spcAft>
                          <a:spcPts val="0"/>
                        </a:spcAft>
                        <a:buFont typeface="Times New Roman"/>
                        <a:buChar char="–"/>
                        <a:tabLst>
                          <a:tab pos="914400" algn="l"/>
                        </a:tabLst>
                      </a:pPr>
                      <a:r>
                        <a:rPr lang="en-US" sz="1600" dirty="0">
                          <a:solidFill>
                            <a:schemeClr val="tx2">
                              <a:lumMod val="75000"/>
                            </a:schemeClr>
                          </a:solidFill>
                          <a:latin typeface="+mn-lt"/>
                          <a:ea typeface="Calibri"/>
                          <a:cs typeface="Times New Roman"/>
                        </a:rPr>
                        <a:t>small organ motion </a:t>
                      </a:r>
                      <a:endParaRPr lang="en-US" sz="1600" dirty="0" smtClean="0">
                        <a:solidFill>
                          <a:schemeClr val="tx2">
                            <a:lumMod val="75000"/>
                          </a:schemeClr>
                        </a:solidFill>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3" name="Рисунок 1" descr=" fig07.jpg                                                      0005B356Macintosh HD                   B6FAC4A8:"/>
          <p:cNvPicPr>
            <a:picLocks noChangeAspect="1" noChangeArrowheads="1"/>
          </p:cNvPicPr>
          <p:nvPr/>
        </p:nvPicPr>
        <p:blipFill>
          <a:blip r:embed="rId4"/>
          <a:srcRect/>
          <a:stretch>
            <a:fillRect/>
          </a:stretch>
        </p:blipFill>
        <p:spPr bwMode="auto">
          <a:xfrm>
            <a:off x="1071538" y="1714488"/>
            <a:ext cx="3000396" cy="3929090"/>
          </a:xfrm>
          <a:prstGeom prst="rect">
            <a:avLst/>
          </a:prstGeom>
          <a:noFill/>
        </p:spPr>
      </p:pic>
      <p:sp>
        <p:nvSpPr>
          <p:cNvPr id="17" name="Заголовок 15"/>
          <p:cNvSpPr>
            <a:spLocks noGrp="1"/>
          </p:cNvSpPr>
          <p:nvPr>
            <p:ph type="title"/>
          </p:nvPr>
        </p:nvSpPr>
        <p:spPr>
          <a:xfrm>
            <a:off x="1357290" y="642918"/>
            <a:ext cx="8229600" cy="785818"/>
          </a:xfrm>
        </p:spPr>
        <p:txBody>
          <a:bodyPr>
            <a:normAutofit/>
          </a:bodyPr>
          <a:lstStyle/>
          <a:p>
            <a:pPr>
              <a:lnSpc>
                <a:spcPct val="115000"/>
              </a:lnSpc>
              <a:spcAft>
                <a:spcPts val="0"/>
              </a:spcAft>
            </a:pPr>
            <a:r>
              <a:rPr lang="en-US" sz="3200" b="1" dirty="0" smtClean="0">
                <a:solidFill>
                  <a:schemeClr val="accent1">
                    <a:lumMod val="75000"/>
                  </a:schemeClr>
                </a:solidFill>
                <a:ea typeface="Calibri"/>
                <a:cs typeface="Times New Roman"/>
              </a:rPr>
              <a:t>Clinical Effectiveness (expected results)</a:t>
            </a:r>
            <a:endParaRPr lang="ru-RU" sz="3200" dirty="0" smtClean="0">
              <a:solidFill>
                <a:schemeClr val="accent1">
                  <a:lumMod val="75000"/>
                </a:schemeClr>
              </a:solidFill>
              <a:ea typeface="Calibri"/>
              <a:cs typeface="Times New Roman"/>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p:cNvCxnSpPr/>
          <p:nvPr/>
        </p:nvCxnSpPr>
        <p:spPr>
          <a:xfrm>
            <a:off x="1571604" y="571480"/>
            <a:ext cx="70723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71604" y="285728"/>
            <a:ext cx="7572396" cy="584775"/>
          </a:xfrm>
          <a:prstGeom prst="rect">
            <a:avLst/>
          </a:prstGeom>
          <a:noFill/>
        </p:spPr>
        <p:txBody>
          <a:bodyPr wrap="square" rtlCol="0">
            <a:spAutoFit/>
          </a:bodyPr>
          <a:lstStyle/>
          <a:p>
            <a:r>
              <a:rPr lang="ru-RU" sz="1400" b="1" i="1" dirty="0">
                <a:solidFill>
                  <a:schemeClr val="accent2"/>
                </a:solidFill>
              </a:rPr>
              <a:t>Научно-практический центр протонной лучевой терапии </a:t>
            </a:r>
            <a:r>
              <a:rPr lang="ru-RU" sz="1400" b="1" i="1" dirty="0" smtClean="0">
                <a:solidFill>
                  <a:schemeClr val="accent2"/>
                </a:solidFill>
              </a:rPr>
              <a:t>и </a:t>
            </a:r>
            <a:r>
              <a:rPr lang="ru-RU" sz="1400" b="1" i="1" dirty="0" err="1">
                <a:solidFill>
                  <a:schemeClr val="accent2"/>
                </a:solidFill>
              </a:rPr>
              <a:t>радиохирургии</a:t>
            </a:r>
            <a:r>
              <a:rPr lang="ru-RU" sz="1400" b="1" i="1" dirty="0">
                <a:solidFill>
                  <a:schemeClr val="accent2"/>
                </a:solidFill>
              </a:rPr>
              <a:t> (Москва-Дубна)</a:t>
            </a:r>
          </a:p>
          <a:p>
            <a:endParaRPr lang="ru-RU" dirty="0"/>
          </a:p>
        </p:txBody>
      </p:sp>
      <p:sp>
        <p:nvSpPr>
          <p:cNvPr id="8" name="Нижний колонтитул 7"/>
          <p:cNvSpPr>
            <a:spLocks noGrp="1"/>
          </p:cNvSpPr>
          <p:nvPr>
            <p:ph type="ftr" sz="quarter" idx="11"/>
          </p:nvPr>
        </p:nvSpPr>
        <p:spPr/>
        <p:txBody>
          <a:bodyPr/>
          <a:lstStyle/>
          <a:p>
            <a:r>
              <a:rPr lang="ru-RU" dirty="0" smtClean="0"/>
              <a:t>Медико-Технический Комплекс ОИЯИ</a:t>
            </a:r>
            <a:endParaRPr lang="ru-RU" dirty="0"/>
          </a:p>
        </p:txBody>
      </p:sp>
      <p:sp>
        <p:nvSpPr>
          <p:cNvPr id="10" name="Номер слайда 9"/>
          <p:cNvSpPr>
            <a:spLocks noGrp="1"/>
          </p:cNvSpPr>
          <p:nvPr>
            <p:ph type="sldNum" sz="quarter" idx="12"/>
          </p:nvPr>
        </p:nvSpPr>
        <p:spPr/>
        <p:txBody>
          <a:bodyPr/>
          <a:lstStyle/>
          <a:p>
            <a:fld id="{9768BB80-90BA-4713-97F8-27CEC3309F08}" type="slidenum">
              <a:rPr lang="ru-RU" smtClean="0"/>
              <a:pPr/>
              <a:t>14</a:t>
            </a:fld>
            <a:endParaRPr lang="ru-RU" dirty="0"/>
          </a:p>
        </p:txBody>
      </p:sp>
      <p:pic>
        <p:nvPicPr>
          <p:cNvPr id="9" name="Рисунок 8" descr="New_label2.gif"/>
          <p:cNvPicPr>
            <a:picLocks noChangeAspect="1"/>
          </p:cNvPicPr>
          <p:nvPr/>
        </p:nvPicPr>
        <p:blipFill>
          <a:blip r:embed="rId3"/>
          <a:stretch>
            <a:fillRect/>
          </a:stretch>
        </p:blipFill>
        <p:spPr>
          <a:xfrm>
            <a:off x="214282" y="142852"/>
            <a:ext cx="1357322" cy="1357322"/>
          </a:xfrm>
          <a:prstGeom prst="rect">
            <a:avLst/>
          </a:prstGeom>
        </p:spPr>
      </p:pic>
      <p:sp>
        <p:nvSpPr>
          <p:cNvPr id="1741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7417"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7" name="Заголовок 15"/>
          <p:cNvSpPr>
            <a:spLocks noGrp="1"/>
          </p:cNvSpPr>
          <p:nvPr>
            <p:ph type="title"/>
          </p:nvPr>
        </p:nvSpPr>
        <p:spPr>
          <a:xfrm>
            <a:off x="2286000" y="745991"/>
            <a:ext cx="5688632" cy="697850"/>
          </a:xfrm>
        </p:spPr>
        <p:txBody>
          <a:bodyPr>
            <a:noAutofit/>
          </a:bodyPr>
          <a:lstStyle/>
          <a:p>
            <a:pPr>
              <a:lnSpc>
                <a:spcPct val="115000"/>
              </a:lnSpc>
            </a:pPr>
            <a:r>
              <a:rPr lang="en-US" sz="4000" b="1" dirty="0" smtClean="0">
                <a:solidFill>
                  <a:schemeClr val="accent1">
                    <a:lumMod val="75000"/>
                  </a:schemeClr>
                </a:solidFill>
              </a:rPr>
              <a:t>Conclusion</a:t>
            </a:r>
            <a:r>
              <a:rPr lang="en-US" sz="4000" b="1" dirty="0">
                <a:solidFill>
                  <a:schemeClr val="accent1">
                    <a:lumMod val="75000"/>
                  </a:schemeClr>
                </a:solidFill>
              </a:rPr>
              <a:t>:  </a:t>
            </a:r>
            <a:endParaRPr lang="ru-RU" sz="4000" b="1" dirty="0" smtClean="0">
              <a:solidFill>
                <a:schemeClr val="accent1">
                  <a:lumMod val="75000"/>
                </a:schemeClr>
              </a:solidFill>
              <a:ea typeface="Calibri"/>
              <a:cs typeface="Times New Roman"/>
            </a:endParaRPr>
          </a:p>
        </p:txBody>
      </p:sp>
      <p:sp>
        <p:nvSpPr>
          <p:cNvPr id="3" name="Прямоугольник 2"/>
          <p:cNvSpPr/>
          <p:nvPr/>
        </p:nvSpPr>
        <p:spPr>
          <a:xfrm>
            <a:off x="571472" y="1571612"/>
            <a:ext cx="8032406" cy="4401205"/>
          </a:xfrm>
          <a:prstGeom prst="rect">
            <a:avLst/>
          </a:prstGeom>
        </p:spPr>
        <p:txBody>
          <a:bodyPr wrap="square">
            <a:spAutoFit/>
          </a:bodyPr>
          <a:lstStyle/>
          <a:p>
            <a:pPr marL="285750" indent="-285750">
              <a:buFont typeface="Courier New" pitchFamily="49" charset="0"/>
              <a:buChar char="o"/>
            </a:pPr>
            <a:r>
              <a:rPr lang="en-US" sz="2000" b="1" dirty="0" smtClean="0">
                <a:solidFill>
                  <a:schemeClr val="tx2">
                    <a:lumMod val="75000"/>
                  </a:schemeClr>
                </a:solidFill>
              </a:rPr>
              <a:t>Improvement </a:t>
            </a:r>
            <a:r>
              <a:rPr lang="en-US" sz="2000" b="1" dirty="0">
                <a:solidFill>
                  <a:schemeClr val="tx2">
                    <a:lumMod val="75000"/>
                  </a:schemeClr>
                </a:solidFill>
              </a:rPr>
              <a:t>of dose distribution is expected with the dynamic irradiation method, though the significance may depend on size, shape, location of the tumor, and number of beam directions used to treat the patient.  </a:t>
            </a:r>
            <a:endParaRPr lang="en-US" sz="2000" b="1" dirty="0" smtClean="0">
              <a:solidFill>
                <a:schemeClr val="tx2">
                  <a:lumMod val="75000"/>
                </a:schemeClr>
              </a:solidFill>
            </a:endParaRPr>
          </a:p>
          <a:p>
            <a:endParaRPr lang="en-US" sz="2000" b="1" dirty="0" smtClean="0">
              <a:solidFill>
                <a:schemeClr val="tx2">
                  <a:lumMod val="75000"/>
                </a:schemeClr>
              </a:solidFill>
            </a:endParaRPr>
          </a:p>
          <a:p>
            <a:pPr marL="285750" indent="-285750">
              <a:buFont typeface="Courier New" pitchFamily="49" charset="0"/>
              <a:buChar char="o"/>
            </a:pPr>
            <a:r>
              <a:rPr lang="en-US" sz="2000" b="1" dirty="0" smtClean="0">
                <a:solidFill>
                  <a:schemeClr val="tx2">
                    <a:lumMod val="75000"/>
                  </a:schemeClr>
                </a:solidFill>
              </a:rPr>
              <a:t>We </a:t>
            </a:r>
            <a:r>
              <a:rPr lang="en-US" sz="2000" b="1" dirty="0">
                <a:solidFill>
                  <a:schemeClr val="tx2">
                    <a:lumMod val="75000"/>
                  </a:schemeClr>
                </a:solidFill>
              </a:rPr>
              <a:t>expect that the dynamic irradiation method will be routinely used at Medico-Technical Complex JINR in a addition with the conventional method. </a:t>
            </a:r>
            <a:endParaRPr lang="en-US" sz="2000" b="1" dirty="0" smtClean="0">
              <a:solidFill>
                <a:schemeClr val="tx2">
                  <a:lumMod val="75000"/>
                </a:schemeClr>
              </a:solidFill>
            </a:endParaRPr>
          </a:p>
          <a:p>
            <a:endParaRPr lang="en-US" sz="2000" b="1" dirty="0" smtClean="0">
              <a:solidFill>
                <a:schemeClr val="tx2">
                  <a:lumMod val="75000"/>
                </a:schemeClr>
              </a:solidFill>
            </a:endParaRPr>
          </a:p>
          <a:p>
            <a:pPr marL="285750" indent="-285750">
              <a:buFont typeface="Courier New" pitchFamily="49" charset="0"/>
              <a:buChar char="o"/>
            </a:pPr>
            <a:r>
              <a:rPr lang="en-US" sz="2000" b="1" dirty="0" smtClean="0">
                <a:solidFill>
                  <a:schemeClr val="tx2">
                    <a:lumMod val="75000"/>
                  </a:schemeClr>
                </a:solidFill>
              </a:rPr>
              <a:t>In </a:t>
            </a:r>
            <a:r>
              <a:rPr lang="en-US" sz="2000" b="1" dirty="0">
                <a:solidFill>
                  <a:schemeClr val="tx2">
                    <a:lumMod val="75000"/>
                  </a:schemeClr>
                </a:solidFill>
              </a:rPr>
              <a:t>general, </a:t>
            </a:r>
            <a:r>
              <a:rPr lang="en-US" sz="2000" b="1" dirty="0" smtClean="0">
                <a:solidFill>
                  <a:schemeClr val="tx2">
                    <a:lumMod val="75000"/>
                  </a:schemeClr>
                </a:solidFill>
              </a:rPr>
              <a:t>addition of the dynamic irradiation method should improve conformity of radiotherapy.</a:t>
            </a:r>
          </a:p>
          <a:p>
            <a:pPr marL="285750" indent="-285750">
              <a:buFont typeface="Courier New" pitchFamily="49" charset="0"/>
              <a:buChar char="o"/>
            </a:pPr>
            <a:endParaRPr lang="en-US" sz="2000" b="1" dirty="0" smtClean="0">
              <a:solidFill>
                <a:schemeClr val="tx2">
                  <a:lumMod val="75000"/>
                </a:schemeClr>
              </a:solidFill>
            </a:endParaRPr>
          </a:p>
          <a:p>
            <a:pPr marL="285750" indent="-285750">
              <a:buFont typeface="Courier New" pitchFamily="49" charset="0"/>
              <a:buChar char="o"/>
            </a:pPr>
            <a:r>
              <a:rPr lang="en-US" sz="2000" b="1" dirty="0" smtClean="0">
                <a:solidFill>
                  <a:schemeClr val="tx2">
                    <a:lumMod val="75000"/>
                  </a:schemeClr>
                </a:solidFill>
              </a:rPr>
              <a:t> We expect the commissioning of the dynamic delivery system in the near future.</a:t>
            </a:r>
            <a:endParaRPr lang="en-US" sz="2000" b="1" dirty="0">
              <a:solidFill>
                <a:schemeClr val="tx2">
                  <a:lumMod val="75000"/>
                </a:schemeClr>
              </a:solidFill>
            </a:endParaRPr>
          </a:p>
        </p:txBody>
      </p:sp>
    </p:spTree>
    <p:extLst>
      <p:ext uri="{BB962C8B-B14F-4D97-AF65-F5344CB8AC3E}">
        <p14:creationId xmlns:p14="http://schemas.microsoft.com/office/powerpoint/2010/main" xmlns="" val="409443726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1338</TotalTime>
  <Words>964</Words>
  <Application>Microsoft Office PowerPoint</Application>
  <PresentationFormat>Экран (4:3)</PresentationFormat>
  <Paragraphs>146</Paragraphs>
  <Slides>14</Slides>
  <Notes>14</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 A SYSTEM FOR MEASUREMENT  OF A THERAPEUTIC PROTON BEAM  DOSE DISTRIBUTION </vt:lpstr>
      <vt:lpstr>Proton Therapy Facility Situation in Russia</vt:lpstr>
      <vt:lpstr>Comparison of depth-dose distributions of photon and proton</vt:lpstr>
      <vt:lpstr>Comparison of depth-dose distributions of photon and proton</vt:lpstr>
      <vt:lpstr>Spread-out Bragg peak (SOBP)</vt:lpstr>
      <vt:lpstr>Range of proton beam</vt:lpstr>
      <vt:lpstr>Technique in proton therapy 3D Conformal Proton Therapy Technique</vt:lpstr>
      <vt:lpstr>Technique in proton therapy Dynamic Conformal Irradiation  Technique</vt:lpstr>
      <vt:lpstr>Dynamic Irradiation System</vt:lpstr>
      <vt:lpstr>Equipment for Dynamic Irradiation System: Multi-Leaf Collimator (MLC)</vt:lpstr>
      <vt:lpstr>Equipment for Dynamic Irradiation System: Dynamic Range Shifter (RS)</vt:lpstr>
      <vt:lpstr>Equipment for Dynamic Irradiation System: The Device for measurement of a therapeutic proton beam dose distribution</vt:lpstr>
      <vt:lpstr>Clinical Effectiveness (expected results)</vt:lpstr>
      <vt:lpstr>Conclusion: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Протонная Терапия  в Медико-Техническом Комплеке ОИЯИ</dc:title>
  <dc:creator>Agapov</dc:creator>
  <cp:lastModifiedBy>Admin</cp:lastModifiedBy>
  <cp:revision>146</cp:revision>
  <dcterms:created xsi:type="dcterms:W3CDTF">2008-07-02T13:39:28Z</dcterms:created>
  <dcterms:modified xsi:type="dcterms:W3CDTF">2011-02-17T11:41:27Z</dcterms:modified>
</cp:coreProperties>
</file>